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ebp" ContentType="image/jpe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sldIdLst>
    <p:sldId id="260" r:id="rId2"/>
    <p:sldId id="283" r:id="rId3"/>
    <p:sldId id="261" r:id="rId4"/>
    <p:sldId id="264" r:id="rId5"/>
    <p:sldId id="262" r:id="rId6"/>
    <p:sldId id="256" r:id="rId7"/>
    <p:sldId id="265" r:id="rId8"/>
    <p:sldId id="280" r:id="rId9"/>
    <p:sldId id="266" r:id="rId10"/>
    <p:sldId id="284" r:id="rId11"/>
    <p:sldId id="285" r:id="rId12"/>
    <p:sldId id="288" r:id="rId13"/>
    <p:sldId id="286" r:id="rId14"/>
    <p:sldId id="287" r:id="rId15"/>
    <p:sldId id="267" r:id="rId16"/>
    <p:sldId id="268" r:id="rId17"/>
    <p:sldId id="259" r:id="rId18"/>
    <p:sldId id="269" r:id="rId19"/>
    <p:sldId id="270" r:id="rId20"/>
    <p:sldId id="271" r:id="rId21"/>
    <p:sldId id="272" r:id="rId22"/>
    <p:sldId id="273" r:id="rId23"/>
    <p:sldId id="274" r:id="rId24"/>
    <p:sldId id="275" r:id="rId25"/>
    <p:sldId id="276" r:id="rId26"/>
    <p:sldId id="290" r:id="rId27"/>
    <p:sldId id="291" r:id="rId28"/>
    <p:sldId id="277"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04" autoAdjust="0"/>
  </p:normalViewPr>
  <p:slideViewPr>
    <p:cSldViewPr snapToGrid="0">
      <p:cViewPr varScale="1">
        <p:scale>
          <a:sx n="150" d="100"/>
          <a:sy n="150" d="100"/>
        </p:scale>
        <p:origin x="660"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7AB0AA-E5F0-434D-ADCB-F83D669ECAAA}" type="datetimeFigureOut">
              <a:rPr lang="zh-CN" altLang="en-US" smtClean="0"/>
              <a:t>2023/3/14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9140F2-A1FB-4E44-8608-CE1113B23D3D}" type="slidenum">
              <a:rPr lang="zh-CN" altLang="en-US" smtClean="0"/>
              <a:t>‹#›</a:t>
            </a:fld>
            <a:endParaRPr lang="zh-CN" altLang="en-US"/>
          </a:p>
        </p:txBody>
      </p:sp>
    </p:spTree>
    <p:extLst>
      <p:ext uri="{BB962C8B-B14F-4D97-AF65-F5344CB8AC3E}">
        <p14:creationId xmlns:p14="http://schemas.microsoft.com/office/powerpoint/2010/main" val="1058424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https://xbeibeix.com/api/bilibili/ </a:t>
            </a:r>
            <a:r>
              <a:rPr lang="zh-CN" altLang="en-US" dirty="0"/>
              <a:t>视频解析</a:t>
            </a:r>
          </a:p>
        </p:txBody>
      </p:sp>
      <p:sp>
        <p:nvSpPr>
          <p:cNvPr id="4" name="灯片编号占位符 3"/>
          <p:cNvSpPr>
            <a:spLocks noGrp="1"/>
          </p:cNvSpPr>
          <p:nvPr>
            <p:ph type="sldNum" sz="quarter" idx="10"/>
          </p:nvPr>
        </p:nvSpPr>
        <p:spPr/>
        <p:txBody>
          <a:bodyPr/>
          <a:lstStyle/>
          <a:p>
            <a:fld id="{AE9140F2-A1FB-4E44-8608-CE1113B23D3D}" type="slidenum">
              <a:rPr lang="zh-CN" altLang="en-US" smtClean="0"/>
              <a:t>22</a:t>
            </a:fld>
            <a:endParaRPr lang="zh-CN" altLang="en-US"/>
          </a:p>
        </p:txBody>
      </p:sp>
    </p:spTree>
    <p:extLst>
      <p:ext uri="{BB962C8B-B14F-4D97-AF65-F5344CB8AC3E}">
        <p14:creationId xmlns:p14="http://schemas.microsoft.com/office/powerpoint/2010/main" val="273866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latin typeface="隶书" panose="02010509060101010101" pitchFamily="49" charset="-122"/>
                <a:ea typeface="隶书" panose="02010509060101010101" pitchFamily="49" charset="-122"/>
              </a:rPr>
              <a:t>因此从根本上说千年虫是一种程序处理日期上的</a:t>
            </a:r>
            <a:r>
              <a:rPr lang="en-US" altLang="zh-CN" sz="1200" dirty="0">
                <a:latin typeface="隶书" panose="02010509060101010101" pitchFamily="49" charset="-122"/>
                <a:ea typeface="隶书" panose="02010509060101010101" pitchFamily="49" charset="-122"/>
              </a:rPr>
              <a:t>bug</a:t>
            </a:r>
            <a:r>
              <a:rPr lang="zh-CN" altLang="en-US" sz="1200" dirty="0">
                <a:latin typeface="隶书" panose="02010509060101010101" pitchFamily="49" charset="-122"/>
                <a:ea typeface="隶书" panose="02010509060101010101" pitchFamily="49" charset="-122"/>
              </a:rPr>
              <a:t>（计算机程序故障），而非病毒。“千年虫”问题的根源始于</a:t>
            </a:r>
            <a:r>
              <a:rPr lang="en-US" altLang="zh-CN" sz="1200" dirty="0">
                <a:latin typeface="隶书" panose="02010509060101010101" pitchFamily="49" charset="-122"/>
                <a:ea typeface="隶书" panose="02010509060101010101" pitchFamily="49" charset="-122"/>
              </a:rPr>
              <a:t>60</a:t>
            </a:r>
            <a:r>
              <a:rPr lang="zh-CN" altLang="en-US" sz="1200" dirty="0">
                <a:latin typeface="隶书" panose="02010509060101010101" pitchFamily="49" charset="-122"/>
                <a:ea typeface="隶书" panose="02010509060101010101" pitchFamily="49" charset="-122"/>
              </a:rPr>
              <a:t>年代。当时计算机存储的成本很高，如果用四位数字表示年份，就要多占用存储器空间，就会使成本增加，因此为了节省存储空间，计算机系统的编程人员采用两位数字表示年份。随着计算机技术的迅猛发展，虽然后来存储器的价格降低了， 但在计算机系统中使用两位数字来表示年份的做法却由于思维上的惯性势力而被沿袭下来， 年复一年，直到新世纪即将来临之际，大家才突然意识到用两位数字表示年份将无法正确辨识公元</a:t>
            </a:r>
            <a:r>
              <a:rPr lang="en-US" altLang="zh-CN" sz="1200" dirty="0">
                <a:latin typeface="隶书" panose="02010509060101010101" pitchFamily="49" charset="-122"/>
                <a:ea typeface="隶书" panose="02010509060101010101" pitchFamily="49" charset="-122"/>
              </a:rPr>
              <a:t>2000</a:t>
            </a:r>
            <a:r>
              <a:rPr lang="zh-CN" altLang="en-US" sz="1200" dirty="0">
                <a:latin typeface="隶书" panose="02010509060101010101" pitchFamily="49" charset="-122"/>
                <a:ea typeface="隶书" panose="02010509060101010101" pitchFamily="49" charset="-122"/>
              </a:rPr>
              <a:t>年及其以后的年份。</a:t>
            </a:r>
            <a:r>
              <a:rPr lang="en-US" altLang="zh-CN" sz="1200" dirty="0">
                <a:latin typeface="隶书" panose="02010509060101010101" pitchFamily="49" charset="-122"/>
                <a:ea typeface="隶书" panose="02010509060101010101" pitchFamily="49" charset="-122"/>
              </a:rPr>
              <a:t>1997</a:t>
            </a:r>
            <a:r>
              <a:rPr lang="zh-CN" altLang="en-US" sz="1200">
                <a:latin typeface="隶书" panose="02010509060101010101" pitchFamily="49" charset="-122"/>
                <a:ea typeface="隶书" panose="02010509060101010101" pitchFamily="49" charset="-122"/>
              </a:rPr>
              <a:t>年，信息界开始拉起了“千年虫”警钟，并很快引起了全球关注。</a:t>
            </a:r>
          </a:p>
          <a:p>
            <a:endParaRPr lang="zh-CN" altLang="en-US"/>
          </a:p>
        </p:txBody>
      </p:sp>
      <p:sp>
        <p:nvSpPr>
          <p:cNvPr id="4" name="灯片编号占位符 3"/>
          <p:cNvSpPr>
            <a:spLocks noGrp="1"/>
          </p:cNvSpPr>
          <p:nvPr>
            <p:ph type="sldNum" sz="quarter" idx="10"/>
          </p:nvPr>
        </p:nvSpPr>
        <p:spPr/>
        <p:txBody>
          <a:bodyPr/>
          <a:lstStyle/>
          <a:p>
            <a:fld id="{AE9140F2-A1FB-4E44-8608-CE1113B23D3D}" type="slidenum">
              <a:rPr lang="zh-CN" altLang="en-US" smtClean="0"/>
              <a:t>27</a:t>
            </a:fld>
            <a:endParaRPr lang="zh-CN" altLang="en-US"/>
          </a:p>
        </p:txBody>
      </p:sp>
    </p:spTree>
    <p:extLst>
      <p:ext uri="{BB962C8B-B14F-4D97-AF65-F5344CB8AC3E}">
        <p14:creationId xmlns:p14="http://schemas.microsoft.com/office/powerpoint/2010/main" val="8407303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079274"/>
            <a:ext cx="9144000" cy="2387600"/>
          </a:xfrm>
        </p:spPr>
        <p:txBody>
          <a:bodyPr anchor="ctr" anchorCtr="0">
            <a:normAutofit/>
          </a:bodyPr>
          <a:lstStyle>
            <a:lvl1pPr algn="ctr">
              <a:defRPr sz="5400">
                <a:latin typeface="Segoe UI Black" panose="020B0A02040204020203" pitchFamily="34" charset="0"/>
              </a:defRPr>
            </a:lvl1pPr>
          </a:lstStyle>
          <a:p>
            <a:r>
              <a:rPr lang="zh-CN" altLang="en-US"/>
              <a:t>单击此处编辑母版标题样式</a:t>
            </a:r>
            <a:endParaRPr lang="zh-CN" altLang="en-US" dirty="0"/>
          </a:p>
        </p:txBody>
      </p:sp>
      <p:sp>
        <p:nvSpPr>
          <p:cNvPr id="3" name="副标题 2"/>
          <p:cNvSpPr>
            <a:spLocks noGrp="1"/>
          </p:cNvSpPr>
          <p:nvPr>
            <p:ph type="subTitle" idx="1"/>
          </p:nvPr>
        </p:nvSpPr>
        <p:spPr>
          <a:xfrm>
            <a:off x="1524000" y="4083731"/>
            <a:ext cx="9144000" cy="1655762"/>
          </a:xfrm>
        </p:spPr>
        <p:txBody>
          <a:bodyPr>
            <a:normAutofit/>
          </a:bodyPr>
          <a:lstStyle>
            <a:lvl1pPr marL="0" indent="0" algn="ctr">
              <a:buNone/>
              <a:defRPr sz="4400">
                <a:latin typeface="Segoe UI Black" panose="020B0A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dirty="0"/>
          </a:p>
        </p:txBody>
      </p:sp>
      <p:sp>
        <p:nvSpPr>
          <p:cNvPr id="4" name="日期占位符 3"/>
          <p:cNvSpPr>
            <a:spLocks noGrp="1"/>
          </p:cNvSpPr>
          <p:nvPr>
            <p:ph type="dt" sz="half" idx="10"/>
          </p:nvPr>
        </p:nvSpPr>
        <p:spPr/>
        <p:txBody>
          <a:bodyPr/>
          <a:lstStyle/>
          <a:p>
            <a:fld id="{448CFECF-C848-4629-A69B-27A4D768DA00}" type="datetimeFigureOut">
              <a:rPr lang="zh-CN" altLang="en-US" smtClean="0"/>
              <a:t>2023/3/14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2EF1E50-39BC-4363-B9D5-F772D0E7F0E1}" type="slidenum">
              <a:rPr lang="zh-CN" altLang="en-US" smtClean="0"/>
              <a:t>‹#›</a:t>
            </a:fld>
            <a:endParaRPr lang="zh-CN" altLang="en-US"/>
          </a:p>
        </p:txBody>
      </p:sp>
      <p:pic>
        <p:nvPicPr>
          <p:cNvPr id="8" name="图片 7"/>
          <p:cNvPicPr>
            <a:picLocks noChangeAspect="1"/>
          </p:cNvPicPr>
          <p:nvPr/>
        </p:nvPicPr>
        <p:blipFill>
          <a:blip r:embed="rId2"/>
          <a:stretch>
            <a:fillRect/>
          </a:stretch>
        </p:blipFill>
        <p:spPr>
          <a:xfrm>
            <a:off x="9409891" y="0"/>
            <a:ext cx="2782109" cy="625642"/>
          </a:xfrm>
          <a:prstGeom prst="rect">
            <a:avLst/>
          </a:prstGeom>
        </p:spPr>
      </p:pic>
    </p:spTree>
    <p:extLst>
      <p:ext uri="{BB962C8B-B14F-4D97-AF65-F5344CB8AC3E}">
        <p14:creationId xmlns:p14="http://schemas.microsoft.com/office/powerpoint/2010/main" val="3424432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8CFECF-C848-4629-A69B-27A4D768DA00}" type="datetimeFigureOut">
              <a:rPr lang="zh-CN" altLang="en-US" smtClean="0"/>
              <a:t>2023/3/14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2EF1E50-39BC-4363-B9D5-F772D0E7F0E1}" type="slidenum">
              <a:rPr lang="zh-CN" altLang="en-US" smtClean="0"/>
              <a:t>‹#›</a:t>
            </a:fld>
            <a:endParaRPr lang="zh-CN" altLang="en-US"/>
          </a:p>
        </p:txBody>
      </p:sp>
    </p:spTree>
    <p:extLst>
      <p:ext uri="{BB962C8B-B14F-4D97-AF65-F5344CB8AC3E}">
        <p14:creationId xmlns:p14="http://schemas.microsoft.com/office/powerpoint/2010/main" val="1293882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8CFECF-C848-4629-A69B-27A4D768DA00}" type="datetimeFigureOut">
              <a:rPr lang="zh-CN" altLang="en-US" smtClean="0"/>
              <a:t>2023/3/14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2EF1E50-39BC-4363-B9D5-F772D0E7F0E1}" type="slidenum">
              <a:rPr lang="zh-CN" altLang="en-US" smtClean="0"/>
              <a:t>‹#›</a:t>
            </a:fld>
            <a:endParaRPr lang="zh-CN" altLang="en-US"/>
          </a:p>
        </p:txBody>
      </p:sp>
    </p:spTree>
    <p:extLst>
      <p:ext uri="{BB962C8B-B14F-4D97-AF65-F5344CB8AC3E}">
        <p14:creationId xmlns:p14="http://schemas.microsoft.com/office/powerpoint/2010/main" val="2918384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79133" y="396069"/>
            <a:ext cx="9060810" cy="685106"/>
          </a:xfrm>
        </p:spPr>
        <p:txBody>
          <a:bodyPr/>
          <a:lstStyle>
            <a:lvl1pPr>
              <a:defRPr>
                <a:latin typeface="Segoe UI Black" panose="020B0A02040204020203" pitchFamily="34" charset="0"/>
              </a:defRPr>
            </a:lvl1pPr>
          </a:lstStyle>
          <a:p>
            <a:r>
              <a:rPr lang="zh-CN" altLang="en-US"/>
              <a:t>单击此处编辑母版标题样式</a:t>
            </a:r>
            <a:endParaRPr lang="zh-CN" altLang="en-US" dirty="0"/>
          </a:p>
        </p:txBody>
      </p:sp>
      <p:sp>
        <p:nvSpPr>
          <p:cNvPr id="3" name="内容占位符 2"/>
          <p:cNvSpPr>
            <a:spLocks noGrp="1"/>
          </p:cNvSpPr>
          <p:nvPr>
            <p:ph idx="1"/>
          </p:nvPr>
        </p:nvSpPr>
        <p:spPr>
          <a:xfrm>
            <a:off x="279133" y="1337912"/>
            <a:ext cx="11636943" cy="4839051"/>
          </a:xfrm>
        </p:spPr>
        <p:txBody>
          <a:bodyPr/>
          <a:lstStyle>
            <a:lvl1pPr>
              <a:defRPr>
                <a:latin typeface="Bahnschrift Condensed" panose="020B0502040204020203" pitchFamily="34" charset="0"/>
              </a:defRPr>
            </a:lvl1pPr>
            <a:lvl2pPr>
              <a:defRPr>
                <a:latin typeface="Bahnschrift Condensed" panose="020B0502040204020203" pitchFamily="34" charset="0"/>
              </a:defRPr>
            </a:lvl2pPr>
            <a:lvl3pPr>
              <a:defRPr>
                <a:latin typeface="Bahnschrift Condensed" panose="020B0502040204020203" pitchFamily="34" charset="0"/>
              </a:defRPr>
            </a:lvl3pPr>
            <a:lvl4pPr>
              <a:defRPr>
                <a:latin typeface="Bahnschrift Condensed" panose="020B0502040204020203" pitchFamily="34" charset="0"/>
              </a:defRPr>
            </a:lvl4pPr>
            <a:lvl5pPr>
              <a:defRPr>
                <a:latin typeface="Bahnschrift Condensed" panose="020B0502040204020203" pitchFamily="34" charset="0"/>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4" name="日期占位符 3"/>
          <p:cNvSpPr>
            <a:spLocks noGrp="1"/>
          </p:cNvSpPr>
          <p:nvPr>
            <p:ph type="dt" sz="half" idx="10"/>
          </p:nvPr>
        </p:nvSpPr>
        <p:spPr/>
        <p:txBody>
          <a:bodyPr/>
          <a:lstStyle/>
          <a:p>
            <a:fld id="{448CFECF-C848-4629-A69B-27A4D768DA00}" type="datetimeFigureOut">
              <a:rPr lang="zh-CN" altLang="en-US" smtClean="0"/>
              <a:t>2023/3/14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2EF1E50-39BC-4363-B9D5-F772D0E7F0E1}" type="slidenum">
              <a:rPr lang="zh-CN" altLang="en-US" smtClean="0"/>
              <a:t>‹#›</a:t>
            </a:fld>
            <a:endParaRPr lang="zh-CN" altLang="en-US"/>
          </a:p>
        </p:txBody>
      </p:sp>
      <p:pic>
        <p:nvPicPr>
          <p:cNvPr id="8" name="图片 7"/>
          <p:cNvPicPr>
            <a:picLocks noChangeAspect="1"/>
          </p:cNvPicPr>
          <p:nvPr/>
        </p:nvPicPr>
        <p:blipFill>
          <a:blip r:embed="rId2"/>
          <a:stretch>
            <a:fillRect/>
          </a:stretch>
        </p:blipFill>
        <p:spPr>
          <a:xfrm>
            <a:off x="9409891" y="0"/>
            <a:ext cx="2782109" cy="625642"/>
          </a:xfrm>
          <a:prstGeom prst="rect">
            <a:avLst/>
          </a:prstGeom>
        </p:spPr>
      </p:pic>
    </p:spTree>
    <p:extLst>
      <p:ext uri="{BB962C8B-B14F-4D97-AF65-F5344CB8AC3E}">
        <p14:creationId xmlns:p14="http://schemas.microsoft.com/office/powerpoint/2010/main" val="1508019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48CFECF-C848-4629-A69B-27A4D768DA00}" type="datetimeFigureOut">
              <a:rPr lang="zh-CN" altLang="en-US" smtClean="0"/>
              <a:t>2023/3/14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2EF1E50-39BC-4363-B9D5-F772D0E7F0E1}" type="slidenum">
              <a:rPr lang="zh-CN" altLang="en-US" smtClean="0"/>
              <a:t>‹#›</a:t>
            </a:fld>
            <a:endParaRPr lang="zh-CN" altLang="en-US"/>
          </a:p>
        </p:txBody>
      </p:sp>
    </p:spTree>
    <p:extLst>
      <p:ext uri="{BB962C8B-B14F-4D97-AF65-F5344CB8AC3E}">
        <p14:creationId xmlns:p14="http://schemas.microsoft.com/office/powerpoint/2010/main" val="2643143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48CFECF-C848-4629-A69B-27A4D768DA00}" type="datetimeFigureOut">
              <a:rPr lang="zh-CN" altLang="en-US" smtClean="0"/>
              <a:t>2023/3/14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2EF1E50-39BC-4363-B9D5-F772D0E7F0E1}" type="slidenum">
              <a:rPr lang="zh-CN" altLang="en-US" smtClean="0"/>
              <a:t>‹#›</a:t>
            </a:fld>
            <a:endParaRPr lang="zh-CN" altLang="en-US"/>
          </a:p>
        </p:txBody>
      </p:sp>
    </p:spTree>
    <p:extLst>
      <p:ext uri="{BB962C8B-B14F-4D97-AF65-F5344CB8AC3E}">
        <p14:creationId xmlns:p14="http://schemas.microsoft.com/office/powerpoint/2010/main" val="4077908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48CFECF-C848-4629-A69B-27A4D768DA00}" type="datetimeFigureOut">
              <a:rPr lang="zh-CN" altLang="en-US" smtClean="0"/>
              <a:t>2023/3/14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2EF1E50-39BC-4363-B9D5-F772D0E7F0E1}" type="slidenum">
              <a:rPr lang="zh-CN" altLang="en-US" smtClean="0"/>
              <a:t>‹#›</a:t>
            </a:fld>
            <a:endParaRPr lang="zh-CN" altLang="en-US"/>
          </a:p>
        </p:txBody>
      </p:sp>
    </p:spTree>
    <p:extLst>
      <p:ext uri="{BB962C8B-B14F-4D97-AF65-F5344CB8AC3E}">
        <p14:creationId xmlns:p14="http://schemas.microsoft.com/office/powerpoint/2010/main" val="403948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48CFECF-C848-4629-A69B-27A4D768DA00}" type="datetimeFigureOut">
              <a:rPr lang="zh-CN" altLang="en-US" smtClean="0"/>
              <a:t>2023/3/14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2EF1E50-39BC-4363-B9D5-F772D0E7F0E1}" type="slidenum">
              <a:rPr lang="zh-CN" altLang="en-US" smtClean="0"/>
              <a:t>‹#›</a:t>
            </a:fld>
            <a:endParaRPr lang="zh-CN" altLang="en-US"/>
          </a:p>
        </p:txBody>
      </p:sp>
    </p:spTree>
    <p:extLst>
      <p:ext uri="{BB962C8B-B14F-4D97-AF65-F5344CB8AC3E}">
        <p14:creationId xmlns:p14="http://schemas.microsoft.com/office/powerpoint/2010/main" val="246226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48CFECF-C848-4629-A69B-27A4D768DA00}" type="datetimeFigureOut">
              <a:rPr lang="zh-CN" altLang="en-US" smtClean="0"/>
              <a:t>2023/3/14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2EF1E50-39BC-4363-B9D5-F772D0E7F0E1}" type="slidenum">
              <a:rPr lang="zh-CN" altLang="en-US" smtClean="0"/>
              <a:t>‹#›</a:t>
            </a:fld>
            <a:endParaRPr lang="zh-CN" altLang="en-US"/>
          </a:p>
        </p:txBody>
      </p:sp>
    </p:spTree>
    <p:extLst>
      <p:ext uri="{BB962C8B-B14F-4D97-AF65-F5344CB8AC3E}">
        <p14:creationId xmlns:p14="http://schemas.microsoft.com/office/powerpoint/2010/main" val="3698452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48CFECF-C848-4629-A69B-27A4D768DA00}" type="datetimeFigureOut">
              <a:rPr lang="zh-CN" altLang="en-US" smtClean="0"/>
              <a:t>2023/3/14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2EF1E50-39BC-4363-B9D5-F772D0E7F0E1}" type="slidenum">
              <a:rPr lang="zh-CN" altLang="en-US" smtClean="0"/>
              <a:t>‹#›</a:t>
            </a:fld>
            <a:endParaRPr lang="zh-CN" altLang="en-US"/>
          </a:p>
        </p:txBody>
      </p:sp>
    </p:spTree>
    <p:extLst>
      <p:ext uri="{BB962C8B-B14F-4D97-AF65-F5344CB8AC3E}">
        <p14:creationId xmlns:p14="http://schemas.microsoft.com/office/powerpoint/2010/main" val="3605484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48CFECF-C848-4629-A69B-27A4D768DA00}" type="datetimeFigureOut">
              <a:rPr lang="zh-CN" altLang="en-US" smtClean="0"/>
              <a:t>2023/3/14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2EF1E50-39BC-4363-B9D5-F772D0E7F0E1}" type="slidenum">
              <a:rPr lang="zh-CN" altLang="en-US" smtClean="0"/>
              <a:t>‹#›</a:t>
            </a:fld>
            <a:endParaRPr lang="zh-CN" altLang="en-US"/>
          </a:p>
        </p:txBody>
      </p:sp>
    </p:spTree>
    <p:extLst>
      <p:ext uri="{BB962C8B-B14F-4D97-AF65-F5344CB8AC3E}">
        <p14:creationId xmlns:p14="http://schemas.microsoft.com/office/powerpoint/2010/main" val="2682540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8CFECF-C848-4629-A69B-27A4D768DA00}" type="datetimeFigureOut">
              <a:rPr lang="zh-CN" altLang="en-US" smtClean="0"/>
              <a:t>2023/3/14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EF1E50-39BC-4363-B9D5-F772D0E7F0E1}" type="slidenum">
              <a:rPr lang="zh-CN" altLang="en-US" smtClean="0"/>
              <a:t>‹#›</a:t>
            </a:fld>
            <a:endParaRPr lang="zh-CN" altLang="en-US"/>
          </a:p>
        </p:txBody>
      </p:sp>
    </p:spTree>
    <p:extLst>
      <p:ext uri="{BB962C8B-B14F-4D97-AF65-F5344CB8AC3E}">
        <p14:creationId xmlns:p14="http://schemas.microsoft.com/office/powerpoint/2010/main" val="1142432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web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48937" y="1113654"/>
            <a:ext cx="10276114" cy="2387600"/>
          </a:xfrm>
        </p:spPr>
        <p:txBody>
          <a:bodyPr/>
          <a:lstStyle/>
          <a:p>
            <a:r>
              <a:rPr lang="en-US" altLang="zh-CN" b="1" dirty="0">
                <a:latin typeface="黑体" panose="02010609060101010101" pitchFamily="49" charset="-122"/>
                <a:ea typeface="黑体" panose="02010609060101010101" pitchFamily="49" charset="-122"/>
              </a:rPr>
              <a:t>Software Engineering Introduction</a:t>
            </a:r>
            <a:endParaRPr lang="zh-CN" altLang="en-US" dirty="0"/>
          </a:p>
        </p:txBody>
      </p:sp>
      <p:sp>
        <p:nvSpPr>
          <p:cNvPr id="5" name="副标题 4">
            <a:extLst>
              <a:ext uri="{FF2B5EF4-FFF2-40B4-BE49-F238E27FC236}">
                <a16:creationId xmlns:a16="http://schemas.microsoft.com/office/drawing/2014/main" id="{A84CF4B7-4624-7D43-3DC8-D0B0E821AAC8}"/>
              </a:ext>
            </a:extLst>
          </p:cNvPr>
          <p:cNvSpPr>
            <a:spLocks noGrp="1"/>
          </p:cNvSpPr>
          <p:nvPr>
            <p:ph type="subTitle" idx="1"/>
          </p:nvPr>
        </p:nvSpPr>
        <p:spPr/>
        <p:txBody>
          <a:bodyPr/>
          <a:lstStyle/>
          <a:p>
            <a:endParaRPr lang="zh-CN" altLang="en-US"/>
          </a:p>
        </p:txBody>
      </p:sp>
    </p:spTree>
    <p:extLst>
      <p:ext uri="{BB962C8B-B14F-4D97-AF65-F5344CB8AC3E}">
        <p14:creationId xmlns:p14="http://schemas.microsoft.com/office/powerpoint/2010/main" val="979173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latin typeface="Bahnschrift Condensed" panose="020B0502040204020203" pitchFamily="34" charset="0"/>
              </a:rPr>
              <a:t>Computer</a:t>
            </a:r>
            <a:endParaRPr lang="zh-CN" altLang="en-US" dirty="0">
              <a:latin typeface="Bahnschrift Condensed" panose="020B0502040204020203" pitchFamily="34" charset="0"/>
            </a:endParaRPr>
          </a:p>
        </p:txBody>
      </p:sp>
      <p:sp>
        <p:nvSpPr>
          <p:cNvPr id="3" name="内容占位符 2"/>
          <p:cNvSpPr>
            <a:spLocks noGrp="1"/>
          </p:cNvSpPr>
          <p:nvPr>
            <p:ph idx="1"/>
          </p:nvPr>
        </p:nvSpPr>
        <p:spPr>
          <a:xfrm>
            <a:off x="279133" y="1337912"/>
            <a:ext cx="7036067" cy="4839051"/>
          </a:xfrm>
        </p:spPr>
        <p:txBody>
          <a:bodyPr>
            <a:normAutofit/>
          </a:bodyPr>
          <a:lstStyle/>
          <a:p>
            <a:pPr marL="0" indent="0" algn="just">
              <a:lnSpc>
                <a:spcPct val="100000"/>
              </a:lnSpc>
              <a:buNone/>
            </a:pPr>
            <a:r>
              <a:rPr lang="en-US" altLang="zh-CN" sz="3200" dirty="0"/>
              <a:t>Computer is a </a:t>
            </a:r>
            <a:r>
              <a:rPr lang="en-US" altLang="zh-CN" sz="3200" dirty="0">
                <a:solidFill>
                  <a:srgbClr val="FF0000"/>
                </a:solidFill>
              </a:rPr>
              <a:t>general tool composed of electronic components and circuits</a:t>
            </a:r>
            <a:r>
              <a:rPr lang="en-US" altLang="zh-CN" sz="3200" dirty="0"/>
              <a:t>, which can be used to solve problems. However, to turn people's creative idea of solving problems into the actual operation steps of the computer, there are many links to go through. The most important one is </a:t>
            </a:r>
            <a:r>
              <a:rPr lang="en-US" altLang="zh-CN" sz="3200" dirty="0">
                <a:solidFill>
                  <a:srgbClr val="FF0000"/>
                </a:solidFill>
              </a:rPr>
              <a:t>to turn people's idea of solving problems into a program that can be executed by the computer</a:t>
            </a:r>
            <a:r>
              <a:rPr lang="en-US" altLang="zh-CN" sz="3200" dirty="0"/>
              <a:t>.</a:t>
            </a:r>
            <a:endParaRPr lang="zh-CN" altLang="en-US" sz="3200" dirty="0"/>
          </a:p>
        </p:txBody>
      </p:sp>
      <p:pic>
        <p:nvPicPr>
          <p:cNvPr id="4098" name="Picture 2" descr="https://gimg2.baidu.com/image_search/src=http%3A%2F%2Fpic.vjshi.com%2F2018-10-22%2Fe3ea184f3bdd5fd744b1b8c80444e6d0%2Fonline%2Fpuzzle.jpg%3Fx-oss-process%3Dstyle%2Fwatermark&amp;refer=http%3A%2F%2Fpic.vjshi.com&amp;app=2002&amp;size=f9999,10000&amp;q=a80&amp;n=0&amp;g=0n&amp;fmt=auto?sec=1663763641&amp;t=dbcb36fa0c22e2fc1566b7fb4c6f438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8902" y="2284054"/>
            <a:ext cx="4228136" cy="238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815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latin typeface="Bahnschrift Condensed" panose="020B0502040204020203" pitchFamily="34" charset="0"/>
              </a:rPr>
              <a:t>Software and program</a:t>
            </a:r>
            <a:endParaRPr lang="zh-CN" altLang="en-US" dirty="0">
              <a:latin typeface="Bahnschrift Condensed" panose="020B0502040204020203" pitchFamily="34" charset="0"/>
            </a:endParaRPr>
          </a:p>
        </p:txBody>
      </p:sp>
      <p:sp>
        <p:nvSpPr>
          <p:cNvPr id="4" name="内容占位符 3"/>
          <p:cNvSpPr>
            <a:spLocks noGrp="1"/>
          </p:cNvSpPr>
          <p:nvPr>
            <p:ph idx="1"/>
          </p:nvPr>
        </p:nvSpPr>
        <p:spPr/>
        <p:txBody>
          <a:bodyPr/>
          <a:lstStyle/>
          <a:p>
            <a:pPr algn="just"/>
            <a:r>
              <a:rPr lang="en-US" altLang="zh-CN" dirty="0">
                <a:solidFill>
                  <a:srgbClr val="FF0000"/>
                </a:solidFill>
              </a:rPr>
              <a:t>Program is realized by programming language</a:t>
            </a:r>
            <a:r>
              <a:rPr lang="en-US" altLang="zh-CN" dirty="0"/>
              <a:t>. In low-level programming languages such as machine language and assembly language, a program is a group of ordered instruction sequences and related data; In a high-level programming language, a program is usually a set of instructions and statements. The program must be loaded into the computer to actually work.</a:t>
            </a:r>
          </a:p>
          <a:p>
            <a:pPr algn="just"/>
            <a:r>
              <a:rPr lang="en-US" altLang="zh-CN" dirty="0">
                <a:solidFill>
                  <a:srgbClr val="FF0000"/>
                </a:solidFill>
              </a:rPr>
              <a:t>Software is a general term for programs and documents in computer systems</a:t>
            </a:r>
            <a:r>
              <a:rPr lang="en-US" altLang="zh-CN" dirty="0"/>
              <a:t>. A program is a description of the processing objects and processing rules of a computing task. A document is an explanatory material required for understanding the program, such as a design specification, a user's Guide (user's manual), and so on. The program must be loaded into the computer to work. The documents are generally for people to see, and do not have to be loaded into the machine.</a:t>
            </a:r>
            <a:endParaRPr lang="zh-CN" altLang="en-US" dirty="0"/>
          </a:p>
        </p:txBody>
      </p:sp>
    </p:spTree>
    <p:extLst>
      <p:ext uri="{BB962C8B-B14F-4D97-AF65-F5344CB8AC3E}">
        <p14:creationId xmlns:p14="http://schemas.microsoft.com/office/powerpoint/2010/main" val="3069773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latin typeface="Bahnschrift Condensed" panose="020B0502040204020203" pitchFamily="34" charset="0"/>
              </a:rPr>
              <a:t>Several questions</a:t>
            </a:r>
            <a:endParaRPr lang="zh-CN" altLang="en-US" dirty="0">
              <a:latin typeface="Bahnschrift Condensed" panose="020B0502040204020203" pitchFamily="34" charset="0"/>
            </a:endParaRPr>
          </a:p>
        </p:txBody>
      </p:sp>
      <p:pic>
        <p:nvPicPr>
          <p:cNvPr id="4" name="图片 3"/>
          <p:cNvPicPr>
            <a:picLocks noChangeAspect="1"/>
          </p:cNvPicPr>
          <p:nvPr/>
        </p:nvPicPr>
        <p:blipFill>
          <a:blip r:embed="rId2"/>
          <a:stretch>
            <a:fillRect/>
          </a:stretch>
        </p:blipFill>
        <p:spPr>
          <a:xfrm>
            <a:off x="998225" y="1320904"/>
            <a:ext cx="10010775" cy="4819650"/>
          </a:xfrm>
          <a:prstGeom prst="rect">
            <a:avLst/>
          </a:prstGeom>
        </p:spPr>
      </p:pic>
    </p:spTree>
    <p:extLst>
      <p:ext uri="{BB962C8B-B14F-4D97-AF65-F5344CB8AC3E}">
        <p14:creationId xmlns:p14="http://schemas.microsoft.com/office/powerpoint/2010/main" val="4029592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latin typeface="Bahnschrift Condensed" panose="020B0502040204020203" pitchFamily="34" charset="0"/>
              </a:rPr>
              <a:t>Several questions</a:t>
            </a:r>
            <a:endParaRPr lang="zh-CN" altLang="en-US" dirty="0"/>
          </a:p>
        </p:txBody>
      </p:sp>
      <p:pic>
        <p:nvPicPr>
          <p:cNvPr id="4" name="图片 3"/>
          <p:cNvPicPr>
            <a:picLocks noChangeAspect="1"/>
          </p:cNvPicPr>
          <p:nvPr/>
        </p:nvPicPr>
        <p:blipFill>
          <a:blip r:embed="rId2"/>
          <a:stretch>
            <a:fillRect/>
          </a:stretch>
        </p:blipFill>
        <p:spPr>
          <a:xfrm>
            <a:off x="882219" y="1161074"/>
            <a:ext cx="9896475" cy="5162550"/>
          </a:xfrm>
          <a:prstGeom prst="rect">
            <a:avLst/>
          </a:prstGeom>
        </p:spPr>
      </p:pic>
    </p:spTree>
    <p:extLst>
      <p:ext uri="{BB962C8B-B14F-4D97-AF65-F5344CB8AC3E}">
        <p14:creationId xmlns:p14="http://schemas.microsoft.com/office/powerpoint/2010/main" val="1303675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latin typeface="Bahnschrift Condensed" panose="020B0502040204020203" pitchFamily="34" charset="0"/>
              </a:rPr>
              <a:t>Several questions</a:t>
            </a:r>
            <a:endParaRPr lang="zh-CN" altLang="en-US" dirty="0"/>
          </a:p>
        </p:txBody>
      </p:sp>
      <p:pic>
        <p:nvPicPr>
          <p:cNvPr id="4" name="图片 3"/>
          <p:cNvPicPr>
            <a:picLocks noChangeAspect="1"/>
          </p:cNvPicPr>
          <p:nvPr/>
        </p:nvPicPr>
        <p:blipFill>
          <a:blip r:embed="rId2"/>
          <a:stretch>
            <a:fillRect/>
          </a:stretch>
        </p:blipFill>
        <p:spPr>
          <a:xfrm>
            <a:off x="974323" y="1212901"/>
            <a:ext cx="9906000" cy="4972050"/>
          </a:xfrm>
          <a:prstGeom prst="rect">
            <a:avLst/>
          </a:prstGeom>
        </p:spPr>
      </p:pic>
    </p:spTree>
    <p:extLst>
      <p:ext uri="{BB962C8B-B14F-4D97-AF65-F5344CB8AC3E}">
        <p14:creationId xmlns:p14="http://schemas.microsoft.com/office/powerpoint/2010/main" val="1533767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latin typeface="Bahnschrift Condensed" panose="020B0502040204020203" pitchFamily="34" charset="0"/>
              </a:rPr>
              <a:t>Software Characteristics</a:t>
            </a:r>
            <a:endParaRPr lang="zh-CN" altLang="en-US" dirty="0">
              <a:latin typeface="Bahnschrift Condensed" panose="020B0502040204020203" pitchFamily="34" charset="0"/>
            </a:endParaRPr>
          </a:p>
        </p:txBody>
      </p:sp>
      <p:sp>
        <p:nvSpPr>
          <p:cNvPr id="3" name="内容占位符 2"/>
          <p:cNvSpPr>
            <a:spLocks noGrp="1"/>
          </p:cNvSpPr>
          <p:nvPr>
            <p:ph idx="1"/>
          </p:nvPr>
        </p:nvSpPr>
        <p:spPr/>
        <p:txBody>
          <a:bodyPr/>
          <a:lstStyle/>
          <a:p>
            <a:r>
              <a:rPr lang="en-US" altLang="zh-CN" dirty="0">
                <a:solidFill>
                  <a:srgbClr val="FF0000"/>
                </a:solidFill>
              </a:rPr>
              <a:t>Abstract: </a:t>
            </a:r>
            <a:r>
              <a:rPr lang="en-US" altLang="zh-CN" dirty="0"/>
              <a:t>logical entity is not physical entity (not intuitive);</a:t>
            </a:r>
          </a:p>
          <a:p>
            <a:r>
              <a:rPr lang="en-US" altLang="zh-CN" dirty="0">
                <a:solidFill>
                  <a:srgbClr val="FF0000"/>
                </a:solidFill>
              </a:rPr>
              <a:t>Indefinite use: </a:t>
            </a:r>
            <a:r>
              <a:rPr lang="en-US" altLang="zh-CN" dirty="0"/>
              <a:t>There is no wear and tear problem, and it can be;</a:t>
            </a:r>
          </a:p>
          <a:p>
            <a:r>
              <a:rPr lang="en-US" altLang="zh-CN" dirty="0">
                <a:solidFill>
                  <a:srgbClr val="FF0000"/>
                </a:solidFill>
              </a:rPr>
              <a:t>Portability:  </a:t>
            </a:r>
            <a:r>
              <a:rPr lang="en-US" altLang="zh-CN" dirty="0"/>
              <a:t>zero cost unlimited replication;</a:t>
            </a:r>
          </a:p>
          <a:p>
            <a:r>
              <a:rPr lang="en-US" altLang="zh-CN" dirty="0">
                <a:solidFill>
                  <a:srgbClr val="FF0000"/>
                </a:solidFill>
              </a:rPr>
              <a:t>Complexity: </a:t>
            </a:r>
            <a:r>
              <a:rPr lang="en-US" altLang="zh-CN" dirty="0"/>
              <a:t>implementation and maintenance are becoming more and more complex;</a:t>
            </a:r>
          </a:p>
          <a:p>
            <a:r>
              <a:rPr lang="en-US" altLang="zh-CN" dirty="0">
                <a:solidFill>
                  <a:srgbClr val="FF0000"/>
                </a:solidFill>
              </a:rPr>
              <a:t>Expensive:   </a:t>
            </a:r>
            <a:r>
              <a:rPr lang="en-US" altLang="zh-CN" dirty="0"/>
              <a:t>high development and maintenance costs;</a:t>
            </a:r>
            <a:endParaRPr lang="zh-CN" altLang="en-US" dirty="0"/>
          </a:p>
        </p:txBody>
      </p:sp>
    </p:spTree>
    <p:extLst>
      <p:ext uri="{BB962C8B-B14F-4D97-AF65-F5344CB8AC3E}">
        <p14:creationId xmlns:p14="http://schemas.microsoft.com/office/powerpoint/2010/main" val="3908727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latin typeface="Bahnschrift Condensed" panose="020B0502040204020203" pitchFamily="34" charset="0"/>
              </a:rPr>
              <a:t>Comparison of software and hardware wear</a:t>
            </a:r>
            <a:endParaRPr lang="zh-CN" altLang="en-US" dirty="0">
              <a:latin typeface="Bahnschrift Condensed" panose="020B0502040204020203" pitchFamily="34" charset="0"/>
            </a:endParaRPr>
          </a:p>
        </p:txBody>
      </p:sp>
      <p:grpSp>
        <p:nvGrpSpPr>
          <p:cNvPr id="4" name="Group 34"/>
          <p:cNvGrpSpPr>
            <a:grpSpLocks/>
          </p:cNvGrpSpPr>
          <p:nvPr/>
        </p:nvGrpSpPr>
        <p:grpSpPr bwMode="auto">
          <a:xfrm>
            <a:off x="783281" y="1398979"/>
            <a:ext cx="9577332" cy="4411345"/>
            <a:chOff x="347" y="1525"/>
            <a:chExt cx="4699" cy="1776"/>
          </a:xfrm>
        </p:grpSpPr>
        <p:sp>
          <p:nvSpPr>
            <p:cNvPr id="5" name="AutoShape 16"/>
            <p:cNvSpPr>
              <a:spLocks noChangeArrowheads="1"/>
            </p:cNvSpPr>
            <p:nvPr/>
          </p:nvSpPr>
          <p:spPr bwMode="auto">
            <a:xfrm>
              <a:off x="779" y="1765"/>
              <a:ext cx="384" cy="336"/>
            </a:xfrm>
            <a:prstGeom prst="wedgeRectCallout">
              <a:avLst>
                <a:gd name="adj1" fmla="val -60157"/>
                <a:gd name="adj2" fmla="val 107736"/>
              </a:avLst>
            </a:prstGeom>
            <a:noFill/>
            <a:ln w="9525">
              <a:solidFill>
                <a:srgbClr val="7A16F4"/>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zh-CN" altLang="en-US" sz="1600">
                  <a:latin typeface="Times New Roman" panose="02020603050405020304" pitchFamily="18" charset="0"/>
                  <a:ea typeface="幼圆" panose="02010509060101010101" pitchFamily="49" charset="-122"/>
                </a:rPr>
                <a:t>磨合调整</a:t>
              </a:r>
            </a:p>
          </p:txBody>
        </p:sp>
        <p:sp>
          <p:nvSpPr>
            <p:cNvPr id="6" name="AutoShape 17"/>
            <p:cNvSpPr>
              <a:spLocks noChangeArrowheads="1"/>
            </p:cNvSpPr>
            <p:nvPr/>
          </p:nvSpPr>
          <p:spPr bwMode="auto">
            <a:xfrm>
              <a:off x="1643" y="1957"/>
              <a:ext cx="384" cy="384"/>
            </a:xfrm>
            <a:prstGeom prst="wedgeRectCallout">
              <a:avLst>
                <a:gd name="adj1" fmla="val 108593"/>
                <a:gd name="adj2" fmla="val 23440"/>
              </a:avLst>
            </a:prstGeom>
            <a:noFill/>
            <a:ln w="9525">
              <a:solidFill>
                <a:srgbClr val="7A16F4"/>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zh-CN" altLang="en-US" sz="1600" dirty="0">
                  <a:latin typeface="Times New Roman" panose="02020603050405020304" pitchFamily="18" charset="0"/>
                  <a:ea typeface="幼圆" panose="02010509060101010101" pitchFamily="49" charset="-122"/>
                </a:rPr>
                <a:t>磨损用坏</a:t>
              </a:r>
            </a:p>
          </p:txBody>
        </p:sp>
        <p:sp>
          <p:nvSpPr>
            <p:cNvPr id="7" name="AutoShape 21"/>
            <p:cNvSpPr>
              <a:spLocks noChangeArrowheads="1"/>
            </p:cNvSpPr>
            <p:nvPr/>
          </p:nvSpPr>
          <p:spPr bwMode="auto">
            <a:xfrm>
              <a:off x="2699" y="1525"/>
              <a:ext cx="528" cy="240"/>
            </a:xfrm>
            <a:prstGeom prst="wedgeRectCallout">
              <a:avLst>
                <a:gd name="adj1" fmla="val 47157"/>
                <a:gd name="adj2" fmla="val 367500"/>
              </a:avLst>
            </a:prstGeom>
            <a:noFill/>
            <a:ln w="9525">
              <a:solidFill>
                <a:srgbClr val="7A16F4"/>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zh-CN" altLang="en-US" sz="1600">
                  <a:latin typeface="Times New Roman" panose="02020603050405020304" pitchFamily="18" charset="0"/>
                  <a:ea typeface="幼圆" panose="02010509060101010101" pitchFamily="49" charset="-122"/>
                </a:rPr>
                <a:t>修改点</a:t>
              </a:r>
            </a:p>
          </p:txBody>
        </p:sp>
        <p:sp>
          <p:nvSpPr>
            <p:cNvPr id="8" name="AutoShape 22"/>
            <p:cNvSpPr>
              <a:spLocks noChangeArrowheads="1"/>
            </p:cNvSpPr>
            <p:nvPr/>
          </p:nvSpPr>
          <p:spPr bwMode="auto">
            <a:xfrm>
              <a:off x="3899" y="1717"/>
              <a:ext cx="1147" cy="240"/>
            </a:xfrm>
            <a:prstGeom prst="wedgeRectCallout">
              <a:avLst>
                <a:gd name="adj1" fmla="val -18750"/>
                <a:gd name="adj2" fmla="val 127500"/>
              </a:avLst>
            </a:prstGeom>
            <a:noFill/>
            <a:ln w="9525">
              <a:solidFill>
                <a:srgbClr val="7A16F4"/>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zh-CN" altLang="en-US" sz="1600" dirty="0">
                  <a:latin typeface="Times New Roman" panose="02020603050405020304" pitchFamily="18" charset="0"/>
                  <a:ea typeface="幼圆" panose="02010509060101010101" pitchFamily="49" charset="-122"/>
                </a:rPr>
                <a:t>实际曲线：软件需求不断增加</a:t>
              </a:r>
            </a:p>
          </p:txBody>
        </p:sp>
        <p:sp>
          <p:nvSpPr>
            <p:cNvPr id="9" name="Freeform 23"/>
            <p:cNvSpPr>
              <a:spLocks/>
            </p:cNvSpPr>
            <p:nvPr/>
          </p:nvSpPr>
          <p:spPr bwMode="auto">
            <a:xfrm>
              <a:off x="2891" y="1861"/>
              <a:ext cx="1296" cy="680"/>
            </a:xfrm>
            <a:custGeom>
              <a:avLst/>
              <a:gdLst>
                <a:gd name="T0" fmla="*/ 0 w 1296"/>
                <a:gd name="T1" fmla="*/ 0 h 680"/>
                <a:gd name="T2" fmla="*/ 76200 w 1296"/>
                <a:gd name="T3" fmla="*/ 685800 h 680"/>
                <a:gd name="T4" fmla="*/ 228600 w 1296"/>
                <a:gd name="T5" fmla="*/ 914400 h 680"/>
                <a:gd name="T6" fmla="*/ 533400 w 1296"/>
                <a:gd name="T7" fmla="*/ 1066800 h 680"/>
                <a:gd name="T8" fmla="*/ 914400 w 1296"/>
                <a:gd name="T9" fmla="*/ 990600 h 680"/>
                <a:gd name="T10" fmla="*/ 1371600 w 1296"/>
                <a:gd name="T11" fmla="*/ 762000 h 680"/>
                <a:gd name="T12" fmla="*/ 2057400 w 1296"/>
                <a:gd name="T13" fmla="*/ 381000 h 680"/>
                <a:gd name="T14" fmla="*/ 0 60000 65536"/>
                <a:gd name="T15" fmla="*/ 0 60000 65536"/>
                <a:gd name="T16" fmla="*/ 0 60000 65536"/>
                <a:gd name="T17" fmla="*/ 0 60000 65536"/>
                <a:gd name="T18" fmla="*/ 0 60000 65536"/>
                <a:gd name="T19" fmla="*/ 0 60000 65536"/>
                <a:gd name="T20" fmla="*/ 0 60000 65536"/>
                <a:gd name="T21" fmla="*/ 0 w 1296"/>
                <a:gd name="T22" fmla="*/ 0 h 680"/>
                <a:gd name="T23" fmla="*/ 1296 w 1296"/>
                <a:gd name="T24" fmla="*/ 680 h 6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6" h="680">
                  <a:moveTo>
                    <a:pt x="0" y="0"/>
                  </a:moveTo>
                  <a:cubicBezTo>
                    <a:pt x="12" y="168"/>
                    <a:pt x="24" y="336"/>
                    <a:pt x="48" y="432"/>
                  </a:cubicBezTo>
                  <a:cubicBezTo>
                    <a:pt x="72" y="528"/>
                    <a:pt x="96" y="536"/>
                    <a:pt x="144" y="576"/>
                  </a:cubicBezTo>
                  <a:cubicBezTo>
                    <a:pt x="192" y="616"/>
                    <a:pt x="264" y="664"/>
                    <a:pt x="336" y="672"/>
                  </a:cubicBezTo>
                  <a:cubicBezTo>
                    <a:pt x="408" y="680"/>
                    <a:pt x="488" y="656"/>
                    <a:pt x="576" y="624"/>
                  </a:cubicBezTo>
                  <a:cubicBezTo>
                    <a:pt x="664" y="592"/>
                    <a:pt x="744" y="544"/>
                    <a:pt x="864" y="480"/>
                  </a:cubicBezTo>
                  <a:cubicBezTo>
                    <a:pt x="984" y="416"/>
                    <a:pt x="1224" y="280"/>
                    <a:pt x="1296" y="240"/>
                  </a:cubicBezTo>
                </a:path>
              </a:pathLst>
            </a:custGeom>
            <a:noFill/>
            <a:ln w="19050">
              <a:solidFill>
                <a:srgbClr val="D539C6"/>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 name="Freeform 24"/>
            <p:cNvSpPr>
              <a:spLocks/>
            </p:cNvSpPr>
            <p:nvPr/>
          </p:nvSpPr>
          <p:spPr bwMode="auto">
            <a:xfrm>
              <a:off x="3227" y="1909"/>
              <a:ext cx="528" cy="672"/>
            </a:xfrm>
            <a:custGeom>
              <a:avLst/>
              <a:gdLst>
                <a:gd name="T0" fmla="*/ 0 w 528"/>
                <a:gd name="T1" fmla="*/ 1016000 h 672"/>
                <a:gd name="T2" fmla="*/ 76200 w 528"/>
                <a:gd name="T3" fmla="*/ 101600 h 672"/>
                <a:gd name="T4" fmla="*/ 152400 w 528"/>
                <a:gd name="T5" fmla="*/ 787400 h 672"/>
                <a:gd name="T6" fmla="*/ 304800 w 528"/>
                <a:gd name="T7" fmla="*/ 939800 h 672"/>
                <a:gd name="T8" fmla="*/ 304800 w 528"/>
                <a:gd name="T9" fmla="*/ 25400 h 672"/>
                <a:gd name="T10" fmla="*/ 457200 w 528"/>
                <a:gd name="T11" fmla="*/ 787400 h 672"/>
                <a:gd name="T12" fmla="*/ 533400 w 528"/>
                <a:gd name="T13" fmla="*/ 863600 h 672"/>
                <a:gd name="T14" fmla="*/ 685800 w 528"/>
                <a:gd name="T15" fmla="*/ 101600 h 672"/>
                <a:gd name="T16" fmla="*/ 685800 w 528"/>
                <a:gd name="T17" fmla="*/ 558800 h 672"/>
                <a:gd name="T18" fmla="*/ 838200 w 528"/>
                <a:gd name="T19" fmla="*/ 711200 h 6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8"/>
                <a:gd name="T31" fmla="*/ 0 h 672"/>
                <a:gd name="T32" fmla="*/ 528 w 528"/>
                <a:gd name="T33" fmla="*/ 672 h 6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8" h="672">
                  <a:moveTo>
                    <a:pt x="0" y="640"/>
                  </a:moveTo>
                  <a:cubicBezTo>
                    <a:pt x="16" y="364"/>
                    <a:pt x="32" y="88"/>
                    <a:pt x="48" y="64"/>
                  </a:cubicBezTo>
                  <a:cubicBezTo>
                    <a:pt x="64" y="40"/>
                    <a:pt x="72" y="408"/>
                    <a:pt x="96" y="496"/>
                  </a:cubicBezTo>
                  <a:cubicBezTo>
                    <a:pt x="120" y="584"/>
                    <a:pt x="176" y="672"/>
                    <a:pt x="192" y="592"/>
                  </a:cubicBezTo>
                  <a:cubicBezTo>
                    <a:pt x="208" y="512"/>
                    <a:pt x="176" y="32"/>
                    <a:pt x="192" y="16"/>
                  </a:cubicBezTo>
                  <a:cubicBezTo>
                    <a:pt x="208" y="0"/>
                    <a:pt x="264" y="408"/>
                    <a:pt x="288" y="496"/>
                  </a:cubicBezTo>
                  <a:cubicBezTo>
                    <a:pt x="312" y="584"/>
                    <a:pt x="312" y="616"/>
                    <a:pt x="336" y="544"/>
                  </a:cubicBezTo>
                  <a:cubicBezTo>
                    <a:pt x="360" y="472"/>
                    <a:pt x="416" y="96"/>
                    <a:pt x="432" y="64"/>
                  </a:cubicBezTo>
                  <a:cubicBezTo>
                    <a:pt x="448" y="32"/>
                    <a:pt x="416" y="288"/>
                    <a:pt x="432" y="352"/>
                  </a:cubicBezTo>
                  <a:cubicBezTo>
                    <a:pt x="448" y="416"/>
                    <a:pt x="512" y="432"/>
                    <a:pt x="528" y="448"/>
                  </a:cubicBezTo>
                </a:path>
              </a:pathLst>
            </a:custGeom>
            <a:noFill/>
            <a:ln w="9525">
              <a:solidFill>
                <a:srgbClr val="58F62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 name="AutoShape 25"/>
            <p:cNvSpPr>
              <a:spLocks noChangeArrowheads="1"/>
            </p:cNvSpPr>
            <p:nvPr/>
          </p:nvSpPr>
          <p:spPr bwMode="auto">
            <a:xfrm>
              <a:off x="3995" y="2341"/>
              <a:ext cx="989" cy="240"/>
            </a:xfrm>
            <a:prstGeom prst="wedgeRectCallout">
              <a:avLst>
                <a:gd name="adj1" fmla="val -44306"/>
                <a:gd name="adj2" fmla="val 124167"/>
              </a:avLst>
            </a:prstGeom>
            <a:noFill/>
            <a:ln w="9525">
              <a:solidFill>
                <a:srgbClr val="7A16F4"/>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zh-CN" altLang="en-US" sz="1600" dirty="0">
                  <a:latin typeface="Times New Roman" panose="02020603050405020304" pitchFamily="18" charset="0"/>
                  <a:ea typeface="幼圆" panose="02010509060101010101" pitchFamily="49" charset="-122"/>
                </a:rPr>
                <a:t>理想曲线：理论后期不受时间影响</a:t>
              </a:r>
            </a:p>
          </p:txBody>
        </p:sp>
        <p:grpSp>
          <p:nvGrpSpPr>
            <p:cNvPr id="12" name="Group 32"/>
            <p:cNvGrpSpPr>
              <a:grpSpLocks/>
            </p:cNvGrpSpPr>
            <p:nvPr/>
          </p:nvGrpSpPr>
          <p:grpSpPr bwMode="auto">
            <a:xfrm>
              <a:off x="347" y="1717"/>
              <a:ext cx="2064" cy="1584"/>
              <a:chOff x="1056" y="2448"/>
              <a:chExt cx="2064" cy="1584"/>
            </a:xfrm>
          </p:grpSpPr>
          <p:sp>
            <p:nvSpPr>
              <p:cNvPr id="20" name="Line 13"/>
              <p:cNvSpPr>
                <a:spLocks noChangeShapeType="1"/>
              </p:cNvSpPr>
              <p:nvPr/>
            </p:nvSpPr>
            <p:spPr bwMode="auto">
              <a:xfrm>
                <a:off x="1296" y="2496"/>
                <a:ext cx="0" cy="1152"/>
              </a:xfrm>
              <a:prstGeom prst="line">
                <a:avLst/>
              </a:prstGeom>
              <a:noFill/>
              <a:ln w="28575">
                <a:solidFill>
                  <a:srgbClr val="7A16F4"/>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21" name="Line 14"/>
              <p:cNvSpPr>
                <a:spLocks noChangeShapeType="1"/>
              </p:cNvSpPr>
              <p:nvPr/>
            </p:nvSpPr>
            <p:spPr bwMode="auto">
              <a:xfrm flipH="1">
                <a:off x="1296" y="3648"/>
                <a:ext cx="1776" cy="0"/>
              </a:xfrm>
              <a:prstGeom prst="line">
                <a:avLst/>
              </a:prstGeom>
              <a:noFill/>
              <a:ln w="28575">
                <a:solidFill>
                  <a:srgbClr val="7A16F4"/>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22" name="Freeform 15"/>
              <p:cNvSpPr>
                <a:spLocks/>
              </p:cNvSpPr>
              <p:nvPr/>
            </p:nvSpPr>
            <p:spPr bwMode="auto">
              <a:xfrm>
                <a:off x="1392" y="2640"/>
                <a:ext cx="1656" cy="888"/>
              </a:xfrm>
              <a:custGeom>
                <a:avLst/>
                <a:gdLst>
                  <a:gd name="T0" fmla="*/ 0 w 1656"/>
                  <a:gd name="T1" fmla="*/ 0 h 1176"/>
                  <a:gd name="T2" fmla="*/ 96 w 1656"/>
                  <a:gd name="T3" fmla="*/ 21 h 1176"/>
                  <a:gd name="T4" fmla="*/ 192 w 1656"/>
                  <a:gd name="T5" fmla="*/ 24 h 1176"/>
                  <a:gd name="T6" fmla="*/ 432 w 1656"/>
                  <a:gd name="T7" fmla="*/ 26 h 1176"/>
                  <a:gd name="T8" fmla="*/ 912 w 1656"/>
                  <a:gd name="T9" fmla="*/ 29 h 1176"/>
                  <a:gd name="T10" fmla="*/ 1296 w 1656"/>
                  <a:gd name="T11" fmla="*/ 29 h 1176"/>
                  <a:gd name="T12" fmla="*/ 1488 w 1656"/>
                  <a:gd name="T13" fmla="*/ 17 h 1176"/>
                  <a:gd name="T14" fmla="*/ 1632 w 1656"/>
                  <a:gd name="T15" fmla="*/ 6 h 1176"/>
                  <a:gd name="T16" fmla="*/ 1632 w 1656"/>
                  <a:gd name="T17" fmla="*/ 5 h 1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56"/>
                  <a:gd name="T28" fmla="*/ 0 h 1176"/>
                  <a:gd name="T29" fmla="*/ 1656 w 1656"/>
                  <a:gd name="T30" fmla="*/ 1176 h 11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56" h="1176">
                    <a:moveTo>
                      <a:pt x="0" y="0"/>
                    </a:moveTo>
                    <a:cubicBezTo>
                      <a:pt x="32" y="328"/>
                      <a:pt x="64" y="656"/>
                      <a:pt x="96" y="816"/>
                    </a:cubicBezTo>
                    <a:cubicBezTo>
                      <a:pt x="128" y="976"/>
                      <a:pt x="136" y="928"/>
                      <a:pt x="192" y="960"/>
                    </a:cubicBezTo>
                    <a:cubicBezTo>
                      <a:pt x="248" y="992"/>
                      <a:pt x="312" y="984"/>
                      <a:pt x="432" y="1008"/>
                    </a:cubicBezTo>
                    <a:cubicBezTo>
                      <a:pt x="552" y="1032"/>
                      <a:pt x="768" y="1088"/>
                      <a:pt x="912" y="1104"/>
                    </a:cubicBezTo>
                    <a:cubicBezTo>
                      <a:pt x="1056" y="1120"/>
                      <a:pt x="1200" y="1176"/>
                      <a:pt x="1296" y="1104"/>
                    </a:cubicBezTo>
                    <a:cubicBezTo>
                      <a:pt x="1392" y="1032"/>
                      <a:pt x="1432" y="816"/>
                      <a:pt x="1488" y="672"/>
                    </a:cubicBezTo>
                    <a:cubicBezTo>
                      <a:pt x="1544" y="528"/>
                      <a:pt x="1608" y="320"/>
                      <a:pt x="1632" y="240"/>
                    </a:cubicBezTo>
                    <a:cubicBezTo>
                      <a:pt x="1656" y="160"/>
                      <a:pt x="1644" y="176"/>
                      <a:pt x="1632" y="192"/>
                    </a:cubicBezTo>
                  </a:path>
                </a:pathLst>
              </a:custGeom>
              <a:noFill/>
              <a:ln w="9525">
                <a:solidFill>
                  <a:srgbClr val="E85A4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 name="AutoShape 26"/>
              <p:cNvSpPr>
                <a:spLocks noChangeArrowheads="1"/>
              </p:cNvSpPr>
              <p:nvPr/>
            </p:nvSpPr>
            <p:spPr bwMode="auto">
              <a:xfrm>
                <a:off x="1536" y="3792"/>
                <a:ext cx="1152" cy="240"/>
              </a:xfrm>
              <a:prstGeom prst="wedgeRectCallout">
                <a:avLst>
                  <a:gd name="adj1" fmla="val -19356"/>
                  <a:gd name="adj2" fmla="val -1583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zh-CN" altLang="en-US" sz="1600">
                    <a:latin typeface="Times New Roman" panose="02020603050405020304" pitchFamily="18" charset="0"/>
                    <a:ea typeface="幼圆" panose="02010509060101010101" pitchFamily="49" charset="-122"/>
                  </a:rPr>
                  <a:t>硬件失效率曲线</a:t>
                </a:r>
              </a:p>
            </p:txBody>
          </p:sp>
          <p:sp>
            <p:nvSpPr>
              <p:cNvPr id="24" name="AutoShape 27"/>
              <p:cNvSpPr>
                <a:spLocks noChangeArrowheads="1"/>
              </p:cNvSpPr>
              <p:nvPr/>
            </p:nvSpPr>
            <p:spPr bwMode="auto">
              <a:xfrm>
                <a:off x="2688" y="3696"/>
                <a:ext cx="432" cy="192"/>
              </a:xfrm>
              <a:prstGeom prst="wedgeRectCallout">
                <a:avLst>
                  <a:gd name="adj1" fmla="val 15046"/>
                  <a:gd name="adj2" fmla="val 4270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zh-CN" altLang="en-US" sz="1600">
                    <a:latin typeface="Times New Roman" panose="02020603050405020304" pitchFamily="18" charset="0"/>
                    <a:ea typeface="幼圆" panose="02010509060101010101" pitchFamily="49" charset="-122"/>
                  </a:rPr>
                  <a:t>时间</a:t>
                </a:r>
              </a:p>
            </p:txBody>
          </p:sp>
          <p:sp>
            <p:nvSpPr>
              <p:cNvPr id="25" name="AutoShape 28"/>
              <p:cNvSpPr>
                <a:spLocks noChangeArrowheads="1"/>
              </p:cNvSpPr>
              <p:nvPr/>
            </p:nvSpPr>
            <p:spPr bwMode="auto">
              <a:xfrm>
                <a:off x="1056" y="2448"/>
                <a:ext cx="240" cy="576"/>
              </a:xfrm>
              <a:prstGeom prst="wedgeRectCallout">
                <a:avLst>
                  <a:gd name="adj1" fmla="val -62917"/>
                  <a:gd name="adj2" fmla="val -163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zh-CN" altLang="en-US" sz="1600" dirty="0">
                    <a:latin typeface="Times New Roman" panose="02020603050405020304" pitchFamily="18" charset="0"/>
                    <a:ea typeface="幼圆" panose="02010509060101010101" pitchFamily="49" charset="-122"/>
                  </a:rPr>
                  <a:t>失效率</a:t>
                </a:r>
              </a:p>
            </p:txBody>
          </p:sp>
        </p:grpSp>
        <p:grpSp>
          <p:nvGrpSpPr>
            <p:cNvPr id="13" name="Group 33"/>
            <p:cNvGrpSpPr>
              <a:grpSpLocks/>
            </p:cNvGrpSpPr>
            <p:nvPr/>
          </p:nvGrpSpPr>
          <p:grpSpPr bwMode="auto">
            <a:xfrm>
              <a:off x="2459" y="1765"/>
              <a:ext cx="2064" cy="1536"/>
              <a:chOff x="3168" y="2496"/>
              <a:chExt cx="2064" cy="1536"/>
            </a:xfrm>
          </p:grpSpPr>
          <p:sp>
            <p:nvSpPr>
              <p:cNvPr id="14" name="Line 18"/>
              <p:cNvSpPr>
                <a:spLocks noChangeShapeType="1"/>
              </p:cNvSpPr>
              <p:nvPr/>
            </p:nvSpPr>
            <p:spPr bwMode="auto">
              <a:xfrm>
                <a:off x="3408" y="2496"/>
                <a:ext cx="0" cy="1152"/>
              </a:xfrm>
              <a:prstGeom prst="line">
                <a:avLst/>
              </a:prstGeom>
              <a:noFill/>
              <a:ln w="28575">
                <a:solidFill>
                  <a:srgbClr val="7A16F4"/>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15" name="Line 19"/>
              <p:cNvSpPr>
                <a:spLocks noChangeShapeType="1"/>
              </p:cNvSpPr>
              <p:nvPr/>
            </p:nvSpPr>
            <p:spPr bwMode="auto">
              <a:xfrm flipH="1">
                <a:off x="3408" y="3648"/>
                <a:ext cx="1776" cy="0"/>
              </a:xfrm>
              <a:prstGeom prst="line">
                <a:avLst/>
              </a:prstGeom>
              <a:noFill/>
              <a:ln w="28575">
                <a:solidFill>
                  <a:srgbClr val="7A16F4"/>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16" name="Freeform 20"/>
              <p:cNvSpPr>
                <a:spLocks/>
              </p:cNvSpPr>
              <p:nvPr/>
            </p:nvSpPr>
            <p:spPr bwMode="auto">
              <a:xfrm>
                <a:off x="3504" y="2640"/>
                <a:ext cx="1280" cy="850"/>
              </a:xfrm>
              <a:custGeom>
                <a:avLst/>
                <a:gdLst>
                  <a:gd name="T0" fmla="*/ 0 w 1280"/>
                  <a:gd name="T1" fmla="*/ 0 h 850"/>
                  <a:gd name="T2" fmla="*/ 96 w 1280"/>
                  <a:gd name="T3" fmla="*/ 616 h 850"/>
                  <a:gd name="T4" fmla="*/ 192 w 1280"/>
                  <a:gd name="T5" fmla="*/ 725 h 850"/>
                  <a:gd name="T6" fmla="*/ 440 w 1280"/>
                  <a:gd name="T7" fmla="*/ 784 h 850"/>
                  <a:gd name="T8" fmla="*/ 912 w 1280"/>
                  <a:gd name="T9" fmla="*/ 834 h 850"/>
                  <a:gd name="T10" fmla="*/ 1216 w 1280"/>
                  <a:gd name="T11" fmla="*/ 848 h 850"/>
                  <a:gd name="T12" fmla="*/ 1272 w 1280"/>
                  <a:gd name="T13" fmla="*/ 824 h 850"/>
                  <a:gd name="T14" fmla="*/ 1264 w 1280"/>
                  <a:gd name="T15" fmla="*/ 824 h 850"/>
                  <a:gd name="T16" fmla="*/ 0 60000 65536"/>
                  <a:gd name="T17" fmla="*/ 0 60000 65536"/>
                  <a:gd name="T18" fmla="*/ 0 60000 65536"/>
                  <a:gd name="T19" fmla="*/ 0 60000 65536"/>
                  <a:gd name="T20" fmla="*/ 0 60000 65536"/>
                  <a:gd name="T21" fmla="*/ 0 60000 65536"/>
                  <a:gd name="T22" fmla="*/ 0 60000 65536"/>
                  <a:gd name="T23" fmla="*/ 0 60000 65536"/>
                  <a:gd name="T24" fmla="*/ 0 w 1280"/>
                  <a:gd name="T25" fmla="*/ 0 h 850"/>
                  <a:gd name="T26" fmla="*/ 1280 w 1280"/>
                  <a:gd name="T27" fmla="*/ 850 h 8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80" h="850">
                    <a:moveTo>
                      <a:pt x="0" y="0"/>
                    </a:moveTo>
                    <a:cubicBezTo>
                      <a:pt x="32" y="248"/>
                      <a:pt x="64" y="495"/>
                      <a:pt x="96" y="616"/>
                    </a:cubicBezTo>
                    <a:cubicBezTo>
                      <a:pt x="128" y="737"/>
                      <a:pt x="135" y="697"/>
                      <a:pt x="192" y="725"/>
                    </a:cubicBezTo>
                    <a:cubicBezTo>
                      <a:pt x="249" y="753"/>
                      <a:pt x="320" y="766"/>
                      <a:pt x="440" y="784"/>
                    </a:cubicBezTo>
                    <a:cubicBezTo>
                      <a:pt x="560" y="802"/>
                      <a:pt x="783" y="823"/>
                      <a:pt x="912" y="834"/>
                    </a:cubicBezTo>
                    <a:cubicBezTo>
                      <a:pt x="1041" y="845"/>
                      <a:pt x="1156" y="850"/>
                      <a:pt x="1216" y="848"/>
                    </a:cubicBezTo>
                    <a:cubicBezTo>
                      <a:pt x="1276" y="846"/>
                      <a:pt x="1264" y="828"/>
                      <a:pt x="1272" y="824"/>
                    </a:cubicBezTo>
                    <a:cubicBezTo>
                      <a:pt x="1280" y="820"/>
                      <a:pt x="1266" y="824"/>
                      <a:pt x="1264" y="824"/>
                    </a:cubicBezTo>
                  </a:path>
                </a:pathLst>
              </a:custGeom>
              <a:noFill/>
              <a:ln w="9525">
                <a:solidFill>
                  <a:srgbClr val="E85A4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7" name="AutoShape 29"/>
              <p:cNvSpPr>
                <a:spLocks noChangeArrowheads="1"/>
              </p:cNvSpPr>
              <p:nvPr/>
            </p:nvSpPr>
            <p:spPr bwMode="auto">
              <a:xfrm>
                <a:off x="4800" y="3696"/>
                <a:ext cx="432" cy="192"/>
              </a:xfrm>
              <a:prstGeom prst="wedgeRectCallout">
                <a:avLst>
                  <a:gd name="adj1" fmla="val -10880"/>
                  <a:gd name="adj2" fmla="val 1770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zh-CN" altLang="en-US" sz="1600">
                    <a:latin typeface="Times New Roman" panose="02020603050405020304" pitchFamily="18" charset="0"/>
                    <a:ea typeface="幼圆" panose="02010509060101010101" pitchFamily="49" charset="-122"/>
                  </a:rPr>
                  <a:t>时间</a:t>
                </a:r>
              </a:p>
            </p:txBody>
          </p:sp>
          <p:sp>
            <p:nvSpPr>
              <p:cNvPr id="18" name="AutoShape 30"/>
              <p:cNvSpPr>
                <a:spLocks noChangeArrowheads="1"/>
              </p:cNvSpPr>
              <p:nvPr/>
            </p:nvSpPr>
            <p:spPr bwMode="auto">
              <a:xfrm>
                <a:off x="3168" y="2496"/>
                <a:ext cx="240" cy="576"/>
              </a:xfrm>
              <a:prstGeom prst="wedgeRectCallout">
                <a:avLst>
                  <a:gd name="adj1" fmla="val -52917"/>
                  <a:gd name="adj2" fmla="val 2951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zh-CN" altLang="en-US" sz="1600" dirty="0">
                    <a:latin typeface="Times New Roman" panose="02020603050405020304" pitchFamily="18" charset="0"/>
                    <a:ea typeface="幼圆" panose="02010509060101010101" pitchFamily="49" charset="-122"/>
                  </a:rPr>
                  <a:t>失效率</a:t>
                </a:r>
              </a:p>
            </p:txBody>
          </p:sp>
          <p:sp>
            <p:nvSpPr>
              <p:cNvPr id="19" name="AutoShape 31"/>
              <p:cNvSpPr>
                <a:spLocks noChangeArrowheads="1"/>
              </p:cNvSpPr>
              <p:nvPr/>
            </p:nvSpPr>
            <p:spPr bwMode="auto">
              <a:xfrm>
                <a:off x="3552" y="3792"/>
                <a:ext cx="1152" cy="240"/>
              </a:xfrm>
              <a:prstGeom prst="wedgeRectCallout">
                <a:avLst>
                  <a:gd name="adj1" fmla="val -20051"/>
                  <a:gd name="adj2" fmla="val 17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zh-CN" altLang="en-US" sz="1600">
                    <a:latin typeface="Times New Roman" panose="02020603050405020304" pitchFamily="18" charset="0"/>
                    <a:ea typeface="幼圆" panose="02010509060101010101" pitchFamily="49" charset="-122"/>
                  </a:rPr>
                  <a:t>软件失效率曲线</a:t>
                </a:r>
              </a:p>
            </p:txBody>
          </p:sp>
        </p:grpSp>
      </p:grpSp>
    </p:spTree>
    <p:extLst>
      <p:ext uri="{BB962C8B-B14F-4D97-AF65-F5344CB8AC3E}">
        <p14:creationId xmlns:p14="http://schemas.microsoft.com/office/powerpoint/2010/main" val="848219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9133" y="428182"/>
            <a:ext cx="8743405" cy="685106"/>
          </a:xfrm>
        </p:spPr>
        <p:txBody>
          <a:bodyPr>
            <a:normAutofit fontScale="90000"/>
          </a:bodyPr>
          <a:lstStyle/>
          <a:p>
            <a:r>
              <a:rPr lang="en-US" altLang="zh-CN" b="1" dirty="0">
                <a:ea typeface="Segoe UI Black" panose="020B0A02040204020203" pitchFamily="34" charset="0"/>
              </a:rPr>
              <a:t>1. Software Engineering Overview</a:t>
            </a:r>
            <a:endParaRPr lang="zh-CN" altLang="en-US" dirty="0"/>
          </a:p>
        </p:txBody>
      </p:sp>
      <p:sp>
        <p:nvSpPr>
          <p:cNvPr id="3" name="内容占位符 2"/>
          <p:cNvSpPr>
            <a:spLocks noGrp="1"/>
          </p:cNvSpPr>
          <p:nvPr>
            <p:ph idx="1"/>
          </p:nvPr>
        </p:nvSpPr>
        <p:spPr/>
        <p:txBody>
          <a:bodyPr/>
          <a:lstStyle/>
          <a:p>
            <a:pPr marL="0" indent="0">
              <a:lnSpc>
                <a:spcPct val="200000"/>
              </a:lnSpc>
              <a:buNone/>
            </a:pPr>
            <a:r>
              <a:rPr lang="en-US" altLang="zh-CN" dirty="0">
                <a:solidFill>
                  <a:srgbClr val="FF0000"/>
                </a:solidFill>
              </a:rPr>
              <a:t>1.1    software crisis</a:t>
            </a:r>
          </a:p>
          <a:p>
            <a:pPr marL="0" indent="0">
              <a:lnSpc>
                <a:spcPct val="200000"/>
              </a:lnSpc>
              <a:buNone/>
            </a:pPr>
            <a:r>
              <a:rPr lang="en-US" altLang="zh-CN" dirty="0"/>
              <a:t>1.2   software engineering</a:t>
            </a:r>
          </a:p>
          <a:p>
            <a:pPr marL="0" indent="0">
              <a:lnSpc>
                <a:spcPct val="200000"/>
              </a:lnSpc>
              <a:buNone/>
            </a:pPr>
            <a:r>
              <a:rPr lang="en-US" altLang="zh-CN" dirty="0"/>
              <a:t>1.3   software life cycle</a:t>
            </a:r>
          </a:p>
          <a:p>
            <a:pPr marL="0" indent="0">
              <a:lnSpc>
                <a:spcPct val="200000"/>
              </a:lnSpc>
              <a:buNone/>
            </a:pPr>
            <a:r>
              <a:rPr lang="en-US" altLang="zh-CN" dirty="0"/>
              <a:t>1.4   software process</a:t>
            </a:r>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3335" y="1659206"/>
            <a:ext cx="4965622" cy="3482601"/>
          </a:xfrm>
          <a:prstGeom prst="rect">
            <a:avLst/>
          </a:prstGeom>
        </p:spPr>
      </p:pic>
    </p:spTree>
    <p:extLst>
      <p:ext uri="{BB962C8B-B14F-4D97-AF65-F5344CB8AC3E}">
        <p14:creationId xmlns:p14="http://schemas.microsoft.com/office/powerpoint/2010/main" val="1928342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latin typeface="Bahnschrift Condensed" panose="020B0502040204020203" pitchFamily="34" charset="0"/>
              </a:rPr>
              <a:t>1.1    software crisis — introduction</a:t>
            </a:r>
            <a:endParaRPr lang="zh-CN" altLang="en-US" dirty="0">
              <a:latin typeface="Bahnschrift Condensed" panose="020B0502040204020203" pitchFamily="34" charset="0"/>
            </a:endParaRPr>
          </a:p>
        </p:txBody>
      </p:sp>
      <p:sp>
        <p:nvSpPr>
          <p:cNvPr id="3" name="内容占位符 2"/>
          <p:cNvSpPr>
            <a:spLocks noGrp="1"/>
          </p:cNvSpPr>
          <p:nvPr>
            <p:ph idx="1"/>
          </p:nvPr>
        </p:nvSpPr>
        <p:spPr>
          <a:xfrm>
            <a:off x="279133" y="1337912"/>
            <a:ext cx="11636943" cy="4929723"/>
          </a:xfrm>
        </p:spPr>
        <p:txBody>
          <a:bodyPr>
            <a:normAutofit fontScale="85000" lnSpcReduction="20000"/>
          </a:bodyPr>
          <a:lstStyle/>
          <a:p>
            <a:pPr algn="just">
              <a:lnSpc>
                <a:spcPct val="150000"/>
              </a:lnSpc>
            </a:pPr>
            <a:r>
              <a:rPr lang="en-US" altLang="zh-CN" dirty="0"/>
              <a:t>In the 1940s, mathematicians and electronic engineers developed computers to meet the needs of scientific computing;</a:t>
            </a:r>
          </a:p>
          <a:p>
            <a:pPr algn="just">
              <a:lnSpc>
                <a:spcPct val="150000"/>
              </a:lnSpc>
            </a:pPr>
            <a:r>
              <a:rPr lang="en-US" altLang="zh-CN" dirty="0"/>
              <a:t>In the 1960s, some American universities opened computer majors to teach how to write software. The initial software function is relatively simple, mainly completed by individuals without relevant documents;</a:t>
            </a:r>
          </a:p>
          <a:p>
            <a:pPr algn="just">
              <a:lnSpc>
                <a:spcPct val="150000"/>
              </a:lnSpc>
            </a:pPr>
            <a:r>
              <a:rPr lang="en-US" altLang="zh-CN" dirty="0"/>
              <a:t>After the 1970s, software workshops began to appear, and software was developed according to the demand. However, due to the rapid increase of the number, the difficulty of development and maintenance increased sharply, and more and more problems appeared.</a:t>
            </a:r>
          </a:p>
          <a:p>
            <a:pPr algn="just">
              <a:lnSpc>
                <a:spcPct val="150000"/>
              </a:lnSpc>
            </a:pPr>
            <a:r>
              <a:rPr lang="en-US" altLang="zh-CN" dirty="0"/>
              <a:t>In 1968, computer scientists of NATO held an International Conference on computer science, </a:t>
            </a:r>
            <a:r>
              <a:rPr lang="en-US" altLang="zh-CN" dirty="0">
                <a:solidFill>
                  <a:srgbClr val="FF0000"/>
                </a:solidFill>
              </a:rPr>
              <a:t>put forward the concept of "software crisis" and proposed the discipline of "software engineering".</a:t>
            </a:r>
            <a:endParaRPr lang="zh-CN" altLang="en-US" dirty="0">
              <a:solidFill>
                <a:srgbClr val="FF0000"/>
              </a:solidFill>
            </a:endParaRPr>
          </a:p>
        </p:txBody>
      </p:sp>
    </p:spTree>
    <p:extLst>
      <p:ext uri="{BB962C8B-B14F-4D97-AF65-F5344CB8AC3E}">
        <p14:creationId xmlns:p14="http://schemas.microsoft.com/office/powerpoint/2010/main" val="843506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latin typeface="Bahnschrift Condensed" panose="020B0502040204020203" pitchFamily="34" charset="0"/>
              </a:rPr>
              <a:t>1.1    software crisis — introduction</a:t>
            </a:r>
            <a:endParaRPr lang="zh-CN" altLang="en-US" dirty="0">
              <a:latin typeface="Bahnschrift Condensed" panose="020B0502040204020203" pitchFamily="34" charset="0"/>
            </a:endParaRPr>
          </a:p>
        </p:txBody>
      </p:sp>
      <p:sp>
        <p:nvSpPr>
          <p:cNvPr id="3" name="内容占位符 2"/>
          <p:cNvSpPr>
            <a:spLocks noGrp="1"/>
          </p:cNvSpPr>
          <p:nvPr>
            <p:ph idx="1"/>
          </p:nvPr>
        </p:nvSpPr>
        <p:spPr>
          <a:xfrm>
            <a:off x="279134" y="1337913"/>
            <a:ext cx="10658156" cy="2212440"/>
          </a:xfrm>
        </p:spPr>
        <p:txBody>
          <a:bodyPr>
            <a:noAutofit/>
          </a:bodyPr>
          <a:lstStyle/>
          <a:p>
            <a:pPr marL="0" indent="0" algn="just">
              <a:lnSpc>
                <a:spcPct val="150000"/>
              </a:lnSpc>
              <a:buNone/>
            </a:pPr>
            <a:r>
              <a:rPr lang="en-US" altLang="zh-CN" dirty="0">
                <a:solidFill>
                  <a:srgbClr val="FF0000"/>
                </a:solidFill>
              </a:rPr>
              <a:t>Software crisis includes the following two aspects:</a:t>
            </a:r>
          </a:p>
          <a:p>
            <a:pPr algn="just">
              <a:lnSpc>
                <a:spcPct val="150000"/>
              </a:lnSpc>
              <a:buFont typeface="Wingdings" panose="05000000000000000000" pitchFamily="2" charset="2"/>
              <a:buChar char="Ø"/>
            </a:pPr>
            <a:r>
              <a:rPr lang="en-US" altLang="zh-CN" dirty="0"/>
              <a:t>How to develop software to meet the growing demand for software;</a:t>
            </a:r>
          </a:p>
          <a:p>
            <a:pPr algn="just">
              <a:lnSpc>
                <a:spcPct val="150000"/>
              </a:lnSpc>
              <a:buFont typeface="Wingdings" panose="05000000000000000000" pitchFamily="2" charset="2"/>
              <a:buChar char="Ø"/>
            </a:pPr>
            <a:r>
              <a:rPr lang="en-US" altLang="zh-CN" dirty="0"/>
              <a:t>How to maintain the expanding number of existing software.</a:t>
            </a:r>
          </a:p>
        </p:txBody>
      </p:sp>
      <p:sp>
        <p:nvSpPr>
          <p:cNvPr id="4" name="内容占位符 2"/>
          <p:cNvSpPr txBox="1">
            <a:spLocks/>
          </p:cNvSpPr>
          <p:nvPr/>
        </p:nvSpPr>
        <p:spPr>
          <a:xfrm>
            <a:off x="279133" y="3550353"/>
            <a:ext cx="11434916" cy="22726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spcBef>
                <a:spcPts val="0"/>
              </a:spcBef>
              <a:buFont typeface="Arial" panose="020B0604020202020204" pitchFamily="34" charset="0"/>
              <a:buNone/>
            </a:pPr>
            <a:r>
              <a:rPr lang="zh-CN" altLang="en-US" sz="24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软件危机包含下述两方面的问题：</a:t>
            </a:r>
          </a:p>
          <a:p>
            <a:pPr>
              <a:lnSpc>
                <a:spcPct val="200000"/>
              </a:lnSpc>
              <a:spcBef>
                <a:spcPts val="0"/>
              </a:spcBef>
              <a:buFont typeface="Wingdings" panose="05000000000000000000" pitchFamily="2" charset="2"/>
              <a:buChar char="Ø"/>
            </a:pP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如何开发软件，满足对软件日益增长的需求；</a:t>
            </a:r>
          </a:p>
          <a:p>
            <a:pPr>
              <a:lnSpc>
                <a:spcPct val="200000"/>
              </a:lnSpc>
              <a:spcBef>
                <a:spcPts val="0"/>
              </a:spcBef>
              <a:buFont typeface="Wingdings" panose="05000000000000000000" pitchFamily="2" charset="2"/>
              <a:buChar char="Ø"/>
            </a:pP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如何维护数量不断膨胀的已有软件。</a:t>
            </a:r>
            <a:endParaRPr lang="en-US" altLang="zh-CN" sz="2400" dirty="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1026" name="Picture 2" descr="https://gimg2.baidu.com/image_search/src=http%3A%2F%2Ffile.elecfans.com%2Fweb1%2FM00%2FD1%2F53%2Fo4YBAF_EjhKAa_dDAACGiN1t0ds140.jpg&amp;refer=http%3A%2F%2Ffile.elecfans.com&amp;app=2002&amp;size=f9999,10000&amp;q=a80&amp;n=0&amp;g=0n&amp;fmt=auto?sec=1663759502&amp;t=8e41f6c12e503791231d021d8fc2e6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1631" y="3615966"/>
            <a:ext cx="3939448" cy="2975143"/>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7714694" y="3615966"/>
            <a:ext cx="381740" cy="263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369118" y="6327533"/>
            <a:ext cx="1136341" cy="263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01387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lang="en-US" altLang="zh-CN" b="1" dirty="0"/>
              <a:t>SCHEDUE</a:t>
            </a:r>
            <a:endParaRPr lang="zh-CN" altLang="en-US" dirty="0"/>
          </a:p>
        </p:txBody>
      </p:sp>
      <p:sp>
        <p:nvSpPr>
          <p:cNvPr id="3" name="内容占位符 2"/>
          <p:cNvSpPr>
            <a:spLocks noGrp="1"/>
          </p:cNvSpPr>
          <p:nvPr>
            <p:ph idx="1"/>
          </p:nvPr>
        </p:nvSpPr>
        <p:spPr/>
        <p:txBody>
          <a:bodyPr/>
          <a:lstStyle/>
          <a:p>
            <a:pPr>
              <a:lnSpc>
                <a:spcPct val="150000"/>
              </a:lnSpc>
            </a:pPr>
            <a:r>
              <a:rPr lang="en-US" altLang="zh-CN" dirty="0">
                <a:solidFill>
                  <a:srgbClr val="FF0000"/>
                </a:solidFill>
              </a:rPr>
              <a:t>32</a:t>
            </a:r>
            <a:r>
              <a:rPr lang="zh-CN" altLang="en-US" dirty="0">
                <a:solidFill>
                  <a:srgbClr val="000099"/>
                </a:solidFill>
              </a:rPr>
              <a:t>学时＝</a:t>
            </a:r>
            <a:r>
              <a:rPr lang="en-US" altLang="zh-CN" dirty="0">
                <a:solidFill>
                  <a:srgbClr val="FF0000"/>
                </a:solidFill>
              </a:rPr>
              <a:t>8</a:t>
            </a:r>
            <a:r>
              <a:rPr lang="zh-CN" altLang="en-US" dirty="0">
                <a:solidFill>
                  <a:srgbClr val="000099"/>
                </a:solidFill>
              </a:rPr>
              <a:t>周 </a:t>
            </a:r>
            <a:r>
              <a:rPr lang="en-US" altLang="zh-CN" dirty="0">
                <a:solidFill>
                  <a:srgbClr val="000099"/>
                </a:solidFill>
              </a:rPr>
              <a:t>x</a:t>
            </a:r>
            <a:r>
              <a:rPr lang="en-US" altLang="zh-CN" dirty="0">
                <a:solidFill>
                  <a:srgbClr val="000000"/>
                </a:solidFill>
              </a:rPr>
              <a:t> </a:t>
            </a:r>
            <a:r>
              <a:rPr lang="en-US" altLang="zh-CN" dirty="0">
                <a:solidFill>
                  <a:srgbClr val="FF0000"/>
                </a:solidFill>
              </a:rPr>
              <a:t>4</a:t>
            </a:r>
            <a:r>
              <a:rPr lang="en-US" altLang="zh-CN" dirty="0">
                <a:solidFill>
                  <a:srgbClr val="000000"/>
                </a:solidFill>
              </a:rPr>
              <a:t> </a:t>
            </a:r>
            <a:r>
              <a:rPr lang="zh-CN" altLang="en-US" dirty="0">
                <a:solidFill>
                  <a:srgbClr val="000099"/>
                </a:solidFill>
              </a:rPr>
              <a:t>学时</a:t>
            </a:r>
            <a:r>
              <a:rPr lang="en-US" altLang="zh-CN" dirty="0">
                <a:solidFill>
                  <a:srgbClr val="000099"/>
                </a:solidFill>
              </a:rPr>
              <a:t>/</a:t>
            </a:r>
            <a:r>
              <a:rPr lang="zh-CN" altLang="en-US" dirty="0">
                <a:solidFill>
                  <a:srgbClr val="000099"/>
                </a:solidFill>
              </a:rPr>
              <a:t>周</a:t>
            </a:r>
            <a:r>
              <a:rPr lang="zh-CN" altLang="en-US" dirty="0">
                <a:solidFill>
                  <a:srgbClr val="000000"/>
                </a:solidFill>
              </a:rPr>
              <a:t> </a:t>
            </a:r>
            <a:endParaRPr lang="en-US" altLang="zh-CN" dirty="0">
              <a:solidFill>
                <a:srgbClr val="000000"/>
              </a:solidFill>
            </a:endParaRPr>
          </a:p>
          <a:p>
            <a:pPr>
              <a:lnSpc>
                <a:spcPct val="150000"/>
              </a:lnSpc>
            </a:pPr>
            <a:r>
              <a:rPr lang="zh-CN" altLang="en-US" b="1" dirty="0">
                <a:solidFill>
                  <a:srgbClr val="000000"/>
                </a:solidFill>
              </a:rPr>
              <a:t>期末考试（</a:t>
            </a:r>
            <a:r>
              <a:rPr lang="en-US" altLang="zh-CN" b="1" dirty="0">
                <a:solidFill>
                  <a:srgbClr val="000000"/>
                </a:solidFill>
              </a:rPr>
              <a:t>70</a:t>
            </a:r>
            <a:r>
              <a:rPr lang="zh-CN" altLang="en-US" b="1" dirty="0">
                <a:solidFill>
                  <a:srgbClr val="000000"/>
                </a:solidFill>
              </a:rPr>
              <a:t>％）</a:t>
            </a:r>
            <a:r>
              <a:rPr lang="en-US" altLang="zh-CN" b="1" dirty="0">
                <a:solidFill>
                  <a:srgbClr val="000000"/>
                </a:solidFill>
              </a:rPr>
              <a:t>+</a:t>
            </a:r>
            <a:r>
              <a:rPr lang="zh-CN" altLang="en-US" b="1" dirty="0">
                <a:solidFill>
                  <a:srgbClr val="000000"/>
                </a:solidFill>
              </a:rPr>
              <a:t>平时（</a:t>
            </a:r>
            <a:r>
              <a:rPr lang="en-US" altLang="zh-CN" b="1" dirty="0">
                <a:solidFill>
                  <a:srgbClr val="000000"/>
                </a:solidFill>
              </a:rPr>
              <a:t>30</a:t>
            </a:r>
            <a:r>
              <a:rPr lang="zh-CN" altLang="en-US" b="1" dirty="0">
                <a:solidFill>
                  <a:srgbClr val="000000"/>
                </a:solidFill>
              </a:rPr>
              <a:t>％）</a:t>
            </a:r>
            <a:endParaRPr lang="en-US" altLang="zh-CN" b="1" dirty="0">
              <a:solidFill>
                <a:srgbClr val="000000"/>
              </a:solidFill>
            </a:endParaRPr>
          </a:p>
          <a:p>
            <a:pPr>
              <a:lnSpc>
                <a:spcPct val="150000"/>
              </a:lnSpc>
            </a:pPr>
            <a:r>
              <a:rPr lang="zh-CN" altLang="en-US" b="1" dirty="0">
                <a:solidFill>
                  <a:srgbClr val="000000"/>
                </a:solidFill>
              </a:rPr>
              <a:t>平时</a:t>
            </a:r>
            <a:r>
              <a:rPr lang="en-US" altLang="zh-CN" b="1" dirty="0">
                <a:solidFill>
                  <a:srgbClr val="000000"/>
                </a:solidFill>
              </a:rPr>
              <a:t>=</a:t>
            </a:r>
            <a:r>
              <a:rPr lang="zh-CN" altLang="en-US" b="1" dirty="0">
                <a:solidFill>
                  <a:srgbClr val="000000"/>
                </a:solidFill>
              </a:rPr>
              <a:t>出勤</a:t>
            </a:r>
            <a:r>
              <a:rPr lang="en-US" altLang="zh-CN" b="1" dirty="0">
                <a:solidFill>
                  <a:srgbClr val="000000"/>
                </a:solidFill>
              </a:rPr>
              <a:t>+</a:t>
            </a:r>
            <a:r>
              <a:rPr lang="zh-CN" altLang="en-US" b="1" dirty="0">
                <a:solidFill>
                  <a:srgbClr val="000000"/>
                </a:solidFill>
              </a:rPr>
              <a:t>作业</a:t>
            </a:r>
            <a:r>
              <a:rPr lang="en-US" altLang="zh-CN" b="1" dirty="0">
                <a:solidFill>
                  <a:srgbClr val="000000"/>
                </a:solidFill>
              </a:rPr>
              <a:t>+</a:t>
            </a:r>
            <a:r>
              <a:rPr lang="zh-CN" altLang="en-US" b="1" dirty="0">
                <a:solidFill>
                  <a:srgbClr val="000000"/>
                </a:solidFill>
              </a:rPr>
              <a:t>讨论</a:t>
            </a:r>
            <a:endParaRPr lang="en-US" altLang="zh-CN" b="1" dirty="0">
              <a:solidFill>
                <a:srgbClr val="000000"/>
              </a:solidFill>
            </a:endParaRPr>
          </a:p>
          <a:p>
            <a:pPr>
              <a:lnSpc>
                <a:spcPct val="150000"/>
              </a:lnSpc>
            </a:pPr>
            <a:r>
              <a:rPr lang="zh-CN" altLang="en-US" b="1" dirty="0"/>
              <a:t>教材：软件工程导论（第</a:t>
            </a:r>
            <a:r>
              <a:rPr lang="en-US" altLang="zh-CN" b="1" dirty="0"/>
              <a:t>5</a:t>
            </a:r>
            <a:r>
              <a:rPr lang="zh-CN" altLang="en-US" b="1" dirty="0"/>
              <a:t>版或第</a:t>
            </a:r>
            <a:r>
              <a:rPr lang="en-US" altLang="zh-CN" b="1" dirty="0"/>
              <a:t>6</a:t>
            </a:r>
            <a:r>
              <a:rPr lang="zh-CN" altLang="en-US" b="1" dirty="0"/>
              <a:t>版），张海藩，清华大学出版社</a:t>
            </a:r>
            <a:endParaRPr lang="zh-CN" altLang="en-US" b="1" dirty="0">
              <a:solidFill>
                <a:srgbClr val="000000"/>
              </a:solidFill>
            </a:endParaRPr>
          </a:p>
        </p:txBody>
      </p:sp>
      <p:pic>
        <p:nvPicPr>
          <p:cNvPr id="4" name="图片 3"/>
          <p:cNvPicPr>
            <a:picLocks noChangeAspect="1"/>
          </p:cNvPicPr>
          <p:nvPr/>
        </p:nvPicPr>
        <p:blipFill>
          <a:blip r:embed="rId2"/>
          <a:stretch>
            <a:fillRect/>
          </a:stretch>
        </p:blipFill>
        <p:spPr>
          <a:xfrm>
            <a:off x="539247" y="4399279"/>
            <a:ext cx="2749212" cy="2220822"/>
          </a:xfrm>
          <a:prstGeom prst="rect">
            <a:avLst/>
          </a:prstGeom>
        </p:spPr>
      </p:pic>
      <p:pic>
        <p:nvPicPr>
          <p:cNvPr id="5" name="图片 4"/>
          <p:cNvPicPr>
            <a:picLocks noChangeAspect="1"/>
          </p:cNvPicPr>
          <p:nvPr/>
        </p:nvPicPr>
        <p:blipFill>
          <a:blip r:embed="rId3"/>
          <a:stretch>
            <a:fillRect/>
          </a:stretch>
        </p:blipFill>
        <p:spPr>
          <a:xfrm>
            <a:off x="4181168" y="4399279"/>
            <a:ext cx="3071674" cy="2220822"/>
          </a:xfrm>
          <a:prstGeom prst="rect">
            <a:avLst/>
          </a:prstGeom>
        </p:spPr>
      </p:pic>
      <p:pic>
        <p:nvPicPr>
          <p:cNvPr id="1026" name="Picture 2" descr="软件工程通史：1930—20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72568" y="4298767"/>
            <a:ext cx="1788660" cy="2421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8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latin typeface="Bahnschrift Condensed" panose="020B0502040204020203" pitchFamily="34" charset="0"/>
              </a:rPr>
              <a:t>1.1    software crisis — introduction</a:t>
            </a:r>
            <a:endParaRPr lang="zh-CN" altLang="en-US" dirty="0"/>
          </a:p>
        </p:txBody>
      </p:sp>
      <p:sp>
        <p:nvSpPr>
          <p:cNvPr id="3" name="内容占位符 2"/>
          <p:cNvSpPr>
            <a:spLocks noGrp="1"/>
          </p:cNvSpPr>
          <p:nvPr>
            <p:ph idx="1"/>
          </p:nvPr>
        </p:nvSpPr>
        <p:spPr/>
        <p:txBody>
          <a:bodyPr/>
          <a:lstStyle/>
          <a:p>
            <a:pPr marL="0" indent="0" algn="just">
              <a:buNone/>
            </a:pPr>
            <a:r>
              <a:rPr lang="en-US" altLang="zh-CN" dirty="0"/>
              <a:t>A series of serious problems were encountered in the development and maintenance of computer software. (</a:t>
            </a:r>
            <a:r>
              <a:rPr lang="zh-CN" altLang="en-US" b="1" dirty="0">
                <a:solidFill>
                  <a:srgbClr val="FF0000"/>
                </a:solidFill>
                <a:latin typeface="Times New Roman" panose="02020603050405020304" pitchFamily="18" charset="0"/>
                <a:cs typeface="Times New Roman" panose="02020603050405020304" pitchFamily="18" charset="0"/>
              </a:rPr>
              <a:t>计算机软件的开发和维护过程中遇到的一系列严重问题</a:t>
            </a:r>
            <a:r>
              <a:rPr lang="en-US" altLang="zh-CN" dirty="0"/>
              <a:t>)</a:t>
            </a:r>
          </a:p>
          <a:p>
            <a:pPr marL="457200" indent="-457200" algn="just">
              <a:spcBef>
                <a:spcPts val="0"/>
              </a:spcBef>
              <a:buFont typeface="+mj-lt"/>
              <a:buAutoNum type="arabicPeriod"/>
            </a:pPr>
            <a:endParaRPr lang="en-US" altLang="zh-CN" dirty="0">
              <a:cs typeface="Times New Roman" panose="02020603050405020304" pitchFamily="18" charset="0"/>
            </a:endParaRPr>
          </a:p>
          <a:p>
            <a:pPr marL="457200" indent="-457200" algn="just">
              <a:spcBef>
                <a:spcPts val="0"/>
              </a:spcBef>
              <a:buFont typeface="+mj-lt"/>
              <a:buAutoNum type="arabicPeriod"/>
            </a:pPr>
            <a:r>
              <a:rPr lang="en-US" altLang="zh-CN" dirty="0">
                <a:solidFill>
                  <a:srgbClr val="FF0000"/>
                </a:solidFill>
                <a:cs typeface="Times New Roman" panose="02020603050405020304" pitchFamily="18" charset="0"/>
              </a:rPr>
              <a:t>Estimation</a:t>
            </a:r>
            <a:r>
              <a:rPr lang="en-US" altLang="zh-CN" dirty="0">
                <a:cs typeface="Times New Roman" panose="02020603050405020304" pitchFamily="18" charset="0"/>
              </a:rPr>
              <a:t> of cost and progress is usually inaccurate.</a:t>
            </a:r>
          </a:p>
          <a:p>
            <a:pPr marL="457200" indent="-457200" algn="just">
              <a:spcBef>
                <a:spcPts val="0"/>
              </a:spcBef>
              <a:buFont typeface="+mj-lt"/>
              <a:buAutoNum type="arabicPeriod"/>
            </a:pPr>
            <a:r>
              <a:rPr lang="en-US" altLang="zh-CN" dirty="0">
                <a:cs typeface="Times New Roman" panose="02020603050405020304" pitchFamily="18" charset="0"/>
              </a:rPr>
              <a:t>The user is </a:t>
            </a:r>
            <a:r>
              <a:rPr lang="en-US" altLang="zh-CN" dirty="0">
                <a:solidFill>
                  <a:srgbClr val="FF0000"/>
                </a:solidFill>
                <a:cs typeface="Times New Roman" panose="02020603050405020304" pitchFamily="18" charset="0"/>
              </a:rPr>
              <a:t>unsatisfied</a:t>
            </a:r>
            <a:r>
              <a:rPr lang="en-US" altLang="zh-CN" dirty="0">
                <a:cs typeface="Times New Roman" panose="02020603050405020304" pitchFamily="18" charset="0"/>
              </a:rPr>
              <a:t> with the “completed” software system.</a:t>
            </a:r>
          </a:p>
          <a:p>
            <a:pPr marL="457200" indent="-457200" algn="just">
              <a:spcBef>
                <a:spcPts val="0"/>
              </a:spcBef>
              <a:buFont typeface="+mj-lt"/>
              <a:buAutoNum type="arabicPeriod"/>
            </a:pPr>
            <a:r>
              <a:rPr lang="en-US" altLang="zh-CN" dirty="0">
                <a:cs typeface="Times New Roman" panose="02020603050405020304" pitchFamily="18" charset="0"/>
              </a:rPr>
              <a:t>Software quality is usually </a:t>
            </a:r>
            <a:r>
              <a:rPr lang="en-US" altLang="zh-CN" dirty="0">
                <a:solidFill>
                  <a:srgbClr val="FF0000"/>
                </a:solidFill>
                <a:cs typeface="Times New Roman" panose="02020603050405020304" pitchFamily="18" charset="0"/>
              </a:rPr>
              <a:t>unreliable</a:t>
            </a:r>
            <a:r>
              <a:rPr lang="en-US" altLang="zh-CN" dirty="0">
                <a:cs typeface="Times New Roman" panose="02020603050405020304" pitchFamily="18" charset="0"/>
              </a:rPr>
              <a:t>.</a:t>
            </a:r>
          </a:p>
          <a:p>
            <a:pPr marL="457200" indent="-457200" algn="just">
              <a:spcBef>
                <a:spcPts val="0"/>
              </a:spcBef>
              <a:buFont typeface="+mj-lt"/>
              <a:buAutoNum type="arabicPeriod"/>
            </a:pPr>
            <a:r>
              <a:rPr lang="en-US" altLang="zh-CN" dirty="0">
                <a:cs typeface="Times New Roman" panose="02020603050405020304" pitchFamily="18" charset="0"/>
              </a:rPr>
              <a:t>Software is </a:t>
            </a:r>
            <a:r>
              <a:rPr lang="en-US" altLang="zh-CN" dirty="0">
                <a:solidFill>
                  <a:srgbClr val="FF0000"/>
                </a:solidFill>
                <a:cs typeface="Times New Roman" panose="02020603050405020304" pitchFamily="18" charset="0"/>
              </a:rPr>
              <a:t>un-maintainable</a:t>
            </a:r>
            <a:r>
              <a:rPr lang="en-US" altLang="zh-CN" dirty="0">
                <a:cs typeface="Times New Roman" panose="02020603050405020304" pitchFamily="18" charset="0"/>
              </a:rPr>
              <a:t>.</a:t>
            </a:r>
          </a:p>
          <a:p>
            <a:pPr marL="457200" indent="-457200" algn="just">
              <a:spcBef>
                <a:spcPts val="0"/>
              </a:spcBef>
              <a:buFont typeface="+mj-lt"/>
              <a:buAutoNum type="arabicPeriod"/>
            </a:pPr>
            <a:r>
              <a:rPr lang="en-US" altLang="zh-CN" dirty="0">
                <a:solidFill>
                  <a:srgbClr val="FF0000"/>
                </a:solidFill>
                <a:cs typeface="Times New Roman" panose="02020603050405020304" pitchFamily="18" charset="0"/>
              </a:rPr>
              <a:t>No documentation </a:t>
            </a:r>
            <a:r>
              <a:rPr lang="en-US" altLang="zh-CN" dirty="0">
                <a:cs typeface="Times New Roman" panose="02020603050405020304" pitchFamily="18" charset="0"/>
              </a:rPr>
              <a:t>is available.</a:t>
            </a:r>
          </a:p>
          <a:p>
            <a:pPr marL="457200" indent="-457200" algn="just">
              <a:spcBef>
                <a:spcPts val="0"/>
              </a:spcBef>
              <a:buFont typeface="+mj-lt"/>
              <a:buAutoNum type="arabicPeriod"/>
            </a:pPr>
            <a:r>
              <a:rPr lang="en-US" altLang="zh-CN" dirty="0">
                <a:cs typeface="Times New Roman" panose="02020603050405020304" pitchFamily="18" charset="0"/>
              </a:rPr>
              <a:t>Software </a:t>
            </a:r>
            <a:r>
              <a:rPr lang="en-US" altLang="zh-CN" dirty="0">
                <a:solidFill>
                  <a:srgbClr val="FF0000"/>
                </a:solidFill>
                <a:cs typeface="Times New Roman" panose="02020603050405020304" pitchFamily="18" charset="0"/>
              </a:rPr>
              <a:t>takes more and more proportion of the total cost </a:t>
            </a:r>
            <a:r>
              <a:rPr lang="en-US" altLang="zh-CN" dirty="0">
                <a:cs typeface="Times New Roman" panose="02020603050405020304" pitchFamily="18" charset="0"/>
              </a:rPr>
              <a:t>of the computer system.</a:t>
            </a:r>
          </a:p>
          <a:p>
            <a:pPr marL="457200" indent="-457200" algn="just">
              <a:spcBef>
                <a:spcPts val="0"/>
              </a:spcBef>
              <a:buFont typeface="+mj-lt"/>
              <a:buAutoNum type="arabicPeriod"/>
            </a:pPr>
            <a:r>
              <a:rPr lang="en-US" altLang="zh-CN" dirty="0">
                <a:cs typeface="Times New Roman" panose="02020603050405020304" pitchFamily="18" charset="0"/>
              </a:rPr>
              <a:t>Software development </a:t>
            </a:r>
            <a:r>
              <a:rPr lang="en-US" altLang="zh-CN" dirty="0">
                <a:solidFill>
                  <a:srgbClr val="FF0000"/>
                </a:solidFill>
                <a:cs typeface="Times New Roman" panose="02020603050405020304" pitchFamily="18" charset="0"/>
              </a:rPr>
              <a:t>does not match the rapid, deeper and wider computer application</a:t>
            </a:r>
            <a:r>
              <a:rPr lang="en-US" altLang="zh-CN" dirty="0">
                <a:cs typeface="Times New Roman" panose="02020603050405020304" pitchFamily="18" charset="0"/>
              </a:rPr>
              <a:t>.</a:t>
            </a:r>
            <a:endParaRPr lang="zh-CN" altLang="en-US" dirty="0"/>
          </a:p>
        </p:txBody>
      </p:sp>
    </p:spTree>
    <p:extLst>
      <p:ext uri="{BB962C8B-B14F-4D97-AF65-F5344CB8AC3E}">
        <p14:creationId xmlns:p14="http://schemas.microsoft.com/office/powerpoint/2010/main" val="2670532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latin typeface="Bahnschrift Condensed" panose="020B0502040204020203" pitchFamily="34" charset="0"/>
              </a:rPr>
              <a:t>1.1    software crisis — Why?</a:t>
            </a:r>
            <a:endParaRPr lang="zh-CN" altLang="en-US" dirty="0"/>
          </a:p>
        </p:txBody>
      </p:sp>
      <p:sp>
        <p:nvSpPr>
          <p:cNvPr id="3" name="内容占位符 2"/>
          <p:cNvSpPr>
            <a:spLocks noGrp="1"/>
          </p:cNvSpPr>
          <p:nvPr>
            <p:ph idx="1"/>
          </p:nvPr>
        </p:nvSpPr>
        <p:spPr/>
        <p:txBody>
          <a:bodyPr>
            <a:normAutofit/>
          </a:bodyPr>
          <a:lstStyle/>
          <a:p>
            <a:pPr marL="514350" indent="-514350" algn="just">
              <a:buAutoNum type="arabicPeriod"/>
            </a:pPr>
            <a:r>
              <a:rPr lang="en-US" altLang="zh-CN" dirty="0">
                <a:solidFill>
                  <a:srgbClr val="FF0000"/>
                </a:solidFill>
              </a:rPr>
              <a:t>Related to the software itself </a:t>
            </a:r>
            <a:r>
              <a:rPr lang="en-US" altLang="zh-CN" dirty="0"/>
              <a:t>— </a:t>
            </a:r>
            <a:r>
              <a:rPr lang="en-US" altLang="zh-CN" dirty="0">
                <a:solidFill>
                  <a:srgbClr val="0000CC"/>
                </a:solidFill>
              </a:rPr>
              <a:t>Characteristics</a:t>
            </a:r>
          </a:p>
          <a:p>
            <a:pPr algn="just">
              <a:buFont typeface="Wingdings" panose="05000000000000000000" pitchFamily="2" charset="2"/>
              <a:buChar char="Ø"/>
            </a:pPr>
            <a:r>
              <a:rPr lang="en-US" altLang="zh-CN" dirty="0">
                <a:solidFill>
                  <a:srgbClr val="FF0000"/>
                </a:solidFill>
              </a:rPr>
              <a:t>Logic components: </a:t>
            </a:r>
            <a:r>
              <a:rPr lang="en-US" altLang="zh-CN" dirty="0"/>
              <a:t>it is difficult to evaluate the quality and difficult to manage, develop and maintain;</a:t>
            </a:r>
          </a:p>
          <a:p>
            <a:pPr algn="just">
              <a:buFont typeface="Wingdings" panose="05000000000000000000" pitchFamily="2" charset="2"/>
              <a:buChar char="Ø"/>
            </a:pPr>
            <a:r>
              <a:rPr lang="en-US" altLang="zh-CN" dirty="0">
                <a:solidFill>
                  <a:srgbClr val="FF0000"/>
                </a:solidFill>
              </a:rPr>
              <a:t>Large scale: </a:t>
            </a:r>
            <a:r>
              <a:rPr lang="en-US" altLang="zh-CN" dirty="0"/>
              <a:t>cumbersome development (</a:t>
            </a:r>
            <a:r>
              <a:rPr lang="zh-CN" altLang="en-US" dirty="0"/>
              <a:t>开发繁琐</a:t>
            </a:r>
            <a:r>
              <a:rPr lang="en-US" altLang="zh-CN" dirty="0"/>
              <a:t>), multi-person division of labor and cooperation, involving technical and management issues;</a:t>
            </a:r>
          </a:p>
        </p:txBody>
      </p:sp>
    </p:spTree>
    <p:extLst>
      <p:ext uri="{BB962C8B-B14F-4D97-AF65-F5344CB8AC3E}">
        <p14:creationId xmlns:p14="http://schemas.microsoft.com/office/powerpoint/2010/main" val="1874287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latin typeface="Bahnschrift Condensed" panose="020B0502040204020203" pitchFamily="34" charset="0"/>
              </a:rPr>
              <a:t>1.1    software crisis — Why?</a:t>
            </a:r>
            <a:endParaRPr lang="zh-CN" altLang="en-US" dirty="0"/>
          </a:p>
        </p:txBody>
      </p:sp>
      <p:sp>
        <p:nvSpPr>
          <p:cNvPr id="3" name="内容占位符 2"/>
          <p:cNvSpPr>
            <a:spLocks noGrp="1"/>
          </p:cNvSpPr>
          <p:nvPr>
            <p:ph idx="1"/>
          </p:nvPr>
        </p:nvSpPr>
        <p:spPr/>
        <p:txBody>
          <a:bodyPr>
            <a:normAutofit/>
          </a:bodyPr>
          <a:lstStyle/>
          <a:p>
            <a:pPr marL="514350" indent="-514350" algn="just">
              <a:buFont typeface="Arial" panose="020B0604020202020204" pitchFamily="34" charset="0"/>
              <a:buAutoNum type="arabicPeriod"/>
            </a:pPr>
            <a:r>
              <a:rPr lang="en-US" altLang="zh-CN" dirty="0">
                <a:solidFill>
                  <a:srgbClr val="FF0000"/>
                </a:solidFill>
              </a:rPr>
              <a:t>Related to the software itself </a:t>
            </a:r>
            <a:r>
              <a:rPr lang="en-US" altLang="zh-CN" dirty="0"/>
              <a:t>— Performance:</a:t>
            </a:r>
          </a:p>
          <a:p>
            <a:pPr algn="just">
              <a:buFont typeface="Wingdings" panose="05000000000000000000" pitchFamily="2" charset="2"/>
              <a:buChar char="Ø"/>
            </a:pPr>
            <a:r>
              <a:rPr lang="en-US" altLang="zh-CN" dirty="0">
                <a:solidFill>
                  <a:srgbClr val="0000CC"/>
                </a:solidFill>
              </a:rPr>
              <a:t>Software will not be "worn out". </a:t>
            </a:r>
            <a:r>
              <a:rPr lang="en-US" altLang="zh-CN" dirty="0"/>
              <a:t>If errors are found, they are likely to be introduced during the development period; (</a:t>
            </a:r>
            <a:r>
              <a:rPr lang="zh-CN" altLang="en-US" dirty="0"/>
              <a:t>软件本身不会因为使用而磨损。如果出现问题，很可能是在开发期间引入的。也就是说，如果软件出现错误或缺陷，通常是在开发过程中的程序设计或编写阶段出现的。</a:t>
            </a:r>
            <a:r>
              <a:rPr lang="en-US" altLang="zh-CN" dirty="0"/>
              <a:t>)</a:t>
            </a:r>
          </a:p>
          <a:p>
            <a:pPr algn="just">
              <a:buFont typeface="Wingdings" panose="05000000000000000000" pitchFamily="2" charset="2"/>
              <a:buChar char="Ø"/>
            </a:pPr>
            <a:r>
              <a:rPr lang="en-US" altLang="zh-CN" dirty="0"/>
              <a:t>The software scale is huge, and </a:t>
            </a:r>
            <a:r>
              <a:rPr lang="en-US" altLang="zh-CN" dirty="0">
                <a:solidFill>
                  <a:srgbClr val="0000CC"/>
                </a:solidFill>
              </a:rPr>
              <a:t>the complexity of the program will increase exponentially with the increase of the program scale</a:t>
            </a:r>
            <a:r>
              <a:rPr lang="en-US" altLang="zh-CN" dirty="0"/>
              <a:t>. How to ensure that the work completed by each person can indeed form a high-quality large-scale software system is an extremely complex and difficult problem. This not only involves many </a:t>
            </a:r>
            <a:r>
              <a:rPr lang="en-US" altLang="zh-CN" dirty="0">
                <a:solidFill>
                  <a:srgbClr val="0000CC"/>
                </a:solidFill>
              </a:rPr>
              <a:t>technical issues</a:t>
            </a:r>
            <a:r>
              <a:rPr lang="en-US" altLang="zh-CN" dirty="0"/>
              <a:t>, such as analysis methods, design methods, formal description methods, version control, etc., but also requires </a:t>
            </a:r>
            <a:r>
              <a:rPr lang="en-US" altLang="zh-CN" dirty="0">
                <a:solidFill>
                  <a:srgbClr val="0000CC"/>
                </a:solidFill>
              </a:rPr>
              <a:t>strict and scientific management.</a:t>
            </a:r>
          </a:p>
        </p:txBody>
      </p:sp>
    </p:spTree>
    <p:extLst>
      <p:ext uri="{BB962C8B-B14F-4D97-AF65-F5344CB8AC3E}">
        <p14:creationId xmlns:p14="http://schemas.microsoft.com/office/powerpoint/2010/main" val="2072945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latin typeface="Bahnschrift Condensed" panose="020B0502040204020203" pitchFamily="34" charset="0"/>
              </a:rPr>
              <a:t>1.1    software crisis — Why?</a:t>
            </a:r>
            <a:endParaRPr lang="zh-CN" altLang="en-US" dirty="0"/>
          </a:p>
        </p:txBody>
      </p:sp>
      <p:sp>
        <p:nvSpPr>
          <p:cNvPr id="3" name="内容占位符 2"/>
          <p:cNvSpPr>
            <a:spLocks noGrp="1"/>
          </p:cNvSpPr>
          <p:nvPr>
            <p:ph idx="1"/>
          </p:nvPr>
        </p:nvSpPr>
        <p:spPr/>
        <p:txBody>
          <a:bodyPr/>
          <a:lstStyle/>
          <a:p>
            <a:pPr marL="514350" indent="-514350" algn="just">
              <a:buAutoNum type="arabicPeriod" startAt="2"/>
            </a:pPr>
            <a:r>
              <a:rPr lang="en-US" altLang="zh-CN" dirty="0">
                <a:solidFill>
                  <a:srgbClr val="FF0000"/>
                </a:solidFill>
              </a:rPr>
              <a:t>Related to incorrect software development and maintenance</a:t>
            </a:r>
          </a:p>
          <a:p>
            <a:pPr algn="just">
              <a:buFont typeface="Wingdings" panose="05000000000000000000" pitchFamily="2" charset="2"/>
              <a:buChar char="Ø"/>
            </a:pPr>
            <a:r>
              <a:rPr lang="en-US" altLang="zh-CN" dirty="0">
                <a:solidFill>
                  <a:srgbClr val="0000CC"/>
                </a:solidFill>
              </a:rPr>
              <a:t>Early software development </a:t>
            </a:r>
            <a:r>
              <a:rPr lang="en-US" altLang="zh-CN" dirty="0"/>
              <a:t>has the characteristics of </a:t>
            </a:r>
            <a:r>
              <a:rPr lang="en-US" altLang="zh-CN" dirty="0">
                <a:solidFill>
                  <a:srgbClr val="0000CC"/>
                </a:solidFill>
              </a:rPr>
              <a:t>individualization</a:t>
            </a:r>
            <a:r>
              <a:rPr lang="en-US" altLang="zh-CN" dirty="0"/>
              <a:t>. The understanding of software development and maintenance is wrong, resulting in a series of problems.</a:t>
            </a:r>
          </a:p>
          <a:p>
            <a:pPr algn="just">
              <a:buFont typeface="Wingdings" panose="05000000000000000000" pitchFamily="2" charset="2"/>
              <a:buChar char="Ø"/>
            </a:pPr>
            <a:r>
              <a:rPr lang="en-US" altLang="zh-CN" dirty="0">
                <a:solidFill>
                  <a:srgbClr val="0000CC"/>
                </a:solidFill>
              </a:rPr>
              <a:t>Ignoring the importance of software requirement analysis</a:t>
            </a:r>
            <a:r>
              <a:rPr lang="en-US" altLang="zh-CN" dirty="0"/>
              <a:t>. Without a complete and accurate understanding of the user's requirements, they hurried to write the program. The earlier you start writing a program, the longer it takes to complete it.</a:t>
            </a:r>
          </a:p>
          <a:p>
            <a:pPr marL="0" indent="0" algn="just">
              <a:buNone/>
            </a:pPr>
            <a:endParaRPr lang="zh-CN" altLang="en-US" dirty="0"/>
          </a:p>
        </p:txBody>
      </p:sp>
    </p:spTree>
    <p:extLst>
      <p:ext uri="{BB962C8B-B14F-4D97-AF65-F5344CB8AC3E}">
        <p14:creationId xmlns:p14="http://schemas.microsoft.com/office/powerpoint/2010/main" val="997196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latin typeface="Bahnschrift Condensed" panose="020B0502040204020203" pitchFamily="34" charset="0"/>
              </a:rPr>
              <a:t>1.1    software crisis — Why?</a:t>
            </a:r>
            <a:endParaRPr lang="zh-CN" altLang="en-US" dirty="0"/>
          </a:p>
        </p:txBody>
      </p:sp>
      <p:sp>
        <p:nvSpPr>
          <p:cNvPr id="3" name="内容占位符 2"/>
          <p:cNvSpPr>
            <a:spLocks noGrp="1"/>
          </p:cNvSpPr>
          <p:nvPr>
            <p:ph idx="1"/>
          </p:nvPr>
        </p:nvSpPr>
        <p:spPr/>
        <p:txBody>
          <a:bodyPr/>
          <a:lstStyle/>
          <a:p>
            <a:pPr marL="514350" indent="-514350" algn="just">
              <a:buAutoNum type="arabicPeriod" startAt="2"/>
            </a:pPr>
            <a:r>
              <a:rPr lang="en-US" altLang="zh-CN" dirty="0">
                <a:solidFill>
                  <a:srgbClr val="FF0000"/>
                </a:solidFill>
              </a:rPr>
              <a:t>Related to incorrect software development and maintenance</a:t>
            </a:r>
          </a:p>
          <a:p>
            <a:pPr algn="just">
              <a:buFont typeface="Wingdings" panose="05000000000000000000" pitchFamily="2" charset="2"/>
              <a:buChar char="Ø"/>
            </a:pPr>
            <a:r>
              <a:rPr lang="en-US" altLang="zh-CN" dirty="0"/>
              <a:t>People believed that </a:t>
            </a:r>
            <a:r>
              <a:rPr lang="en-US" altLang="zh-CN" dirty="0">
                <a:solidFill>
                  <a:srgbClr val="0000CC"/>
                </a:solidFill>
              </a:rPr>
              <a:t>software development is about writing programs </a:t>
            </a:r>
            <a:r>
              <a:rPr lang="en-US" altLang="zh-CN" dirty="0"/>
              <a:t>and trying to make them work. The program is only one part of a complete software product. A software product must be composed of a complete configuration(</a:t>
            </a:r>
            <a:r>
              <a:rPr lang="zh-CN" altLang="en-US" dirty="0"/>
              <a:t>完整的配置</a:t>
            </a:r>
            <a:r>
              <a:rPr lang="en-US" altLang="zh-CN" dirty="0"/>
              <a:t>), which mainly includes programs, documents, and data. The cost of modification in different stages of software development is very different.</a:t>
            </a:r>
          </a:p>
          <a:p>
            <a:pPr algn="just">
              <a:buFont typeface="Wingdings" panose="05000000000000000000" pitchFamily="2" charset="2"/>
              <a:buChar char="Ø"/>
            </a:pPr>
            <a:r>
              <a:rPr lang="en-US" altLang="zh-CN" dirty="0">
                <a:solidFill>
                  <a:srgbClr val="0000CC"/>
                </a:solidFill>
              </a:rPr>
              <a:t>Despise software maintenance(</a:t>
            </a:r>
            <a:r>
              <a:rPr lang="zh-CN" altLang="en-US" dirty="0">
                <a:solidFill>
                  <a:srgbClr val="0000CC"/>
                </a:solidFill>
              </a:rPr>
              <a:t>轻视软件维护</a:t>
            </a:r>
            <a:r>
              <a:rPr lang="en-US" altLang="zh-CN" dirty="0">
                <a:solidFill>
                  <a:srgbClr val="0000CC"/>
                </a:solidFill>
              </a:rPr>
              <a:t>). </a:t>
            </a:r>
            <a:r>
              <a:rPr lang="en-US" altLang="zh-CN" dirty="0"/>
              <a:t>Maintenance is extremely arduous(</a:t>
            </a:r>
            <a:r>
              <a:rPr lang="zh-CN" altLang="en-US" dirty="0"/>
              <a:t>繁重</a:t>
            </a:r>
            <a:r>
              <a:rPr lang="en-US" altLang="zh-CN" dirty="0"/>
              <a:t>) and complex work, which requires a great cost. </a:t>
            </a:r>
            <a:r>
              <a:rPr lang="en-US" altLang="zh-CN" dirty="0">
                <a:solidFill>
                  <a:srgbClr val="FF0000"/>
                </a:solidFill>
              </a:rPr>
              <a:t>The cost of </a:t>
            </a:r>
            <a:r>
              <a:rPr lang="en-US" altLang="zh-CN" dirty="0"/>
              <a:t>software maintenance </a:t>
            </a:r>
            <a:r>
              <a:rPr lang="en-US" altLang="zh-CN" dirty="0">
                <a:solidFill>
                  <a:srgbClr val="FF0000"/>
                </a:solidFill>
              </a:rPr>
              <a:t>accounts for </a:t>
            </a:r>
            <a:r>
              <a:rPr lang="en-US" altLang="zh-CN" dirty="0"/>
              <a:t>55% ~ 70% </a:t>
            </a:r>
            <a:r>
              <a:rPr lang="en-US" altLang="zh-CN" dirty="0">
                <a:solidFill>
                  <a:srgbClr val="FF0000"/>
                </a:solidFill>
              </a:rPr>
              <a:t>of the total cost of the </a:t>
            </a:r>
            <a:r>
              <a:rPr lang="en-US" altLang="zh-CN" dirty="0"/>
              <a:t>software. An important goal of software engineering is to improve the maintainability of software and reduce the cost of software maintenance.</a:t>
            </a:r>
          </a:p>
          <a:p>
            <a:pPr marL="0" indent="0" algn="just">
              <a:buNone/>
            </a:pPr>
            <a:endParaRPr lang="zh-CN" altLang="en-US" dirty="0"/>
          </a:p>
        </p:txBody>
      </p:sp>
    </p:spTree>
    <p:extLst>
      <p:ext uri="{BB962C8B-B14F-4D97-AF65-F5344CB8AC3E}">
        <p14:creationId xmlns:p14="http://schemas.microsoft.com/office/powerpoint/2010/main" val="4029485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latin typeface="Bahnschrift Condensed" panose="020B0502040204020203" pitchFamily="34" charset="0"/>
              </a:rPr>
              <a:t>Correction cost — An error was found at different stage</a:t>
            </a:r>
            <a:endParaRPr lang="zh-CN" altLang="en-US" sz="3600" dirty="0">
              <a:latin typeface="Bahnschrift Condensed" panose="020B0502040204020203" pitchFamily="34" charset="0"/>
            </a:endParaRPr>
          </a:p>
        </p:txBody>
      </p:sp>
      <p:pic>
        <p:nvPicPr>
          <p:cNvPr id="4" name="Picture 3" descr="rj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10" y="1462921"/>
            <a:ext cx="7668818" cy="4702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5443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latin typeface="Bahnschrift Condensed" panose="020B0502040204020203" pitchFamily="34" charset="0"/>
              </a:rPr>
              <a:t>Software development failure cases</a:t>
            </a:r>
            <a:endParaRPr lang="zh-CN" altLang="en-US" dirty="0">
              <a:latin typeface="Bahnschrift Condensed" panose="020B0502040204020203" pitchFamily="34" charset="0"/>
            </a:endParaRPr>
          </a:p>
        </p:txBody>
      </p:sp>
      <p:sp>
        <p:nvSpPr>
          <p:cNvPr id="3" name="内容占位符 2"/>
          <p:cNvSpPr>
            <a:spLocks noGrp="1"/>
          </p:cNvSpPr>
          <p:nvPr>
            <p:ph idx="1"/>
          </p:nvPr>
        </p:nvSpPr>
        <p:spPr/>
        <p:txBody>
          <a:bodyPr>
            <a:normAutofit fontScale="92500" lnSpcReduction="20000"/>
          </a:bodyPr>
          <a:lstStyle/>
          <a:p>
            <a:pPr>
              <a:lnSpc>
                <a:spcPct val="150000"/>
              </a:lnSpc>
              <a:buFont typeface="Wingdings" panose="05000000000000000000" pitchFamily="2" charset="2"/>
              <a:buChar char="ü"/>
            </a:pPr>
            <a:r>
              <a:rPr lang="en-US" altLang="zh-CN" sz="2400" dirty="0">
                <a:latin typeface="隶书" panose="02010509060101010101" pitchFamily="49" charset="-122"/>
                <a:ea typeface="隶书" panose="02010509060101010101" pitchFamily="49" charset="-122"/>
                <a:cs typeface="Times New Roman" panose="02020603050405020304" pitchFamily="18" charset="0"/>
              </a:rPr>
              <a:t>1962</a:t>
            </a:r>
            <a:r>
              <a:rPr lang="zh-CN" altLang="en-US" sz="2400" dirty="0">
                <a:latin typeface="隶书" panose="02010509060101010101" pitchFamily="49" charset="-122"/>
                <a:ea typeface="隶书" panose="02010509060101010101" pitchFamily="49" charset="-122"/>
                <a:cs typeface="Times New Roman" panose="02020603050405020304" pitchFamily="18" charset="0"/>
              </a:rPr>
              <a:t>年，水手号火箭的致命</a:t>
            </a:r>
            <a:r>
              <a:rPr lang="en-US" altLang="zh-CN" sz="2400" dirty="0">
                <a:latin typeface="隶书" panose="02010509060101010101" pitchFamily="49" charset="-122"/>
                <a:ea typeface="隶书" panose="02010509060101010101" pitchFamily="49" charset="-122"/>
                <a:cs typeface="Times New Roman" panose="02020603050405020304" pitchFamily="18" charset="0"/>
              </a:rPr>
              <a:t>BUG</a:t>
            </a:r>
            <a:r>
              <a:rPr lang="zh-CN" altLang="en-US" sz="2400" dirty="0">
                <a:latin typeface="隶书" panose="02010509060101010101" pitchFamily="49" charset="-122"/>
                <a:ea typeface="隶书" panose="02010509060101010101" pitchFamily="49" charset="-122"/>
                <a:cs typeface="Times New Roman" panose="02020603050405020304" pitchFamily="18" charset="0"/>
              </a:rPr>
              <a:t>。经济损失：</a:t>
            </a:r>
            <a:r>
              <a:rPr lang="en-US" altLang="zh-CN" sz="2400" dirty="0">
                <a:latin typeface="隶书" panose="02010509060101010101" pitchFamily="49" charset="-122"/>
                <a:ea typeface="隶书" panose="02010509060101010101" pitchFamily="49" charset="-122"/>
                <a:cs typeface="Times New Roman" panose="02020603050405020304" pitchFamily="18" charset="0"/>
              </a:rPr>
              <a:t>1850</a:t>
            </a:r>
            <a:r>
              <a:rPr lang="zh-CN" altLang="en-US" sz="2400" dirty="0">
                <a:latin typeface="隶书" panose="02010509060101010101" pitchFamily="49" charset="-122"/>
                <a:ea typeface="隶书" panose="02010509060101010101" pitchFamily="49" charset="-122"/>
                <a:cs typeface="Times New Roman" panose="02020603050405020304" pitchFamily="18" charset="0"/>
              </a:rPr>
              <a:t>万美元。</a:t>
            </a:r>
            <a:br>
              <a:rPr lang="zh-CN" altLang="en-US" sz="2400" dirty="0">
                <a:latin typeface="隶书" panose="02010509060101010101" pitchFamily="49" charset="-122"/>
                <a:ea typeface="隶书" panose="02010509060101010101" pitchFamily="49" charset="-122"/>
                <a:cs typeface="Times New Roman" panose="02020603050405020304" pitchFamily="18" charset="0"/>
              </a:rPr>
            </a:br>
            <a:r>
              <a:rPr lang="en-US" altLang="zh-CN" sz="2400" dirty="0">
                <a:latin typeface="隶书" panose="02010509060101010101" pitchFamily="49" charset="-122"/>
                <a:ea typeface="隶书" panose="02010509060101010101" pitchFamily="49" charset="-122"/>
                <a:cs typeface="Times New Roman" panose="02020603050405020304" pitchFamily="18" charset="0"/>
              </a:rPr>
              <a:t>1962</a:t>
            </a:r>
            <a:r>
              <a:rPr lang="zh-CN" altLang="en-US" sz="2400" dirty="0">
                <a:latin typeface="隶书" panose="02010509060101010101" pitchFamily="49" charset="-122"/>
                <a:ea typeface="隶书" panose="02010509060101010101" pitchFamily="49" charset="-122"/>
                <a:cs typeface="Times New Roman" panose="02020603050405020304" pitchFamily="18" charset="0"/>
              </a:rPr>
              <a:t>年，携带空间探测器的水手</a:t>
            </a:r>
            <a:r>
              <a:rPr lang="en-US" altLang="zh-CN" sz="2400" dirty="0">
                <a:latin typeface="隶书" panose="02010509060101010101" pitchFamily="49" charset="-122"/>
                <a:ea typeface="隶书" panose="02010509060101010101" pitchFamily="49" charset="-122"/>
                <a:cs typeface="Times New Roman" panose="02020603050405020304" pitchFamily="18" charset="0"/>
              </a:rPr>
              <a:t>1</a:t>
            </a:r>
            <a:r>
              <a:rPr lang="zh-CN" altLang="en-US" sz="2400" dirty="0">
                <a:latin typeface="隶书" panose="02010509060101010101" pitchFamily="49" charset="-122"/>
                <a:ea typeface="隶书" panose="02010509060101010101" pitchFamily="49" charset="-122"/>
                <a:cs typeface="Times New Roman" panose="02020603050405020304" pitchFamily="18" charset="0"/>
              </a:rPr>
              <a:t>号火箭前往金星，在起飞后不久就偏离了预定航线。任务控制在起飞</a:t>
            </a:r>
            <a:r>
              <a:rPr lang="en-US" altLang="zh-CN" sz="2400" dirty="0">
                <a:latin typeface="隶书" panose="02010509060101010101" pitchFamily="49" charset="-122"/>
                <a:ea typeface="隶书" panose="02010509060101010101" pitchFamily="49" charset="-122"/>
                <a:cs typeface="Times New Roman" panose="02020603050405020304" pitchFamily="18" charset="0"/>
              </a:rPr>
              <a:t>293</a:t>
            </a:r>
            <a:r>
              <a:rPr lang="zh-CN" altLang="en-US" sz="2400" dirty="0">
                <a:latin typeface="隶书" panose="02010509060101010101" pitchFamily="49" charset="-122"/>
                <a:ea typeface="隶书" panose="02010509060101010101" pitchFamily="49" charset="-122"/>
                <a:cs typeface="Times New Roman" panose="02020603050405020304" pitchFamily="18" charset="0"/>
              </a:rPr>
              <a:t>秒后摧毁了火箭。事故的起因就在于一名程序员把一条手写的公式抄写为错误的计算机代码。从而将火箭引导偏离了航向。</a:t>
            </a:r>
            <a:endParaRPr lang="en-US" altLang="zh-CN" sz="2400" dirty="0">
              <a:latin typeface="隶书" panose="02010509060101010101" pitchFamily="49" charset="-122"/>
              <a:ea typeface="隶书" panose="02010509060101010101" pitchFamily="49" charset="-122"/>
              <a:cs typeface="Times New Roman" panose="02020603050405020304" pitchFamily="18" charset="0"/>
            </a:endParaRPr>
          </a:p>
          <a:p>
            <a:pPr>
              <a:lnSpc>
                <a:spcPct val="150000"/>
              </a:lnSpc>
              <a:buFont typeface="Wingdings" panose="05000000000000000000" pitchFamily="2" charset="2"/>
              <a:buChar char="ü"/>
            </a:pPr>
            <a:r>
              <a:rPr lang="en-US" altLang="zh-CN" sz="2400" dirty="0">
                <a:latin typeface="隶书" panose="02010509060101010101" pitchFamily="49" charset="-122"/>
                <a:ea typeface="隶书" panose="02010509060101010101" pitchFamily="49" charset="-122"/>
                <a:cs typeface="Times New Roman" panose="02020603050405020304" pitchFamily="18" charset="0"/>
              </a:rPr>
              <a:t>1978</a:t>
            </a:r>
            <a:r>
              <a:rPr lang="zh-CN" altLang="en-US" sz="2400" dirty="0">
                <a:latin typeface="隶书" panose="02010509060101010101" pitchFamily="49" charset="-122"/>
                <a:ea typeface="隶书" panose="02010509060101010101" pitchFamily="49" charset="-122"/>
                <a:cs typeface="Times New Roman" panose="02020603050405020304" pitchFamily="18" charset="0"/>
              </a:rPr>
              <a:t>年</a:t>
            </a:r>
            <a:r>
              <a:rPr lang="en-US" altLang="zh-CN" sz="2400" dirty="0">
                <a:latin typeface="隶书" panose="02010509060101010101" pitchFamily="49" charset="-122"/>
                <a:ea typeface="隶书" panose="02010509060101010101" pitchFamily="49" charset="-122"/>
                <a:cs typeface="Times New Roman" panose="02020603050405020304" pitchFamily="18" charset="0"/>
              </a:rPr>
              <a:t>, </a:t>
            </a:r>
            <a:r>
              <a:rPr lang="zh-CN" altLang="en-US" sz="2400" dirty="0">
                <a:latin typeface="隶书" panose="02010509060101010101" pitchFamily="49" charset="-122"/>
                <a:ea typeface="隶书" panose="02010509060101010101" pitchFamily="49" charset="-122"/>
                <a:cs typeface="Times New Roman" panose="02020603050405020304" pitchFamily="18" charset="0"/>
              </a:rPr>
              <a:t>哈特福德体育场倒塌事件。经济损失</a:t>
            </a:r>
            <a:r>
              <a:rPr lang="en-US" altLang="zh-CN" sz="2400" dirty="0">
                <a:latin typeface="隶书" panose="02010509060101010101" pitchFamily="49" charset="-122"/>
                <a:ea typeface="隶书" panose="02010509060101010101" pitchFamily="49" charset="-122"/>
                <a:cs typeface="Times New Roman" panose="02020603050405020304" pitchFamily="18" charset="0"/>
              </a:rPr>
              <a:t>: 7000</a:t>
            </a:r>
            <a:r>
              <a:rPr lang="zh-CN" altLang="en-US" sz="2400" dirty="0">
                <a:latin typeface="隶书" panose="02010509060101010101" pitchFamily="49" charset="-122"/>
                <a:ea typeface="隶书" panose="02010509060101010101" pitchFamily="49" charset="-122"/>
                <a:cs typeface="Times New Roman" panose="02020603050405020304" pitchFamily="18" charset="0"/>
              </a:rPr>
              <a:t>万美元</a:t>
            </a:r>
            <a:br>
              <a:rPr lang="zh-CN" altLang="en-US" sz="2400" dirty="0">
                <a:latin typeface="隶书" panose="02010509060101010101" pitchFamily="49" charset="-122"/>
                <a:ea typeface="隶书" panose="02010509060101010101" pitchFamily="49" charset="-122"/>
                <a:cs typeface="Times New Roman" panose="02020603050405020304" pitchFamily="18" charset="0"/>
              </a:rPr>
            </a:br>
            <a:r>
              <a:rPr lang="en-US" altLang="zh-CN" sz="2400" dirty="0">
                <a:latin typeface="隶书" panose="02010509060101010101" pitchFamily="49" charset="-122"/>
                <a:ea typeface="隶书" panose="02010509060101010101" pitchFamily="49" charset="-122"/>
                <a:cs typeface="Times New Roman" panose="02020603050405020304" pitchFamily="18" charset="0"/>
              </a:rPr>
              <a:t>1978</a:t>
            </a:r>
            <a:r>
              <a:rPr lang="zh-CN" altLang="en-US" sz="2400" dirty="0">
                <a:latin typeface="隶书" panose="02010509060101010101" pitchFamily="49" charset="-122"/>
                <a:ea typeface="隶书" panose="02010509060101010101" pitchFamily="49" charset="-122"/>
                <a:cs typeface="Times New Roman" panose="02020603050405020304" pitchFamily="18" charset="0"/>
              </a:rPr>
              <a:t>年</a:t>
            </a:r>
            <a:r>
              <a:rPr lang="en-US" altLang="zh-CN" sz="2400" dirty="0">
                <a:latin typeface="隶书" panose="02010509060101010101" pitchFamily="49" charset="-122"/>
                <a:ea typeface="隶书" panose="02010509060101010101" pitchFamily="49" charset="-122"/>
                <a:cs typeface="Times New Roman" panose="02020603050405020304" pitchFamily="18" charset="0"/>
              </a:rPr>
              <a:t>, </a:t>
            </a:r>
            <a:r>
              <a:rPr lang="zh-CN" altLang="en-US" sz="2400" dirty="0">
                <a:latin typeface="隶书" panose="02010509060101010101" pitchFamily="49" charset="-122"/>
                <a:ea typeface="隶书" panose="02010509060101010101" pitchFamily="49" charset="-122"/>
                <a:cs typeface="Times New Roman" panose="02020603050405020304" pitchFamily="18" charset="0"/>
              </a:rPr>
              <a:t>在上万球迷离开哈特福德体育场几小时后</a:t>
            </a:r>
            <a:r>
              <a:rPr lang="en-US" altLang="zh-CN" sz="2400" dirty="0">
                <a:latin typeface="隶书" panose="02010509060101010101" pitchFamily="49" charset="-122"/>
                <a:ea typeface="隶书" panose="02010509060101010101" pitchFamily="49" charset="-122"/>
                <a:cs typeface="Times New Roman" panose="02020603050405020304" pitchFamily="18" charset="0"/>
              </a:rPr>
              <a:t>, </a:t>
            </a:r>
            <a:r>
              <a:rPr lang="zh-CN" altLang="en-US" sz="2400" dirty="0">
                <a:latin typeface="隶书" panose="02010509060101010101" pitchFamily="49" charset="-122"/>
                <a:ea typeface="隶书" panose="02010509060101010101" pitchFamily="49" charset="-122"/>
                <a:cs typeface="Times New Roman" panose="02020603050405020304" pitchFamily="18" charset="0"/>
              </a:rPr>
              <a:t>体育场屋顶就被雪压塌了</a:t>
            </a:r>
            <a:r>
              <a:rPr lang="en-US" altLang="zh-CN" sz="2400" dirty="0">
                <a:latin typeface="隶书" panose="02010509060101010101" pitchFamily="49" charset="-122"/>
                <a:ea typeface="隶书" panose="02010509060101010101" pitchFamily="49" charset="-122"/>
                <a:cs typeface="Times New Roman" panose="02020603050405020304" pitchFamily="18" charset="0"/>
              </a:rPr>
              <a:t>. </a:t>
            </a:r>
            <a:r>
              <a:rPr lang="zh-CN" altLang="en-US" sz="2400" dirty="0">
                <a:latin typeface="隶书" panose="02010509060101010101" pitchFamily="49" charset="-122"/>
                <a:ea typeface="隶书" panose="02010509060101010101" pitchFamily="49" charset="-122"/>
                <a:cs typeface="Times New Roman" panose="02020603050405020304" pitchFamily="18" charset="0"/>
              </a:rPr>
              <a:t>起因在于分析受力的程序错误地假设钢结构屋顶的支撑仅承受纯压力</a:t>
            </a:r>
            <a:r>
              <a:rPr lang="en-US" altLang="zh-CN" sz="2400" dirty="0">
                <a:latin typeface="隶书" panose="02010509060101010101" pitchFamily="49" charset="-122"/>
                <a:ea typeface="隶书" panose="02010509060101010101" pitchFamily="49" charset="-122"/>
                <a:cs typeface="Times New Roman" panose="02020603050405020304" pitchFamily="18" charset="0"/>
              </a:rPr>
              <a:t>. </a:t>
            </a:r>
            <a:r>
              <a:rPr lang="zh-CN" altLang="en-US" sz="2400" dirty="0">
                <a:latin typeface="隶书" panose="02010509060101010101" pitchFamily="49" charset="-122"/>
                <a:ea typeface="隶书" panose="02010509060101010101" pitchFamily="49" charset="-122"/>
                <a:cs typeface="Times New Roman" panose="02020603050405020304" pitchFamily="18" charset="0"/>
              </a:rPr>
              <a:t>但当其中一个支撑因大学塌了后</a:t>
            </a:r>
            <a:r>
              <a:rPr lang="en-US" altLang="zh-CN" sz="2400" dirty="0">
                <a:latin typeface="隶书" panose="02010509060101010101" pitchFamily="49" charset="-122"/>
                <a:ea typeface="隶书" panose="02010509060101010101" pitchFamily="49" charset="-122"/>
                <a:cs typeface="Times New Roman" panose="02020603050405020304" pitchFamily="18" charset="0"/>
              </a:rPr>
              <a:t>,</a:t>
            </a:r>
            <a:r>
              <a:rPr lang="zh-CN" altLang="en-US" sz="2400" dirty="0">
                <a:latin typeface="隶书" panose="02010509060101010101" pitchFamily="49" charset="-122"/>
                <a:ea typeface="隶书" panose="02010509060101010101" pitchFamily="49" charset="-122"/>
                <a:cs typeface="Times New Roman" panose="02020603050405020304" pitchFamily="18" charset="0"/>
              </a:rPr>
              <a:t>导致连锁反应</a:t>
            </a:r>
            <a:r>
              <a:rPr lang="en-US" altLang="zh-CN" sz="2400" dirty="0">
                <a:latin typeface="隶书" panose="02010509060101010101" pitchFamily="49" charset="-122"/>
                <a:ea typeface="隶书" panose="02010509060101010101" pitchFamily="49" charset="-122"/>
                <a:cs typeface="Times New Roman" panose="02020603050405020304" pitchFamily="18" charset="0"/>
              </a:rPr>
              <a:t>, </a:t>
            </a:r>
            <a:r>
              <a:rPr lang="zh-CN" altLang="en-US" sz="2400" dirty="0">
                <a:latin typeface="隶书" panose="02010509060101010101" pitchFamily="49" charset="-122"/>
                <a:ea typeface="隶书" panose="02010509060101010101" pitchFamily="49" charset="-122"/>
                <a:cs typeface="Times New Roman" panose="02020603050405020304" pitchFamily="18" charset="0"/>
              </a:rPr>
              <a:t>从而导致整个体育场的塌陷</a:t>
            </a:r>
            <a:r>
              <a:rPr lang="en-US" altLang="zh-CN" sz="2400" dirty="0">
                <a:latin typeface="隶书" panose="02010509060101010101" pitchFamily="49" charset="-122"/>
                <a:ea typeface="隶书" panose="02010509060101010101" pitchFamily="49" charset="-122"/>
                <a:cs typeface="Times New Roman" panose="02020603050405020304" pitchFamily="18" charset="0"/>
              </a:rPr>
              <a:t>.</a:t>
            </a:r>
          </a:p>
          <a:p>
            <a:pPr>
              <a:lnSpc>
                <a:spcPct val="150000"/>
              </a:lnSpc>
              <a:buFont typeface="Wingdings" panose="05000000000000000000" pitchFamily="2" charset="2"/>
              <a:buChar char="ü"/>
            </a:pPr>
            <a:r>
              <a:rPr lang="en-US" altLang="zh-CN" sz="2400" dirty="0">
                <a:latin typeface="隶书" panose="02010509060101010101" pitchFamily="49" charset="-122"/>
                <a:ea typeface="隶书" panose="02010509060101010101" pitchFamily="49" charset="-122"/>
                <a:cs typeface="Times New Roman" panose="02020603050405020304" pitchFamily="18" charset="0"/>
              </a:rPr>
              <a:t>1983</a:t>
            </a:r>
            <a:r>
              <a:rPr lang="zh-CN" altLang="en-US" sz="2400" dirty="0">
                <a:latin typeface="隶书" panose="02010509060101010101" pitchFamily="49" charset="-122"/>
                <a:ea typeface="隶书" panose="02010509060101010101" pitchFamily="49" charset="-122"/>
                <a:cs typeface="Times New Roman" panose="02020603050405020304" pitchFamily="18" charset="0"/>
              </a:rPr>
              <a:t>年</a:t>
            </a:r>
            <a:r>
              <a:rPr lang="en-US" altLang="zh-CN" sz="2400" dirty="0">
                <a:latin typeface="隶书" panose="02010509060101010101" pitchFamily="49" charset="-122"/>
                <a:ea typeface="隶书" panose="02010509060101010101" pitchFamily="49" charset="-122"/>
                <a:cs typeface="Times New Roman" panose="02020603050405020304" pitchFamily="18" charset="0"/>
              </a:rPr>
              <a:t>, </a:t>
            </a:r>
            <a:r>
              <a:rPr lang="zh-CN" altLang="en-US" sz="2400" dirty="0">
                <a:latin typeface="隶书" panose="02010509060101010101" pitchFamily="49" charset="-122"/>
                <a:ea typeface="隶书" panose="02010509060101010101" pitchFamily="49" charset="-122"/>
                <a:cs typeface="Times New Roman" panose="02020603050405020304" pitchFamily="18" charset="0"/>
              </a:rPr>
              <a:t>苏联导弹预警系统错误地报告遭到美国发射的</a:t>
            </a:r>
            <a:r>
              <a:rPr lang="en-US" altLang="zh-CN" sz="2400" dirty="0">
                <a:latin typeface="隶书" panose="02010509060101010101" pitchFamily="49" charset="-122"/>
                <a:ea typeface="隶书" panose="02010509060101010101" pitchFamily="49" charset="-122"/>
                <a:cs typeface="Times New Roman" panose="02020603050405020304" pitchFamily="18" charset="0"/>
              </a:rPr>
              <a:t>5</a:t>
            </a:r>
            <a:r>
              <a:rPr lang="zh-CN" altLang="en-US" sz="2400" dirty="0">
                <a:latin typeface="隶书" panose="02010509060101010101" pitchFamily="49" charset="-122"/>
                <a:ea typeface="隶书" panose="02010509060101010101" pitchFamily="49" charset="-122"/>
                <a:cs typeface="Times New Roman" panose="02020603050405020304" pitchFamily="18" charset="0"/>
              </a:rPr>
              <a:t>枚导弹攻击</a:t>
            </a:r>
            <a:r>
              <a:rPr lang="en-US" altLang="zh-CN" sz="2400" dirty="0">
                <a:latin typeface="隶书" panose="02010509060101010101" pitchFamily="49" charset="-122"/>
                <a:ea typeface="隶书" panose="02010509060101010101" pitchFamily="49" charset="-122"/>
                <a:cs typeface="Times New Roman" panose="02020603050405020304" pitchFamily="18" charset="0"/>
              </a:rPr>
              <a:t>. </a:t>
            </a:r>
            <a:r>
              <a:rPr lang="zh-CN" altLang="en-US" sz="2400" dirty="0">
                <a:latin typeface="隶书" panose="02010509060101010101" pitchFamily="49" charset="-122"/>
                <a:ea typeface="隶书" panose="02010509060101010101" pitchFamily="49" charset="-122"/>
                <a:cs typeface="Times New Roman" panose="02020603050405020304" pitchFamily="18" charset="0"/>
              </a:rPr>
              <a:t>但幸运的是</a:t>
            </a:r>
            <a:r>
              <a:rPr lang="en-US" altLang="zh-CN" sz="2400" dirty="0">
                <a:latin typeface="隶书" panose="02010509060101010101" pitchFamily="49" charset="-122"/>
                <a:ea typeface="隶书" panose="02010509060101010101" pitchFamily="49" charset="-122"/>
                <a:cs typeface="Times New Roman" panose="02020603050405020304" pitchFamily="18" charset="0"/>
              </a:rPr>
              <a:t>,</a:t>
            </a:r>
            <a:r>
              <a:rPr lang="zh-CN" altLang="en-US" sz="2400" dirty="0">
                <a:latin typeface="隶书" panose="02010509060101010101" pitchFamily="49" charset="-122"/>
                <a:ea typeface="隶书" panose="02010509060101010101" pitchFamily="49" charset="-122"/>
                <a:cs typeface="Times New Roman" panose="02020603050405020304" pitchFamily="18" charset="0"/>
              </a:rPr>
              <a:t>当时的负责人认为如果美国真的要攻击的话</a:t>
            </a:r>
            <a:r>
              <a:rPr lang="en-US" altLang="zh-CN" sz="2400" dirty="0">
                <a:latin typeface="隶书" panose="02010509060101010101" pitchFamily="49" charset="-122"/>
                <a:ea typeface="隶书" panose="02010509060101010101" pitchFamily="49" charset="-122"/>
                <a:cs typeface="Times New Roman" panose="02020603050405020304" pitchFamily="18" charset="0"/>
              </a:rPr>
              <a:t>, </a:t>
            </a:r>
            <a:r>
              <a:rPr lang="zh-CN" altLang="en-US" sz="2400" dirty="0">
                <a:latin typeface="隶书" panose="02010509060101010101" pitchFamily="49" charset="-122"/>
                <a:ea typeface="隶书" panose="02010509060101010101" pitchFamily="49" charset="-122"/>
                <a:cs typeface="Times New Roman" panose="02020603050405020304" pitchFamily="18" charset="0"/>
              </a:rPr>
              <a:t>发射的决不只是</a:t>
            </a:r>
            <a:r>
              <a:rPr lang="en-US" altLang="zh-CN" sz="2400" dirty="0">
                <a:latin typeface="隶书" panose="02010509060101010101" pitchFamily="49" charset="-122"/>
                <a:ea typeface="隶书" panose="02010509060101010101" pitchFamily="49" charset="-122"/>
                <a:cs typeface="Times New Roman" panose="02020603050405020304" pitchFamily="18" charset="0"/>
              </a:rPr>
              <a:t>5</a:t>
            </a:r>
            <a:r>
              <a:rPr lang="zh-CN" altLang="en-US" sz="2400" dirty="0">
                <a:latin typeface="隶书" panose="02010509060101010101" pitchFamily="49" charset="-122"/>
                <a:ea typeface="隶书" panose="02010509060101010101" pitchFamily="49" charset="-122"/>
                <a:cs typeface="Times New Roman" panose="02020603050405020304" pitchFamily="18" charset="0"/>
              </a:rPr>
              <a:t>枚导弹</a:t>
            </a:r>
            <a:r>
              <a:rPr lang="en-US" altLang="zh-CN" sz="2400" dirty="0">
                <a:latin typeface="隶书" panose="02010509060101010101" pitchFamily="49" charset="-122"/>
                <a:ea typeface="隶书" panose="02010509060101010101" pitchFamily="49" charset="-122"/>
                <a:cs typeface="Times New Roman" panose="02020603050405020304" pitchFamily="18" charset="0"/>
              </a:rPr>
              <a:t>.</a:t>
            </a:r>
            <a:endParaRPr lang="zh-CN" altLang="en-US" sz="2400" dirty="0">
              <a:latin typeface="隶书" panose="02010509060101010101" pitchFamily="49" charset="-122"/>
              <a:ea typeface="隶书" panose="02010509060101010101" pitchFamily="49" charset="-122"/>
            </a:endParaRPr>
          </a:p>
        </p:txBody>
      </p:sp>
    </p:spTree>
    <p:extLst>
      <p:ext uri="{BB962C8B-B14F-4D97-AF65-F5344CB8AC3E}">
        <p14:creationId xmlns:p14="http://schemas.microsoft.com/office/powerpoint/2010/main" val="4178912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latin typeface="Bahnschrift Condensed" panose="020B0502040204020203" pitchFamily="34" charset="0"/>
              </a:rPr>
              <a:t>Software development failure cases</a:t>
            </a:r>
            <a:endParaRPr lang="zh-CN" altLang="en-US" dirty="0"/>
          </a:p>
        </p:txBody>
      </p:sp>
      <p:sp>
        <p:nvSpPr>
          <p:cNvPr id="3" name="内容占位符 2"/>
          <p:cNvSpPr>
            <a:spLocks noGrp="1"/>
          </p:cNvSpPr>
          <p:nvPr>
            <p:ph idx="1"/>
          </p:nvPr>
        </p:nvSpPr>
        <p:spPr>
          <a:xfrm>
            <a:off x="279133" y="1337912"/>
            <a:ext cx="11603833" cy="4839051"/>
          </a:xfrm>
        </p:spPr>
        <p:txBody>
          <a:bodyPr>
            <a:normAutofit/>
          </a:bodyPr>
          <a:lstStyle/>
          <a:p>
            <a:pPr algn="just">
              <a:lnSpc>
                <a:spcPct val="150000"/>
              </a:lnSpc>
              <a:buFont typeface="Wingdings" panose="05000000000000000000" pitchFamily="2" charset="2"/>
              <a:buChar char="ü"/>
            </a:pPr>
            <a:r>
              <a:rPr lang="zh-CN" altLang="en-US" sz="2200" dirty="0">
                <a:latin typeface="隶书" panose="02010509060101010101" pitchFamily="49" charset="-122"/>
                <a:ea typeface="隶书" panose="02010509060101010101" pitchFamily="49" charset="-122"/>
              </a:rPr>
              <a:t>计算机</a:t>
            </a:r>
            <a:r>
              <a:rPr lang="en-US" altLang="zh-CN" sz="2200" dirty="0">
                <a:latin typeface="隶书" panose="02010509060101010101" pitchFamily="49" charset="-122"/>
                <a:ea typeface="隶书" panose="02010509060101010101" pitchFamily="49" charset="-122"/>
              </a:rPr>
              <a:t>2000</a:t>
            </a:r>
            <a:r>
              <a:rPr lang="zh-CN" altLang="en-US" sz="2200" dirty="0">
                <a:latin typeface="隶书" panose="02010509060101010101" pitchFamily="49" charset="-122"/>
                <a:ea typeface="隶书" panose="02010509060101010101" pitchFamily="49" charset="-122"/>
              </a:rPr>
              <a:t>年问题，又叫做“千年虫”、“电脑千禧年千年虫问题”或“千年危机”。缩写为“</a:t>
            </a:r>
            <a:r>
              <a:rPr lang="en-US" altLang="zh-CN" sz="2200" dirty="0">
                <a:latin typeface="隶书" panose="02010509060101010101" pitchFamily="49" charset="-122"/>
                <a:ea typeface="隶书" panose="02010509060101010101" pitchFamily="49" charset="-122"/>
              </a:rPr>
              <a:t>Y2K”</a:t>
            </a:r>
            <a:r>
              <a:rPr lang="zh-CN" altLang="en-US" sz="2200" dirty="0">
                <a:latin typeface="隶书" panose="02010509060101010101" pitchFamily="49" charset="-122"/>
                <a:ea typeface="隶书" panose="02010509060101010101" pitchFamily="49" charset="-122"/>
              </a:rPr>
              <a:t>。是指在某些使用了</a:t>
            </a:r>
            <a:r>
              <a:rPr lang="zh-CN" altLang="en-US" sz="2200" dirty="0">
                <a:solidFill>
                  <a:srgbClr val="FF0000"/>
                </a:solidFill>
                <a:latin typeface="隶书" panose="02010509060101010101" pitchFamily="49" charset="-122"/>
                <a:ea typeface="隶书" panose="02010509060101010101" pitchFamily="49" charset="-122"/>
              </a:rPr>
              <a:t>计算机程序</a:t>
            </a:r>
            <a:r>
              <a:rPr lang="zh-CN" altLang="en-US" sz="2200" dirty="0">
                <a:latin typeface="隶书" panose="02010509060101010101" pitchFamily="49" charset="-122"/>
                <a:ea typeface="隶书" panose="02010509060101010101" pitchFamily="49" charset="-122"/>
              </a:rPr>
              <a:t>的智能系统（包括计算机系统、自动控制芯片等）中，由于其中的年份只使用两位十进制数来表示，因此当系统进行（或涉及到）跨世纪的日期处理运算时（如多个日期之间的计算或比较等），就会出现错误的结果，进而引发各种各样的系统功能紊乱甚至崩溃。</a:t>
            </a:r>
          </a:p>
        </p:txBody>
      </p:sp>
    </p:spTree>
    <p:extLst>
      <p:ext uri="{BB962C8B-B14F-4D97-AF65-F5344CB8AC3E}">
        <p14:creationId xmlns:p14="http://schemas.microsoft.com/office/powerpoint/2010/main" val="3376694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latin typeface="Bahnschrift Condensed" panose="020B0502040204020203" pitchFamily="34" charset="0"/>
              </a:rPr>
              <a:t>1.1    software crisis — How to eliminate?</a:t>
            </a:r>
            <a:endParaRPr lang="zh-CN" altLang="en-US" dirty="0"/>
          </a:p>
        </p:txBody>
      </p:sp>
      <p:sp>
        <p:nvSpPr>
          <p:cNvPr id="3" name="内容占位符 2"/>
          <p:cNvSpPr>
            <a:spLocks noGrp="1"/>
          </p:cNvSpPr>
          <p:nvPr>
            <p:ph idx="1"/>
          </p:nvPr>
        </p:nvSpPr>
        <p:spPr>
          <a:xfrm>
            <a:off x="279133" y="1337912"/>
            <a:ext cx="11636943" cy="3633583"/>
          </a:xfrm>
        </p:spPr>
        <p:txBody>
          <a:bodyPr>
            <a:normAutofit/>
          </a:bodyPr>
          <a:lstStyle/>
          <a:p>
            <a:pPr algn="just">
              <a:buFont typeface="Wingdings" panose="05000000000000000000" pitchFamily="2" charset="2"/>
              <a:buChar char="Ø"/>
            </a:pPr>
            <a:r>
              <a:rPr lang="en-US" altLang="zh-CN" dirty="0"/>
              <a:t>A </a:t>
            </a:r>
            <a:r>
              <a:rPr lang="en-US" altLang="zh-CN" dirty="0">
                <a:solidFill>
                  <a:srgbClr val="FF0000"/>
                </a:solidFill>
              </a:rPr>
              <a:t>correct understanding </a:t>
            </a:r>
            <a:r>
              <a:rPr lang="en-US" altLang="zh-CN" dirty="0"/>
              <a:t>of computer software, eliminating the wrong understanding that "software is a program".</a:t>
            </a:r>
          </a:p>
          <a:p>
            <a:pPr algn="just">
              <a:buFont typeface="Wingdings" panose="05000000000000000000" pitchFamily="2" charset="2"/>
              <a:buChar char="Ø"/>
            </a:pPr>
            <a:r>
              <a:rPr lang="en-US" altLang="zh-CN" dirty="0"/>
              <a:t>Recognize that software development is </a:t>
            </a:r>
            <a:r>
              <a:rPr lang="en-US" altLang="zh-CN" dirty="0">
                <a:solidFill>
                  <a:srgbClr val="FF0000"/>
                </a:solidFill>
              </a:rPr>
              <a:t>an engineering project with good organization</a:t>
            </a:r>
            <a:r>
              <a:rPr lang="en-US" altLang="zh-CN" dirty="0"/>
              <a:t>, </a:t>
            </a:r>
            <a:r>
              <a:rPr lang="en-US" altLang="zh-CN" dirty="0">
                <a:solidFill>
                  <a:srgbClr val="FF0000"/>
                </a:solidFill>
              </a:rPr>
              <a:t>strict management, cooperation and cooperation of all kinds of personnel, and the existing experience should be fully learned.</a:t>
            </a:r>
          </a:p>
          <a:p>
            <a:pPr algn="just">
              <a:buFont typeface="Wingdings" panose="05000000000000000000" pitchFamily="2" charset="2"/>
              <a:buChar char="Ø"/>
            </a:pPr>
            <a:r>
              <a:rPr lang="en-US" altLang="zh-CN" dirty="0">
                <a:solidFill>
                  <a:srgbClr val="FF0000"/>
                </a:solidFill>
              </a:rPr>
              <a:t>Popularize the successful technologies and methods of software development </a:t>
            </a:r>
            <a:r>
              <a:rPr lang="en-US" altLang="zh-CN" dirty="0"/>
              <a:t>summarized in practice, and continue to research and explore.</a:t>
            </a:r>
          </a:p>
          <a:p>
            <a:pPr algn="just">
              <a:buFont typeface="Wingdings" panose="05000000000000000000" pitchFamily="2" charset="2"/>
              <a:buChar char="Ø"/>
            </a:pPr>
            <a:r>
              <a:rPr lang="en-US" altLang="zh-CN" dirty="0">
                <a:solidFill>
                  <a:srgbClr val="FF0000"/>
                </a:solidFill>
              </a:rPr>
              <a:t>Better software tools </a:t>
            </a:r>
            <a:r>
              <a:rPr lang="en-US" altLang="zh-CN" dirty="0"/>
              <a:t>should be developed and used.</a:t>
            </a:r>
          </a:p>
        </p:txBody>
      </p:sp>
      <p:sp>
        <p:nvSpPr>
          <p:cNvPr id="4" name="矩形 3"/>
          <p:cNvSpPr/>
          <p:nvPr/>
        </p:nvSpPr>
        <p:spPr>
          <a:xfrm>
            <a:off x="380742" y="4971495"/>
            <a:ext cx="11433723" cy="1557927"/>
          </a:xfrm>
          <a:prstGeom prst="rect">
            <a:avLst/>
          </a:prstGeom>
        </p:spPr>
        <p:txBody>
          <a:bodyPr wrap="square">
            <a:spAutoFit/>
          </a:bodyPr>
          <a:lstStyle/>
          <a:p>
            <a:pPr algn="just">
              <a:lnSpc>
                <a:spcPct val="150000"/>
              </a:lnSpc>
            </a:pPr>
            <a:r>
              <a:rPr lang="en-US" altLang="zh-CN" sz="2200" dirty="0">
                <a:latin typeface="Segoe UI Black" panose="020B0A02040204020203" pitchFamily="34" charset="0"/>
                <a:ea typeface="Segoe UI Black" panose="020B0A02040204020203" pitchFamily="34" charset="0"/>
              </a:rPr>
              <a:t>To solve the software crisis, both </a:t>
            </a:r>
            <a:r>
              <a:rPr lang="en-US" altLang="zh-CN" sz="2200" dirty="0">
                <a:solidFill>
                  <a:srgbClr val="FF0000"/>
                </a:solidFill>
                <a:latin typeface="Segoe UI Black" panose="020B0A02040204020203" pitchFamily="34" charset="0"/>
                <a:ea typeface="Segoe UI Black" panose="020B0A02040204020203" pitchFamily="34" charset="0"/>
              </a:rPr>
              <a:t>technical measures </a:t>
            </a:r>
            <a:r>
              <a:rPr lang="en-US" altLang="zh-CN" sz="2200" dirty="0">
                <a:latin typeface="Segoe UI Black" panose="020B0A02040204020203" pitchFamily="34" charset="0"/>
                <a:ea typeface="Segoe UI Black" panose="020B0A02040204020203" pitchFamily="34" charset="0"/>
              </a:rPr>
              <a:t>(Methods and tools) and </a:t>
            </a:r>
            <a:r>
              <a:rPr lang="en-US" altLang="zh-CN" sz="2200" dirty="0">
                <a:solidFill>
                  <a:srgbClr val="FF0000"/>
                </a:solidFill>
                <a:latin typeface="Segoe UI Black" panose="020B0A02040204020203" pitchFamily="34" charset="0"/>
                <a:ea typeface="Segoe UI Black" panose="020B0A02040204020203" pitchFamily="34" charset="0"/>
              </a:rPr>
              <a:t>necessary organizational management </a:t>
            </a:r>
            <a:r>
              <a:rPr lang="en-US" altLang="zh-CN" sz="2200" dirty="0">
                <a:latin typeface="Segoe UI Black" panose="020B0A02040204020203" pitchFamily="34" charset="0"/>
                <a:ea typeface="Segoe UI Black" panose="020B0A02040204020203" pitchFamily="34" charset="0"/>
              </a:rPr>
              <a:t>measures are required. </a:t>
            </a:r>
          </a:p>
          <a:p>
            <a:pPr algn="just">
              <a:lnSpc>
                <a:spcPct val="150000"/>
              </a:lnSpc>
            </a:pPr>
            <a:r>
              <a:rPr lang="zh-CN" altLang="en-US" sz="2200" b="1" dirty="0"/>
              <a:t>既要有</a:t>
            </a:r>
            <a:r>
              <a:rPr lang="zh-CN" altLang="en-US" sz="2200" b="1" dirty="0">
                <a:solidFill>
                  <a:srgbClr val="FF0000"/>
                </a:solidFill>
              </a:rPr>
              <a:t>技术</a:t>
            </a:r>
            <a:r>
              <a:rPr lang="zh-CN" altLang="en-US" sz="2200" b="1" dirty="0"/>
              <a:t>措施</a:t>
            </a:r>
            <a:r>
              <a:rPr lang="en-US" altLang="zh-CN" sz="2200" b="1" dirty="0"/>
              <a:t>(</a:t>
            </a:r>
            <a:r>
              <a:rPr lang="zh-CN" altLang="en-US" sz="2200" b="1" dirty="0"/>
              <a:t>方法和工具</a:t>
            </a:r>
            <a:r>
              <a:rPr lang="en-US" altLang="zh-CN" sz="2200" b="1" dirty="0"/>
              <a:t>)</a:t>
            </a:r>
            <a:r>
              <a:rPr lang="zh-CN" altLang="en-US" sz="2200" b="1" dirty="0"/>
              <a:t>，又要有必要的组织</a:t>
            </a:r>
            <a:r>
              <a:rPr lang="zh-CN" altLang="en-US" sz="2200" b="1" dirty="0">
                <a:solidFill>
                  <a:srgbClr val="FF0000"/>
                </a:solidFill>
              </a:rPr>
              <a:t>管理</a:t>
            </a:r>
            <a:r>
              <a:rPr lang="zh-CN" altLang="en-US" sz="2200" b="1" dirty="0"/>
              <a:t>措施。</a:t>
            </a:r>
            <a:r>
              <a:rPr lang="zh-CN" altLang="en-US" sz="2200" dirty="0"/>
              <a:t> </a:t>
            </a:r>
            <a:endParaRPr lang="zh-CN" altLang="en-US" sz="2200" dirty="0">
              <a:latin typeface="Segoe UI Black" panose="020B0A02040204020203" pitchFamily="34" charset="0"/>
            </a:endParaRPr>
          </a:p>
        </p:txBody>
      </p:sp>
    </p:spTree>
    <p:extLst>
      <p:ext uri="{BB962C8B-B14F-4D97-AF65-F5344CB8AC3E}">
        <p14:creationId xmlns:p14="http://schemas.microsoft.com/office/powerpoint/2010/main" val="11920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lang="en-US" altLang="zh-CN" b="1" dirty="0"/>
              <a:t>PURPOSE</a:t>
            </a:r>
            <a:endParaRPr lang="zh-CN" altLang="en-US" dirty="0"/>
          </a:p>
        </p:txBody>
      </p:sp>
      <p:sp>
        <p:nvSpPr>
          <p:cNvPr id="3" name="内容占位符 2"/>
          <p:cNvSpPr>
            <a:spLocks noGrp="1"/>
          </p:cNvSpPr>
          <p:nvPr>
            <p:ph idx="1"/>
          </p:nvPr>
        </p:nvSpPr>
        <p:spPr/>
        <p:txBody>
          <a:bodyPr/>
          <a:lstStyle/>
          <a:p>
            <a:pPr marL="0" indent="0" algn="just">
              <a:lnSpc>
                <a:spcPct val="110000"/>
              </a:lnSpc>
              <a:buNone/>
            </a:pPr>
            <a:r>
              <a:rPr lang="en-US" altLang="zh-CN" dirty="0">
                <a:latin typeface="Bahnschrift Condensed" panose="020B0502040204020203" pitchFamily="34" charset="0"/>
                <a:ea typeface="Segoe UI Black" panose="020B0A02040204020203" pitchFamily="34" charset="0"/>
              </a:rPr>
              <a:t>As an important professional course of computer science, we hope:</a:t>
            </a:r>
          </a:p>
          <a:p>
            <a:pPr algn="just">
              <a:lnSpc>
                <a:spcPct val="110000"/>
              </a:lnSpc>
              <a:buFont typeface="Wingdings" panose="05000000000000000000" pitchFamily="2" charset="2"/>
              <a:buChar char="Ø"/>
            </a:pPr>
            <a:r>
              <a:rPr lang="en-US" altLang="zh-CN" dirty="0">
                <a:latin typeface="Bahnschrift Condensed" panose="020B0502040204020203" pitchFamily="34" charset="0"/>
                <a:ea typeface="Segoe UI Black" panose="020B0A02040204020203" pitchFamily="34" charset="0"/>
              </a:rPr>
              <a:t>To </a:t>
            </a:r>
            <a:r>
              <a:rPr lang="en-US" altLang="zh-CN" dirty="0">
                <a:solidFill>
                  <a:srgbClr val="FF0000"/>
                </a:solidFill>
                <a:latin typeface="Bahnschrift Condensed" panose="020B0502040204020203" pitchFamily="34" charset="0"/>
                <a:ea typeface="Segoe UI Black" panose="020B0A02040204020203" pitchFamily="34" charset="0"/>
              </a:rPr>
              <a:t>develop software systems </a:t>
            </a:r>
            <a:r>
              <a:rPr lang="en-US" altLang="zh-CN" dirty="0">
                <a:latin typeface="Bahnschrift Condensed" panose="020B0502040204020203" pitchFamily="34" charset="0"/>
                <a:ea typeface="Segoe UI Black" panose="020B0A02040204020203" pitchFamily="34" charset="0"/>
              </a:rPr>
              <a:t>with </a:t>
            </a:r>
            <a:r>
              <a:rPr lang="en-US" altLang="zh-CN" dirty="0">
                <a:solidFill>
                  <a:srgbClr val="FF0000"/>
                </a:solidFill>
                <a:latin typeface="Bahnschrift Condensed" panose="020B0502040204020203" pitchFamily="34" charset="0"/>
                <a:ea typeface="Segoe UI Black" panose="020B0A02040204020203" pitchFamily="34" charset="0"/>
              </a:rPr>
              <a:t>engineering principles and methods</a:t>
            </a:r>
            <a:r>
              <a:rPr lang="en-US" altLang="zh-CN" dirty="0">
                <a:latin typeface="Bahnschrift Condensed" panose="020B0502040204020203" pitchFamily="34" charset="0"/>
                <a:ea typeface="Segoe UI Black" panose="020B0A02040204020203" pitchFamily="34" charset="0"/>
              </a:rPr>
              <a:t>, combine professional knowledge with practical projects, and lay a solid foundation for the </a:t>
            </a:r>
            <a:r>
              <a:rPr lang="en-US" altLang="zh-CN" dirty="0">
                <a:solidFill>
                  <a:srgbClr val="FF0000"/>
                </a:solidFill>
                <a:latin typeface="Bahnschrift Condensed" panose="020B0502040204020203" pitchFamily="34" charset="0"/>
                <a:ea typeface="Segoe UI Black" panose="020B0A02040204020203" pitchFamily="34" charset="0"/>
              </a:rPr>
              <a:t>development, application and maintenance of computer software</a:t>
            </a:r>
            <a:r>
              <a:rPr lang="en-US" altLang="zh-CN" dirty="0">
                <a:latin typeface="Bahnschrift Condensed" panose="020B0502040204020203" pitchFamily="34" charset="0"/>
                <a:ea typeface="Segoe UI Black" panose="020B0A02040204020203" pitchFamily="34" charset="0"/>
              </a:rPr>
              <a:t> in the future.</a:t>
            </a:r>
          </a:p>
          <a:p>
            <a:pPr algn="just">
              <a:lnSpc>
                <a:spcPct val="110000"/>
              </a:lnSpc>
              <a:buFont typeface="Wingdings" panose="05000000000000000000" pitchFamily="2" charset="2"/>
              <a:buChar char="Ø"/>
            </a:pPr>
            <a:r>
              <a:rPr lang="en-US" altLang="zh-CN" dirty="0">
                <a:latin typeface="Bahnschrift Condensed" panose="020B0502040204020203" pitchFamily="34" charset="0"/>
                <a:ea typeface="Segoe UI Black" panose="020B0A02040204020203" pitchFamily="34" charset="0"/>
              </a:rPr>
              <a:t>To </a:t>
            </a:r>
            <a:r>
              <a:rPr lang="en-US" altLang="zh-CN" dirty="0">
                <a:solidFill>
                  <a:srgbClr val="FF0000"/>
                </a:solidFill>
                <a:latin typeface="Bahnschrift Condensed" panose="020B0502040204020203" pitchFamily="34" charset="0"/>
                <a:ea typeface="Segoe UI Black" panose="020B0A02040204020203" pitchFamily="34" charset="0"/>
              </a:rPr>
              <a:t>cultivate students' software quality </a:t>
            </a:r>
            <a:r>
              <a:rPr lang="en-US" altLang="zh-CN" dirty="0">
                <a:latin typeface="Bahnschrift Condensed" panose="020B0502040204020203" pitchFamily="34" charset="0"/>
                <a:ea typeface="Segoe UI Black" panose="020B0A02040204020203" pitchFamily="34" charset="0"/>
              </a:rPr>
              <a:t>and improve their </a:t>
            </a:r>
            <a:r>
              <a:rPr lang="en-US" altLang="zh-CN" dirty="0">
                <a:solidFill>
                  <a:srgbClr val="FF0000"/>
                </a:solidFill>
                <a:latin typeface="Bahnschrift Condensed" panose="020B0502040204020203" pitchFamily="34" charset="0"/>
                <a:ea typeface="Segoe UI Black" panose="020B0A02040204020203" pitchFamily="34" charset="0"/>
              </a:rPr>
              <a:t>software development ability and software project management ability.</a:t>
            </a:r>
            <a:endParaRPr lang="zh-CN" altLang="en-US" dirty="0">
              <a:latin typeface="Bahnschrift Condensed" panose="020B0502040204020203" pitchFamily="34" charset="0"/>
            </a:endParaRPr>
          </a:p>
        </p:txBody>
      </p:sp>
    </p:spTree>
    <p:extLst>
      <p:ext uri="{BB962C8B-B14F-4D97-AF65-F5344CB8AC3E}">
        <p14:creationId xmlns:p14="http://schemas.microsoft.com/office/powerpoint/2010/main" val="922892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latin typeface="Bahnschrift Condensed" panose="020B0502040204020203" pitchFamily="34" charset="0"/>
                <a:ea typeface="Segoe UI Black" panose="020B0A02040204020203" pitchFamily="34" charset="0"/>
              </a:rPr>
              <a:t>Computer science and Software engineering</a:t>
            </a:r>
            <a:endParaRPr lang="zh-CN" altLang="en-US" dirty="0"/>
          </a:p>
        </p:txBody>
      </p:sp>
      <p:pic>
        <p:nvPicPr>
          <p:cNvPr id="4" name="图片 3"/>
          <p:cNvPicPr>
            <a:picLocks noChangeAspect="1"/>
          </p:cNvPicPr>
          <p:nvPr/>
        </p:nvPicPr>
        <p:blipFill>
          <a:blip r:embed="rId2"/>
          <a:stretch>
            <a:fillRect/>
          </a:stretch>
        </p:blipFill>
        <p:spPr>
          <a:xfrm>
            <a:off x="240546" y="1358537"/>
            <a:ext cx="4568992" cy="5064034"/>
          </a:xfrm>
          <a:prstGeom prst="rect">
            <a:avLst/>
          </a:prstGeom>
        </p:spPr>
      </p:pic>
      <p:sp>
        <p:nvSpPr>
          <p:cNvPr id="5" name="内容占位符 2"/>
          <p:cNvSpPr>
            <a:spLocks noGrp="1"/>
          </p:cNvSpPr>
          <p:nvPr>
            <p:ph idx="1"/>
          </p:nvPr>
        </p:nvSpPr>
        <p:spPr>
          <a:xfrm>
            <a:off x="5192716" y="1583520"/>
            <a:ext cx="5640748" cy="532663"/>
          </a:xfrm>
        </p:spPr>
        <p:txBody>
          <a:bodyPr/>
          <a:lstStyle/>
          <a:p>
            <a:pPr marL="0" indent="0" algn="just">
              <a:buNone/>
            </a:pPr>
            <a:r>
              <a:rPr lang="en-US" altLang="zh-CN" dirty="0">
                <a:latin typeface="Bahnschrift Condensed" panose="020B0502040204020203" pitchFamily="34" charset="0"/>
              </a:rPr>
              <a:t>Investigating hardware design.</a:t>
            </a:r>
          </a:p>
        </p:txBody>
      </p:sp>
      <p:sp>
        <p:nvSpPr>
          <p:cNvPr id="6" name="内容占位符 2"/>
          <p:cNvSpPr txBox="1">
            <a:spLocks/>
          </p:cNvSpPr>
          <p:nvPr/>
        </p:nvSpPr>
        <p:spPr>
          <a:xfrm>
            <a:off x="5192716" y="2269321"/>
            <a:ext cx="5640748" cy="5609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Condensed"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Condensed"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Condensed"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Condensed"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altLang="zh-CN" dirty="0"/>
              <a:t>Investigating how algorithm works.</a:t>
            </a:r>
            <a:endParaRPr lang="zh-CN" altLang="en-US" dirty="0"/>
          </a:p>
        </p:txBody>
      </p:sp>
      <p:pic>
        <p:nvPicPr>
          <p:cNvPr id="1026" name="Picture 2" descr="https://gimg2.baidu.com/image_search/src=http%3A%2F%2Fpic.51yuansu.com%2Fpic2%2Fcover%2F00%2F31%2F10%2F5810a32640ac7_610.jpg&amp;refer=http%3A%2F%2Fpic.51yuansu.com&amp;app=2002&amp;size=f9999,10000&amp;q=a80&amp;n=0&amp;g=0n&amp;fmt=auto?sec=1663735209&amp;t=0287ad05a9fd9f5dceffed4db07a35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9943" y="1614130"/>
            <a:ext cx="502053" cy="5020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gimg2.baidu.com/image_search/src=http%3A%2F%2Fpic.51yuansu.com%2Fpic2%2Fcover%2F00%2F31%2F10%2F5810a32640ac7_610.jpg&amp;refer=http%3A%2F%2Fpic.51yuansu.com&amp;app=2002&amp;size=f9999,10000&amp;q=a80&amp;n=0&amp;g=0n&amp;fmt=auto?sec=1663735209&amp;t=0287ad05a9fd9f5dceffed4db07a35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1996" y="2269321"/>
            <a:ext cx="502053" cy="502053"/>
          </a:xfrm>
          <a:prstGeom prst="rect">
            <a:avLst/>
          </a:prstGeom>
          <a:noFill/>
          <a:extLst>
            <a:ext uri="{909E8E84-426E-40DD-AFC4-6F175D3DCCD1}">
              <a14:hiddenFill xmlns:a14="http://schemas.microsoft.com/office/drawing/2010/main">
                <a:solidFill>
                  <a:srgbClr val="FFFFFF"/>
                </a:solidFill>
              </a14:hiddenFill>
            </a:ext>
          </a:extLst>
        </p:spPr>
      </p:pic>
      <p:sp>
        <p:nvSpPr>
          <p:cNvPr id="10" name="内容占位符 2"/>
          <p:cNvSpPr txBox="1">
            <a:spLocks/>
          </p:cNvSpPr>
          <p:nvPr/>
        </p:nvSpPr>
        <p:spPr>
          <a:xfrm>
            <a:off x="5192715" y="3610070"/>
            <a:ext cx="5710415" cy="17805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Condensed"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Condensed"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Condensed"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Condensed"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altLang="zh-CN" dirty="0"/>
              <a:t>A software engineer considers the computer as a tool, a part of solution.</a:t>
            </a:r>
            <a:endParaRPr lang="zh-CN" altLang="en-US" dirty="0"/>
          </a:p>
        </p:txBody>
      </p:sp>
    </p:spTree>
    <p:extLst>
      <p:ext uri="{BB962C8B-B14F-4D97-AF65-F5344CB8AC3E}">
        <p14:creationId xmlns:p14="http://schemas.microsoft.com/office/powerpoint/2010/main" val="208151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 calcmode="lin" valueType="num">
                                      <p:cBhvr additive="base">
                                        <p:cTn id="27" dur="500" fill="hold"/>
                                        <p:tgtEl>
                                          <p:spTgt spid="1026"/>
                                        </p:tgtEl>
                                        <p:attrNameLst>
                                          <p:attrName>ppt_x</p:attrName>
                                        </p:attrNameLst>
                                      </p:cBhvr>
                                      <p:tavLst>
                                        <p:tav tm="0">
                                          <p:val>
                                            <p:strVal val="#ppt_x"/>
                                          </p:val>
                                        </p:tav>
                                        <p:tav tm="100000">
                                          <p:val>
                                            <p:strVal val="#ppt_x"/>
                                          </p:val>
                                        </p:tav>
                                      </p:tavLst>
                                    </p:anim>
                                    <p:anim calcmode="lin" valueType="num">
                                      <p:cBhvr additive="base">
                                        <p:cTn id="2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lang="en-US" altLang="zh-CN" dirty="0"/>
              <a:t>THIKING</a:t>
            </a:r>
            <a:endParaRPr lang="zh-CN" altLang="en-US" dirty="0"/>
          </a:p>
        </p:txBody>
      </p:sp>
      <p:sp>
        <p:nvSpPr>
          <p:cNvPr id="3" name="内容占位符 2"/>
          <p:cNvSpPr>
            <a:spLocks noGrp="1"/>
          </p:cNvSpPr>
          <p:nvPr>
            <p:ph idx="1"/>
          </p:nvPr>
        </p:nvSpPr>
        <p:spPr/>
        <p:txBody>
          <a:bodyPr/>
          <a:lstStyle/>
          <a:p>
            <a:pPr marL="0" indent="0" algn="just">
              <a:buNone/>
            </a:pPr>
            <a:r>
              <a:rPr lang="en-US" altLang="zh-CN" dirty="0">
                <a:latin typeface="Bahnschrift Condensed" panose="020B0502040204020203" pitchFamily="34" charset="0"/>
              </a:rPr>
              <a:t>Please considering the follow questions:</a:t>
            </a:r>
          </a:p>
          <a:p>
            <a:pPr algn="just">
              <a:buFont typeface="Wingdings" panose="05000000000000000000" pitchFamily="2" charset="2"/>
              <a:buChar char="Ø"/>
            </a:pPr>
            <a:r>
              <a:rPr lang="en-US" altLang="zh-CN" dirty="0">
                <a:latin typeface="Bahnschrift Condensed" panose="020B0502040204020203" pitchFamily="34" charset="0"/>
              </a:rPr>
              <a:t>Is the software equal to the program?</a:t>
            </a:r>
          </a:p>
          <a:p>
            <a:pPr algn="just">
              <a:buFont typeface="Wingdings" panose="05000000000000000000" pitchFamily="2" charset="2"/>
              <a:buChar char="Ø"/>
            </a:pPr>
            <a:r>
              <a:rPr lang="en-US" altLang="zh-CN" dirty="0">
                <a:latin typeface="Bahnschrift Condensed" panose="020B0502040204020203" pitchFamily="34" charset="0"/>
              </a:rPr>
              <a:t>Can you write programs and develop software?</a:t>
            </a:r>
          </a:p>
          <a:p>
            <a:pPr algn="just">
              <a:buFont typeface="Wingdings" panose="05000000000000000000" pitchFamily="2" charset="2"/>
              <a:buChar char="Ø"/>
            </a:pPr>
            <a:r>
              <a:rPr lang="en-US" altLang="zh-CN" dirty="0">
                <a:latin typeface="Bahnschrift Condensed" panose="020B0502040204020203" pitchFamily="34" charset="0"/>
              </a:rPr>
              <a:t>Can you manage software production if you can develop software?</a:t>
            </a:r>
          </a:p>
          <a:p>
            <a:pPr algn="just">
              <a:buFont typeface="Wingdings" panose="05000000000000000000" pitchFamily="2" charset="2"/>
              <a:buChar char="Ø"/>
            </a:pPr>
            <a:r>
              <a:rPr lang="en-US" altLang="zh-CN" dirty="0">
                <a:latin typeface="Bahnschrift Condensed" panose="020B0502040204020203" pitchFamily="34" charset="0"/>
              </a:rPr>
              <a:t>What qualities and abilities do software engineers need?</a:t>
            </a:r>
          </a:p>
          <a:p>
            <a:pPr algn="just">
              <a:buFont typeface="Wingdings" panose="05000000000000000000" pitchFamily="2" charset="2"/>
              <a:buChar char="Ø"/>
            </a:pPr>
            <a:r>
              <a:rPr lang="en-US" altLang="zh-CN" dirty="0">
                <a:latin typeface="Bahnschrift Condensed" panose="020B0502040204020203" pitchFamily="34" charset="0"/>
              </a:rPr>
              <a:t>What qualities and abilities do software project managers need?</a:t>
            </a:r>
            <a:endParaRPr lang="zh-CN" altLang="en-US" dirty="0">
              <a:latin typeface="Bahnschrift Condensed" panose="020B0502040204020203" pitchFamily="34" charset="0"/>
            </a:endParaRPr>
          </a:p>
        </p:txBody>
      </p:sp>
    </p:spTree>
    <p:extLst>
      <p:ext uri="{BB962C8B-B14F-4D97-AF65-F5344CB8AC3E}">
        <p14:creationId xmlns:p14="http://schemas.microsoft.com/office/powerpoint/2010/main" val="2592727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26720" y="1131071"/>
            <a:ext cx="11025052" cy="3919900"/>
          </a:xfrm>
        </p:spPr>
        <p:txBody>
          <a:bodyPr>
            <a:normAutofit/>
          </a:bodyPr>
          <a:lstStyle/>
          <a:p>
            <a:pPr>
              <a:lnSpc>
                <a:spcPct val="200000"/>
              </a:lnSpc>
            </a:pPr>
            <a:r>
              <a:rPr lang="en-US" altLang="zh-CN" b="1" dirty="0">
                <a:solidFill>
                  <a:srgbClr val="FF0000"/>
                </a:solidFill>
                <a:latin typeface="黑体" panose="02010609060101010101" pitchFamily="49" charset="-122"/>
                <a:ea typeface="黑体" panose="02010609060101010101" pitchFamily="49" charset="-122"/>
              </a:rPr>
              <a:t>Chapter 1</a:t>
            </a:r>
            <a:br>
              <a:rPr lang="en-US" altLang="zh-CN" b="1" dirty="0">
                <a:latin typeface="黑体" panose="02010609060101010101" pitchFamily="49" charset="-122"/>
                <a:ea typeface="黑体" panose="02010609060101010101" pitchFamily="49" charset="-122"/>
              </a:rPr>
            </a:br>
            <a:r>
              <a:rPr lang="en-US" altLang="zh-CN" b="1" dirty="0">
                <a:latin typeface="Bahnschrift Condensed" panose="020B0502040204020203" pitchFamily="34" charset="0"/>
                <a:ea typeface="黑体" panose="02010609060101010101" pitchFamily="49" charset="-122"/>
              </a:rPr>
              <a:t>Software Engineering Overview</a:t>
            </a:r>
            <a:endParaRPr lang="zh-CN" altLang="en-US" dirty="0">
              <a:latin typeface="Bahnschrift Condensed" panose="020B0502040204020203" pitchFamily="34" charset="0"/>
            </a:endParaRPr>
          </a:p>
        </p:txBody>
      </p:sp>
    </p:spTree>
    <p:extLst>
      <p:ext uri="{BB962C8B-B14F-4D97-AF65-F5344CB8AC3E}">
        <p14:creationId xmlns:p14="http://schemas.microsoft.com/office/powerpoint/2010/main" val="2628186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latin typeface="Bahnschrift Condensed" panose="020B0502040204020203" pitchFamily="34" charset="0"/>
              </a:rPr>
              <a:t>Phases of computer development</a:t>
            </a:r>
            <a:endParaRPr lang="zh-CN" altLang="en-US" dirty="0">
              <a:latin typeface="Bahnschrift Condensed" panose="020B0502040204020203" pitchFamily="34" charset="0"/>
            </a:endParaRPr>
          </a:p>
        </p:txBody>
      </p:sp>
      <p:graphicFrame>
        <p:nvGraphicFramePr>
          <p:cNvPr id="4" name="Group 125"/>
          <p:cNvGraphicFramePr>
            <a:graphicFrameLocks noGrp="1"/>
          </p:cNvGraphicFramePr>
          <p:nvPr/>
        </p:nvGraphicFramePr>
        <p:xfrm>
          <a:off x="985154" y="1244536"/>
          <a:ext cx="10436070" cy="4990093"/>
        </p:xfrm>
        <a:graphic>
          <a:graphicData uri="http://schemas.openxmlformats.org/drawingml/2006/table">
            <a:tbl>
              <a:tblPr/>
              <a:tblGrid>
                <a:gridCol w="3781365">
                  <a:extLst>
                    <a:ext uri="{9D8B030D-6E8A-4147-A177-3AD203B41FA5}">
                      <a16:colId xmlns:a16="http://schemas.microsoft.com/office/drawing/2014/main" val="20000"/>
                    </a:ext>
                  </a:extLst>
                </a:gridCol>
                <a:gridCol w="2992564">
                  <a:extLst>
                    <a:ext uri="{9D8B030D-6E8A-4147-A177-3AD203B41FA5}">
                      <a16:colId xmlns:a16="http://schemas.microsoft.com/office/drawing/2014/main" val="20001"/>
                    </a:ext>
                  </a:extLst>
                </a:gridCol>
                <a:gridCol w="3662141">
                  <a:extLst>
                    <a:ext uri="{9D8B030D-6E8A-4147-A177-3AD203B41FA5}">
                      <a16:colId xmlns:a16="http://schemas.microsoft.com/office/drawing/2014/main" val="20002"/>
                    </a:ext>
                  </a:extLst>
                </a:gridCol>
              </a:tblGrid>
              <a:tr h="4582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Time</a:t>
                      </a:r>
                      <a:endParaRPr kumimoji="0" lang="zh-CN" altLang="en-US" sz="4000" b="1" i="0" u="none" strike="noStrike" cap="none" normalizeH="0" baseline="0" dirty="0">
                        <a:ln>
                          <a:noFill/>
                        </a:ln>
                        <a:solidFill>
                          <a:schemeClr val="tx1"/>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Hardware</a:t>
                      </a:r>
                      <a:endParaRPr kumimoji="0" lang="zh-CN" altLang="en-US" sz="4000" b="1" i="0" u="none" strike="noStrike" cap="none" normalizeH="0" baseline="0" dirty="0">
                        <a:ln>
                          <a:noFill/>
                        </a:ln>
                        <a:solidFill>
                          <a:schemeClr val="tx1"/>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Software</a:t>
                      </a:r>
                      <a:endParaRPr kumimoji="0" lang="zh-CN" altLang="en-US" sz="4000" b="1" i="0" u="none" strike="noStrike" cap="none" normalizeH="0" baseline="0" dirty="0">
                        <a:ln>
                          <a:noFill/>
                        </a:ln>
                        <a:solidFill>
                          <a:schemeClr val="tx1"/>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8129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Times New Roman" pitchFamily="18" charset="0"/>
                          <a:ea typeface="+mn-ea"/>
                          <a:cs typeface="Times New Roman" pitchFamily="18" charset="0"/>
                        </a:rPr>
                        <a:t>First generation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Times New Roman" pitchFamily="18" charset="0"/>
                          <a:ea typeface="+mn-ea"/>
                          <a:cs typeface="Times New Roman" pitchFamily="18" charset="0"/>
                        </a:rPr>
                        <a:t>Before the mid-1960s</a:t>
                      </a:r>
                      <a:endParaRPr kumimoji="0" lang="zh-CN" altLang="en-US" sz="4000" b="1" i="0" u="none" strike="noStrike" cap="none" normalizeH="0" baseline="0" dirty="0">
                        <a:ln>
                          <a:noFill/>
                        </a:ln>
                        <a:solidFill>
                          <a:schemeClr val="tx1"/>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Times New Roman" pitchFamily="18" charset="0"/>
                          <a:ea typeface="+mn-ea"/>
                          <a:cs typeface="Times New Roman" pitchFamily="18" charset="0"/>
                        </a:rPr>
                        <a:t>Transistor computer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Times New Roman" pitchFamily="18" charset="0"/>
                          <a:ea typeface="+mn-ea"/>
                          <a:cs typeface="Times New Roman" pitchFamily="18" charset="0"/>
                        </a:rPr>
                        <a:t>(</a:t>
                      </a:r>
                      <a:r>
                        <a:rPr kumimoji="0" lang="zh-CN" altLang="en-US" sz="2000" b="1" i="0" u="none" strike="noStrike" cap="none" normalizeH="0" baseline="0" dirty="0">
                          <a:ln>
                            <a:noFill/>
                          </a:ln>
                          <a:solidFill>
                            <a:schemeClr val="tx1"/>
                          </a:solidFill>
                          <a:effectLst/>
                          <a:latin typeface="Times New Roman" pitchFamily="18" charset="0"/>
                          <a:ea typeface="+mn-ea"/>
                          <a:cs typeface="Times New Roman" pitchFamily="18" charset="0"/>
                        </a:rPr>
                        <a:t>晶体管</a:t>
                      </a:r>
                      <a:r>
                        <a:rPr kumimoji="0" lang="en-US" altLang="zh-CN" sz="2000" b="1" i="0" u="none" strike="noStrike" cap="none" normalizeH="0" baseline="0" dirty="0">
                          <a:ln>
                            <a:noFill/>
                          </a:ln>
                          <a:solidFill>
                            <a:schemeClr val="tx1"/>
                          </a:solidFill>
                          <a:effectLst/>
                          <a:latin typeface="Times New Roman" pitchFamily="18" charset="0"/>
                          <a:ea typeface="+mn-ea"/>
                          <a:cs typeface="Times New Roman" pitchFamily="18" charset="0"/>
                        </a:rPr>
                        <a:t>)</a:t>
                      </a:r>
                      <a:endParaRPr kumimoji="0" lang="zh-CN" altLang="en-US" sz="4000" b="1" i="0" u="none" strike="noStrike" cap="none" normalizeH="0" baseline="0" dirty="0">
                        <a:ln>
                          <a:noFill/>
                        </a:ln>
                        <a:solidFill>
                          <a:schemeClr val="tx1"/>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Times New Roman" pitchFamily="18" charset="0"/>
                          <a:ea typeface="+mn-ea"/>
                          <a:cs typeface="Times New Roman" pitchFamily="18" charset="0"/>
                        </a:rPr>
                        <a:t>Program design stage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Times New Roman" pitchFamily="18" charset="0"/>
                          <a:ea typeface="+mn-ea"/>
                          <a:cs typeface="Times New Roman" pitchFamily="18" charset="0"/>
                        </a:rPr>
                        <a:t>Individualized production</a:t>
                      </a:r>
                      <a:endParaRPr kumimoji="0" lang="zh-CN" altLang="en-US" sz="4000" b="1" i="0" u="none" strike="noStrike" cap="none" normalizeH="0" baseline="0" dirty="0">
                        <a:ln>
                          <a:noFill/>
                        </a:ln>
                        <a:solidFill>
                          <a:schemeClr val="tx1"/>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1354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Times New Roman" pitchFamily="18" charset="0"/>
                          <a:ea typeface="+mn-ea"/>
                          <a:cs typeface="Times New Roman" pitchFamily="18" charset="0"/>
                        </a:rPr>
                        <a:t>Second generation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Times New Roman" pitchFamily="18" charset="0"/>
                          <a:ea typeface="+mn-ea"/>
                          <a:cs typeface="Times New Roman" pitchFamily="18" charset="0"/>
                        </a:rPr>
                        <a:t>Mid-1960s to mid-1970s</a:t>
                      </a:r>
                      <a:endParaRPr kumimoji="0" lang="zh-CN" altLang="en-US" sz="4000" b="1" i="0" u="none" strike="noStrike" cap="none" normalizeH="0" baseline="0" dirty="0">
                        <a:ln>
                          <a:noFill/>
                        </a:ln>
                        <a:solidFill>
                          <a:schemeClr val="tx1"/>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000" b="1" i="0" u="none" strike="noStrike" cap="none" normalizeH="0" baseline="0" dirty="0">
                          <a:ln>
                            <a:noFill/>
                          </a:ln>
                          <a:solidFill>
                            <a:schemeClr val="tx1"/>
                          </a:solidFill>
                          <a:effectLst/>
                          <a:latin typeface="Times New Roman" pitchFamily="18" charset="0"/>
                          <a:ea typeface="+mn-ea"/>
                          <a:cs typeface="Times New Roman" pitchFamily="18" charset="0"/>
                        </a:rPr>
                        <a:t>Integrated circuit computer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000" b="1" i="0" u="none" strike="noStrike" cap="none" normalizeH="0" baseline="0" dirty="0">
                          <a:ln>
                            <a:noFill/>
                          </a:ln>
                          <a:solidFill>
                            <a:schemeClr val="tx1"/>
                          </a:solidFill>
                          <a:effectLst/>
                          <a:latin typeface="Times New Roman" pitchFamily="18" charset="0"/>
                          <a:ea typeface="+mn-ea"/>
                          <a:cs typeface="Times New Roman" pitchFamily="18" charset="0"/>
                        </a:rPr>
                        <a:t>(</a:t>
                      </a:r>
                      <a:r>
                        <a:rPr kumimoji="0" lang="zh-CN" altLang="en-US" sz="2000" b="1" i="0" u="none" strike="noStrike" cap="none" normalizeH="0" baseline="0" dirty="0">
                          <a:ln>
                            <a:noFill/>
                          </a:ln>
                          <a:solidFill>
                            <a:schemeClr val="tx1"/>
                          </a:solidFill>
                          <a:effectLst/>
                          <a:latin typeface="Times New Roman" pitchFamily="18" charset="0"/>
                          <a:ea typeface="+mn-ea"/>
                          <a:cs typeface="Times New Roman" pitchFamily="18" charset="0"/>
                        </a:rPr>
                        <a:t>集成电路计算机</a:t>
                      </a:r>
                      <a:r>
                        <a:rPr kumimoji="0" lang="en-US" altLang="zh-CN" sz="2000" b="1" i="0" u="none" strike="noStrike" cap="none" normalizeH="0" baseline="0" dirty="0">
                          <a:ln>
                            <a:noFill/>
                          </a:ln>
                          <a:solidFill>
                            <a:schemeClr val="tx1"/>
                          </a:solidFill>
                          <a:effectLst/>
                          <a:latin typeface="Times New Roman" pitchFamily="18" charset="0"/>
                          <a:ea typeface="+mn-ea"/>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Times New Roman" pitchFamily="18" charset="0"/>
                          <a:ea typeface="+mn-ea"/>
                          <a:cs typeface="Times New Roman" pitchFamily="18" charset="0"/>
                        </a:rPr>
                        <a:t>Program system phase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Times New Roman" pitchFamily="18" charset="0"/>
                          <a:ea typeface="+mn-ea"/>
                          <a:cs typeface="Times New Roman" pitchFamily="18" charset="0"/>
                        </a:rPr>
                        <a:t>Workshop production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rgbClr val="FF0000"/>
                          </a:solidFill>
                          <a:effectLst/>
                          <a:latin typeface="Times New Roman" pitchFamily="18" charset="0"/>
                          <a:ea typeface="+mn-ea"/>
                          <a:cs typeface="Times New Roman" pitchFamily="18" charset="0"/>
                        </a:rPr>
                        <a:t>Software crisis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rgbClr val="FF0000"/>
                          </a:solidFill>
                          <a:effectLst/>
                          <a:latin typeface="Times New Roman" pitchFamily="18" charset="0"/>
                          <a:ea typeface="+mn-ea"/>
                          <a:cs typeface="Times New Roman" pitchFamily="18" charset="0"/>
                        </a:rPr>
                        <a:t>Birth of software engineering</a:t>
                      </a:r>
                      <a:endParaRPr kumimoji="0" lang="zh-CN" altLang="en-US" sz="4000" b="1" i="0" u="none" strike="noStrike" cap="none" normalizeH="0" baseline="0" dirty="0">
                        <a:ln>
                          <a:noFill/>
                        </a:ln>
                        <a:solidFill>
                          <a:srgbClr val="FF0000"/>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2639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Times New Roman" pitchFamily="18" charset="0"/>
                          <a:ea typeface="+mn-ea"/>
                          <a:cs typeface="Times New Roman" pitchFamily="18" charset="0"/>
                        </a:rPr>
                        <a:t>Third generation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Times New Roman" pitchFamily="18" charset="0"/>
                          <a:ea typeface="+mn-ea"/>
                          <a:cs typeface="Times New Roman" pitchFamily="18" charset="0"/>
                        </a:rPr>
                        <a:t>Mid-1970s to mid-1980s</a:t>
                      </a:r>
                      <a:endParaRPr kumimoji="0" lang="zh-CN" altLang="en-US" sz="4000" b="1" i="0" u="none" strike="noStrike" cap="none" normalizeH="0" baseline="0" dirty="0">
                        <a:ln>
                          <a:noFill/>
                        </a:ln>
                        <a:solidFill>
                          <a:schemeClr val="tx1"/>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Times New Roman" pitchFamily="18" charset="0"/>
                          <a:ea typeface="+mn-ea"/>
                          <a:cs typeface="Times New Roman" pitchFamily="18" charset="0"/>
                        </a:rPr>
                        <a:t>Microprocessor personal computer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Times New Roman" pitchFamily="18" charset="0"/>
                          <a:ea typeface="+mn-ea"/>
                          <a:cs typeface="Times New Roman" pitchFamily="18" charset="0"/>
                        </a:rPr>
                        <a:t>(</a:t>
                      </a:r>
                      <a:r>
                        <a:rPr kumimoji="0" lang="zh-CN" altLang="en-US" sz="2000" b="1" i="0" u="none" strike="noStrike" cap="none" normalizeH="0" baseline="0" dirty="0">
                          <a:ln>
                            <a:noFill/>
                          </a:ln>
                          <a:solidFill>
                            <a:schemeClr val="tx1"/>
                          </a:solidFill>
                          <a:effectLst/>
                          <a:latin typeface="Times New Roman" pitchFamily="18" charset="0"/>
                          <a:ea typeface="+mn-ea"/>
                          <a:cs typeface="Times New Roman" pitchFamily="18" charset="0"/>
                        </a:rPr>
                        <a:t>微处理器个人计算机</a:t>
                      </a:r>
                      <a:r>
                        <a:rPr kumimoji="0" lang="en-US" altLang="zh-CN" sz="2000" b="1" i="0" u="none" strike="noStrike" cap="none" normalizeH="0" baseline="0" dirty="0">
                          <a:ln>
                            <a:noFill/>
                          </a:ln>
                          <a:solidFill>
                            <a:schemeClr val="tx1"/>
                          </a:solidFill>
                          <a:effectLst/>
                          <a:latin typeface="Times New Roman" pitchFamily="18" charset="0"/>
                          <a:ea typeface="+mn-ea"/>
                          <a:cs typeface="Times New Roman" pitchFamily="18" charset="0"/>
                        </a:rPr>
                        <a:t>)</a:t>
                      </a:r>
                      <a:endParaRPr kumimoji="0" lang="zh-CN" altLang="en-US" sz="4000" b="1" i="0" u="none" strike="noStrike" cap="none" normalizeH="0" baseline="0" dirty="0">
                        <a:ln>
                          <a:noFill/>
                        </a:ln>
                        <a:solidFill>
                          <a:schemeClr val="tx1"/>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rgbClr val="FF0000"/>
                          </a:solidFill>
                          <a:effectLst/>
                          <a:latin typeface="Times New Roman" pitchFamily="18" charset="0"/>
                          <a:ea typeface="+mn-ea"/>
                          <a:cs typeface="Times New Roman" pitchFamily="18" charset="0"/>
                        </a:rPr>
                        <a:t>Software engineering stage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Times New Roman" pitchFamily="18" charset="0"/>
                          <a:ea typeface="+mn-ea"/>
                          <a:cs typeface="Times New Roman" pitchFamily="18" charset="0"/>
                        </a:rPr>
                        <a:t>Engineering thought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Times New Roman" pitchFamily="18" charset="0"/>
                          <a:ea typeface="+mn-ea"/>
                          <a:cs typeface="Times New Roman" pitchFamily="18" charset="0"/>
                        </a:rPr>
                        <a:t>Distributed system</a:t>
                      </a:r>
                      <a:endParaRPr kumimoji="0" lang="zh-CN" altLang="en-US" sz="4000" b="1" i="0" u="none" strike="noStrike" cap="none" normalizeH="0" baseline="0" dirty="0">
                        <a:ln>
                          <a:noFill/>
                        </a:ln>
                        <a:solidFill>
                          <a:schemeClr val="tx1"/>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309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Times New Roman" pitchFamily="18" charset="0"/>
                          <a:ea typeface="+mn-ea"/>
                          <a:cs typeface="Times New Roman" pitchFamily="18" charset="0"/>
                        </a:rPr>
                        <a:t>Fourth generation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Times New Roman" pitchFamily="18" charset="0"/>
                          <a:ea typeface="+mn-ea"/>
                          <a:cs typeface="Times New Roman" pitchFamily="18" charset="0"/>
                        </a:rPr>
                        <a:t>Since the mid-1980s to now</a:t>
                      </a:r>
                      <a:endParaRPr kumimoji="0" lang="zh-CN" altLang="en-US" sz="4000" b="1" i="0" u="none" strike="noStrike" cap="none" normalizeH="0" baseline="0" dirty="0">
                        <a:ln>
                          <a:noFill/>
                        </a:ln>
                        <a:solidFill>
                          <a:schemeClr val="tx1"/>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000" b="1" i="0" u="none" strike="noStrike" cap="none" normalizeH="0" baseline="0" dirty="0">
                          <a:ln>
                            <a:noFill/>
                          </a:ln>
                          <a:solidFill>
                            <a:schemeClr val="tx1"/>
                          </a:solidFill>
                          <a:effectLst/>
                          <a:latin typeface="Times New Roman" pitchFamily="18" charset="0"/>
                          <a:ea typeface="+mn-ea"/>
                          <a:cs typeface="Times New Roman" pitchFamily="18" charset="0"/>
                        </a:rPr>
                        <a:t>Object oriented phase (</a:t>
                      </a:r>
                      <a:r>
                        <a:rPr kumimoji="0" lang="zh-CN" altLang="en-US" sz="2000" b="1" i="0" u="none" strike="noStrike" cap="none" normalizeH="0" baseline="0" dirty="0">
                          <a:ln>
                            <a:noFill/>
                          </a:ln>
                          <a:solidFill>
                            <a:schemeClr val="tx1"/>
                          </a:solidFill>
                          <a:effectLst/>
                          <a:latin typeface="Times New Roman" pitchFamily="18" charset="0"/>
                          <a:ea typeface="+mn-ea"/>
                          <a:cs typeface="Times New Roman" pitchFamily="18" charset="0"/>
                        </a:rPr>
                        <a:t>面向对象阶段</a:t>
                      </a:r>
                      <a:r>
                        <a:rPr kumimoji="0" lang="en-US" altLang="zh-CN" sz="2000" b="1" i="0" u="none" strike="noStrike" cap="none" normalizeH="0" baseline="0" dirty="0">
                          <a:ln>
                            <a:noFill/>
                          </a:ln>
                          <a:solidFill>
                            <a:schemeClr val="tx1"/>
                          </a:solidFill>
                          <a:effectLst/>
                          <a:latin typeface="Times New Roman" pitchFamily="18" charset="0"/>
                          <a:ea typeface="+mn-ea"/>
                          <a:cs typeface="Times New Roman" pitchFamily="18" charset="0"/>
                        </a:rPr>
                        <a: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000" b="1" i="0" u="none" strike="noStrike" cap="none" normalizeH="0" baseline="0" dirty="0">
                          <a:ln>
                            <a:noFill/>
                          </a:ln>
                          <a:solidFill>
                            <a:schemeClr val="tx1"/>
                          </a:solidFill>
                          <a:effectLst/>
                          <a:latin typeface="Times New Roman" pitchFamily="18" charset="0"/>
                          <a:ea typeface="+mn-ea"/>
                          <a:cs typeface="Times New Roman" pitchFamily="18" charset="0"/>
                        </a:rPr>
                        <a:t>Hardware and software integration(</a:t>
                      </a:r>
                      <a:r>
                        <a:rPr kumimoji="0" lang="zh-CN" altLang="en-US" sz="2000" b="1" i="0" u="none" strike="noStrike" cap="none" normalizeH="0" baseline="0" dirty="0">
                          <a:ln>
                            <a:noFill/>
                          </a:ln>
                          <a:solidFill>
                            <a:schemeClr val="tx1"/>
                          </a:solidFill>
                          <a:effectLst/>
                          <a:latin typeface="Times New Roman" pitchFamily="18" charset="0"/>
                          <a:ea typeface="+mn-ea"/>
                          <a:cs typeface="Times New Roman" pitchFamily="18" charset="0"/>
                        </a:rPr>
                        <a:t>硬件与软件综合</a:t>
                      </a:r>
                      <a:r>
                        <a:rPr kumimoji="0" lang="en-US" altLang="zh-CN" sz="2000" b="1" i="0" u="none" strike="noStrike" cap="none" normalizeH="0" baseline="0" dirty="0">
                          <a:ln>
                            <a:noFill/>
                          </a:ln>
                          <a:solidFill>
                            <a:schemeClr val="tx1"/>
                          </a:solidFill>
                          <a:effectLst/>
                          <a:latin typeface="Times New Roman" pitchFamily="18" charset="0"/>
                          <a:ea typeface="+mn-ea"/>
                          <a:cs typeface="Times New Roman" pitchFamily="18"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Times New Roman" pitchFamily="18" charset="0"/>
                          <a:ea typeface="+mn-ea"/>
                          <a:cs typeface="Times New Roman" pitchFamily="18" charset="0"/>
                        </a:rPr>
                        <a:t>The fourth generation technology of software development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Times New Roman" pitchFamily="18" charset="0"/>
                          <a:ea typeface="+mn-ea"/>
                          <a:cs typeface="Times New Roman" pitchFamily="18" charset="0"/>
                        </a:rPr>
                        <a:t>(</a:t>
                      </a:r>
                      <a:r>
                        <a:rPr kumimoji="0" lang="zh-CN" altLang="en-US" sz="2000" b="1" i="0" u="none" strike="noStrike" cap="none" normalizeH="0" baseline="0" dirty="0">
                          <a:ln>
                            <a:noFill/>
                          </a:ln>
                          <a:solidFill>
                            <a:schemeClr val="tx1"/>
                          </a:solidFill>
                          <a:effectLst/>
                          <a:latin typeface="Times New Roman" pitchFamily="18" charset="0"/>
                          <a:ea typeface="+mn-ea"/>
                          <a:cs typeface="Times New Roman" pitchFamily="18" charset="0"/>
                        </a:rPr>
                        <a:t>软件开发第四代技术</a:t>
                      </a:r>
                      <a:r>
                        <a:rPr kumimoji="0" lang="en-US" altLang="zh-CN" sz="2000" b="1" i="0" u="none" strike="noStrike" cap="none" normalizeH="0" baseline="0" dirty="0">
                          <a:ln>
                            <a:noFill/>
                          </a:ln>
                          <a:solidFill>
                            <a:schemeClr val="tx1"/>
                          </a:solidFill>
                          <a:effectLst/>
                          <a:latin typeface="Times New Roman" pitchFamily="18" charset="0"/>
                          <a:ea typeface="+mn-ea"/>
                          <a:cs typeface="Times New Roman" pitchFamily="18" charset="0"/>
                        </a:rPr>
                        <a:t>)</a:t>
                      </a:r>
                      <a:endParaRPr kumimoji="0" lang="zh-CN" altLang="en-US" sz="4000" b="1" i="0" u="none" strike="noStrike" cap="none" normalizeH="0" baseline="0" dirty="0">
                        <a:ln>
                          <a:noFill/>
                        </a:ln>
                        <a:solidFill>
                          <a:schemeClr val="tx1"/>
                        </a:solidFill>
                        <a:effectLst/>
                        <a:latin typeface="Arial"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7446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latin typeface="Bahnschrift Condensed" panose="020B0502040204020203" pitchFamily="34" charset="0"/>
              </a:rPr>
              <a:t>Alan </a:t>
            </a:r>
            <a:r>
              <a:rPr lang="en-US" altLang="zh-CN" dirty="0" err="1">
                <a:latin typeface="Bahnschrift Condensed" panose="020B0502040204020203" pitchFamily="34" charset="0"/>
              </a:rPr>
              <a:t>Mathison</a:t>
            </a:r>
            <a:r>
              <a:rPr lang="en-US" altLang="zh-CN" dirty="0">
                <a:latin typeface="Bahnschrift Condensed" panose="020B0502040204020203" pitchFamily="34" charset="0"/>
              </a:rPr>
              <a:t> Turing—</a:t>
            </a:r>
            <a:r>
              <a:rPr lang="zh-CN" altLang="en-US" dirty="0">
                <a:latin typeface="Bahnschrift Condensed" panose="020B0502040204020203" pitchFamily="34" charset="0"/>
              </a:rPr>
              <a:t>艾伦</a:t>
            </a:r>
            <a:r>
              <a:rPr lang="en-US" altLang="zh-CN" dirty="0">
                <a:latin typeface="Bahnschrift Condensed" panose="020B0502040204020203" pitchFamily="34" charset="0"/>
              </a:rPr>
              <a:t>·</a:t>
            </a:r>
            <a:r>
              <a:rPr lang="zh-CN" altLang="en-US" dirty="0">
                <a:latin typeface="Bahnschrift Condensed" panose="020B0502040204020203" pitchFamily="34" charset="0"/>
              </a:rPr>
              <a:t>麦席森</a:t>
            </a:r>
            <a:r>
              <a:rPr lang="en-US" altLang="zh-CN" dirty="0">
                <a:latin typeface="Bahnschrift Condensed" panose="020B0502040204020203" pitchFamily="34" charset="0"/>
              </a:rPr>
              <a:t>·</a:t>
            </a:r>
            <a:r>
              <a:rPr lang="zh-CN" altLang="en-US" dirty="0">
                <a:latin typeface="Bahnschrift Condensed" panose="020B0502040204020203" pitchFamily="34" charset="0"/>
              </a:rPr>
              <a:t>图灵</a:t>
            </a:r>
            <a:endParaRPr lang="zh-CN" altLang="en-US" dirty="0"/>
          </a:p>
        </p:txBody>
      </p:sp>
      <p:pic>
        <p:nvPicPr>
          <p:cNvPr id="3074" name="Picture 2" descr="https://gimg2.baidu.com/image_search/src=http%3A%2F%2Fp2.itc.cn%2Fimages01%2F20200805%2F6b16d8dc0b9a4fc8853e79ae59fa896c.jpeg&amp;refer=http%3A%2F%2Fp2.itc.cn&amp;app=2002&amp;size=f9999,10000&amp;q=a80&amp;n=0&amp;g=0n&amp;fmt=auto?sec=1663762180&amp;t=b7a66e66371382c7207bf5f84fb385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133" y="1564474"/>
            <a:ext cx="3600000" cy="202666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gimg2.baidu.com/image_search/src=http%3A%2F%2Fdingyue.ws.126.net%2FKmNGWONWuUtw1xBJ5cUqBFoZCdFwJmY%3DPO9HSzgxwdZJZ1559136069480compressflag.jpg&amp;refer=http%3A%2F%2Fdingyue.ws.126.net&amp;app=2002&amp;size=f9999,10000&amp;q=a80&amp;n=0&amp;g=0n&amp;fmt=auto?sec=1663762220&amp;t=921f0f60ee84033a596712081f7136e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8202" y="1564474"/>
            <a:ext cx="3600000" cy="501666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gimg2.baidu.com/image_search/src=http%3A%2F%2Fwww.51wendang.com%2Fpic%2F802c3b1722ccdffb7f096cf0%2F1-810-jpg_6-1080-0-0-1080.jpg&amp;refer=http%3A%2F%2Fwww.51wendang.com&amp;app=2002&amp;size=f9999,10000&amp;q=a80&amp;n=0&amp;g=0n&amp;fmt=auto?sec=1663762292&amp;t=2fbaad53ab89ca3420eb111a9b8056e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133" y="3881141"/>
            <a:ext cx="3600000" cy="2700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gimg2.baidu.com/image_search/src=http%3A%2F%2Fn.sinaimg.cn%2Ftech%2Fcrawl%2F94%2Fw550h344%2F20190716%2F2b31-hzuhxyq2105922.jpg&amp;refer=http%3A%2F%2Fn.sinaimg.cn&amp;app=2002&amp;size=f9999,10000&amp;q=a80&amp;n=0&amp;g=0n&amp;fmt=auto?sec=1663762339&amp;t=79f0b435f011158d9567ec2f8b30bd3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371" y="2088256"/>
            <a:ext cx="3600000" cy="225163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gimg2.baidu.com/image_search/src=http%3A%2F%2Fimg1.gtimg.com%2Fnews%2Fpics%2Fhv1%2F109%2F119%2F2129%2F138468679.png&amp;refer=http%3A%2F%2Fimg1.gtimg.com&amp;app=2002&amp;size=f9999,10000&amp;q=a80&amp;n=0&amp;g=0n&amp;fmt=auto?sec=1663762462&amp;t=6cfa23350dbc7c84a5ca52b646872ae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2371" y="4539048"/>
            <a:ext cx="3600000" cy="16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624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latin typeface="Bahnschrift Condensed" panose="020B0502040204020203" pitchFamily="34" charset="0"/>
              </a:rPr>
              <a:t>Definition of computer system</a:t>
            </a:r>
            <a:endParaRPr lang="zh-CN" altLang="en-US" dirty="0">
              <a:latin typeface="Bahnschrift Condensed" panose="020B0502040204020203" pitchFamily="34" charset="0"/>
            </a:endParaRPr>
          </a:p>
        </p:txBody>
      </p:sp>
      <p:sp>
        <p:nvSpPr>
          <p:cNvPr id="3" name="内容占位符 2"/>
          <p:cNvSpPr>
            <a:spLocks noGrp="1"/>
          </p:cNvSpPr>
          <p:nvPr>
            <p:ph idx="1"/>
          </p:nvPr>
        </p:nvSpPr>
        <p:spPr>
          <a:xfrm>
            <a:off x="279133" y="1337912"/>
            <a:ext cx="11636943" cy="1325077"/>
          </a:xfrm>
        </p:spPr>
        <p:txBody>
          <a:bodyPr/>
          <a:lstStyle/>
          <a:p>
            <a:pPr marL="0" indent="0" algn="just">
              <a:buNone/>
            </a:pPr>
            <a:r>
              <a:rPr lang="en-US" altLang="zh-CN" dirty="0"/>
              <a:t>The </a:t>
            </a:r>
            <a:r>
              <a:rPr lang="en-US" altLang="zh-CN" dirty="0">
                <a:solidFill>
                  <a:srgbClr val="0000CC"/>
                </a:solidFill>
              </a:rPr>
              <a:t>collection of a series of system elements </a:t>
            </a:r>
            <a:r>
              <a:rPr lang="en-US" altLang="zh-CN" dirty="0"/>
              <a:t>that are </a:t>
            </a:r>
            <a:r>
              <a:rPr lang="en-US" altLang="zh-CN" dirty="0">
                <a:solidFill>
                  <a:srgbClr val="0000CC"/>
                </a:solidFill>
              </a:rPr>
              <a:t>properly organized together</a:t>
            </a:r>
            <a:r>
              <a:rPr lang="en-US" altLang="zh-CN" dirty="0"/>
              <a:t>. These system elements </a:t>
            </a:r>
            <a:r>
              <a:rPr lang="en-US" altLang="zh-CN" dirty="0">
                <a:solidFill>
                  <a:srgbClr val="0000CC"/>
                </a:solidFill>
              </a:rPr>
              <a:t>works together and cooperate with each other </a:t>
            </a:r>
            <a:r>
              <a:rPr lang="en-US" altLang="zh-CN" dirty="0"/>
              <a:t>to </a:t>
            </a:r>
            <a:r>
              <a:rPr lang="en-US" altLang="zh-CN" dirty="0">
                <a:solidFill>
                  <a:srgbClr val="FF0000"/>
                </a:solidFill>
              </a:rPr>
              <a:t>complete the predefined goals through the processing of information</a:t>
            </a:r>
            <a:r>
              <a:rPr lang="en-US" altLang="zh-CN" dirty="0"/>
              <a:t>.</a:t>
            </a:r>
            <a:endParaRPr lang="zh-CN" altLang="en-US" dirty="0"/>
          </a:p>
        </p:txBody>
      </p:sp>
      <p:grpSp>
        <p:nvGrpSpPr>
          <p:cNvPr id="4" name="Group 4"/>
          <p:cNvGrpSpPr>
            <a:grpSpLocks/>
          </p:cNvGrpSpPr>
          <p:nvPr/>
        </p:nvGrpSpPr>
        <p:grpSpPr bwMode="auto">
          <a:xfrm>
            <a:off x="448661" y="2842346"/>
            <a:ext cx="9469842" cy="3628946"/>
            <a:chOff x="1843" y="4249"/>
            <a:chExt cx="8189" cy="2610"/>
          </a:xfrm>
        </p:grpSpPr>
        <p:sp>
          <p:nvSpPr>
            <p:cNvPr id="5" name="Text Box 5"/>
            <p:cNvSpPr txBox="1">
              <a:spLocks noChangeArrowheads="1"/>
            </p:cNvSpPr>
            <p:nvPr/>
          </p:nvSpPr>
          <p:spPr bwMode="auto">
            <a:xfrm>
              <a:off x="1843" y="5494"/>
              <a:ext cx="144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just" eaLnBrk="1" hangingPunct="1"/>
              <a:r>
                <a:rPr lang="en-US" altLang="zh-CN" sz="2000" dirty="0">
                  <a:latin typeface="Bahnschrift Condensed" panose="020B0502040204020203" pitchFamily="34" charset="0"/>
                </a:rPr>
                <a:t>computer system</a:t>
              </a:r>
              <a:endParaRPr lang="zh-CN" altLang="en-US" sz="3600" b="1" dirty="0"/>
            </a:p>
          </p:txBody>
        </p:sp>
        <p:sp>
          <p:nvSpPr>
            <p:cNvPr id="6" name="Text Box 6"/>
            <p:cNvSpPr txBox="1">
              <a:spLocks noChangeArrowheads="1"/>
            </p:cNvSpPr>
            <p:nvPr/>
          </p:nvSpPr>
          <p:spPr bwMode="auto">
            <a:xfrm>
              <a:off x="3463" y="4493"/>
              <a:ext cx="6569" cy="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lgn="just" eaLnBrk="1" hangingPunct="1"/>
              <a:r>
                <a:rPr lang="en-US" altLang="zh-CN" sz="2000" b="1" dirty="0">
                  <a:solidFill>
                    <a:srgbClr val="FF0000"/>
                  </a:solidFill>
                  <a:latin typeface="Times New Roman" panose="02020603050405020304" pitchFamily="18" charset="0"/>
                </a:rPr>
                <a:t>Software</a:t>
              </a:r>
            </a:p>
            <a:p>
              <a:pPr algn="just" eaLnBrk="1" hangingPunct="1"/>
              <a:endParaRPr lang="en-US" altLang="zh-CN" sz="2000" b="1" dirty="0">
                <a:latin typeface="Times New Roman" panose="02020603050405020304" pitchFamily="18" charset="0"/>
              </a:endParaRPr>
            </a:p>
            <a:p>
              <a:pPr algn="just" eaLnBrk="1" hangingPunct="1"/>
              <a:endParaRPr lang="en-US" altLang="zh-CN" sz="2000" b="1" dirty="0">
                <a:latin typeface="Times New Roman" panose="02020603050405020304" pitchFamily="18" charset="0"/>
              </a:endParaRPr>
            </a:p>
            <a:p>
              <a:pPr algn="just" eaLnBrk="1" hangingPunct="1"/>
              <a:r>
                <a:rPr lang="en-US" altLang="zh-CN" sz="2000" b="1" dirty="0">
                  <a:latin typeface="Times New Roman" panose="02020603050405020304" pitchFamily="18" charset="0"/>
                </a:rPr>
                <a:t>Hardware</a:t>
              </a:r>
            </a:p>
            <a:p>
              <a:pPr algn="just" eaLnBrk="1" hangingPunct="1"/>
              <a:endParaRPr lang="en-US" altLang="zh-CN" sz="2000" b="1" dirty="0">
                <a:latin typeface="Times New Roman" panose="02020603050405020304" pitchFamily="18" charset="0"/>
              </a:endParaRPr>
            </a:p>
            <a:p>
              <a:pPr algn="just" eaLnBrk="1" hangingPunct="1"/>
              <a:r>
                <a:rPr lang="en-US" altLang="zh-CN" sz="2000" b="1" dirty="0">
                  <a:latin typeface="Times New Roman" panose="02020603050405020304" pitchFamily="18" charset="0"/>
                </a:rPr>
                <a:t>Personnel:   users and operators</a:t>
              </a:r>
            </a:p>
            <a:p>
              <a:pPr algn="just" eaLnBrk="1" hangingPunct="1"/>
              <a:endParaRPr lang="en-US" altLang="zh-CN" sz="2000" b="1" dirty="0">
                <a:latin typeface="Times New Roman" panose="02020603050405020304" pitchFamily="18" charset="0"/>
              </a:endParaRPr>
            </a:p>
            <a:p>
              <a:pPr algn="just" eaLnBrk="1" hangingPunct="1"/>
              <a:r>
                <a:rPr lang="en-US" altLang="zh-CN" sz="2000" b="1" dirty="0">
                  <a:latin typeface="Times New Roman" panose="02020603050405020304" pitchFamily="18" charset="0"/>
                </a:rPr>
                <a:t>Database</a:t>
              </a:r>
            </a:p>
            <a:p>
              <a:pPr algn="just" eaLnBrk="1" hangingPunct="1"/>
              <a:endParaRPr lang="en-US" altLang="zh-CN" sz="2000" b="1" dirty="0">
                <a:latin typeface="Times New Roman" panose="02020603050405020304" pitchFamily="18" charset="0"/>
              </a:endParaRPr>
            </a:p>
            <a:p>
              <a:pPr algn="just" eaLnBrk="1" hangingPunct="1"/>
              <a:r>
                <a:rPr lang="en-US" altLang="zh-CN" sz="2000" b="1" dirty="0">
                  <a:latin typeface="Times New Roman" panose="02020603050405020304" pitchFamily="18" charset="0"/>
                </a:rPr>
                <a:t>File: Manuals, tables, graphics and other descriptive information</a:t>
              </a:r>
            </a:p>
            <a:p>
              <a:pPr algn="just" eaLnBrk="1" hangingPunct="1"/>
              <a:r>
                <a:rPr lang="en-US" altLang="zh-CN" sz="2000" b="1" dirty="0">
                  <a:latin typeface="Times New Roman" panose="02020603050405020304" pitchFamily="18" charset="0"/>
                </a:rPr>
                <a:t>Else </a:t>
              </a:r>
              <a:endParaRPr lang="zh-CN" altLang="en-US" sz="2000" b="1" dirty="0"/>
            </a:p>
            <a:p>
              <a:pPr algn="just" eaLnBrk="1" hangingPunct="1"/>
              <a:endParaRPr lang="zh-CN" altLang="en-US" sz="2000" b="1" dirty="0"/>
            </a:p>
            <a:p>
              <a:pPr algn="just" eaLnBrk="1" hangingPunct="1"/>
              <a:endParaRPr lang="zh-CN" altLang="en-US" sz="2000" b="1" dirty="0">
                <a:solidFill>
                  <a:srgbClr val="FF0000"/>
                </a:solidFill>
              </a:endParaRPr>
            </a:p>
          </p:txBody>
        </p:sp>
        <p:sp>
          <p:nvSpPr>
            <p:cNvPr id="20" name="AutoShape 21"/>
            <p:cNvSpPr>
              <a:spLocks/>
            </p:cNvSpPr>
            <p:nvPr/>
          </p:nvSpPr>
          <p:spPr bwMode="auto">
            <a:xfrm>
              <a:off x="3230" y="4588"/>
              <a:ext cx="233" cy="2271"/>
            </a:xfrm>
            <a:prstGeom prst="leftBrace">
              <a:avLst>
                <a:gd name="adj1" fmla="val 46944"/>
                <a:gd name="adj2" fmla="val 52139"/>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p>
          </p:txBody>
        </p:sp>
        <p:sp>
          <p:nvSpPr>
            <p:cNvPr id="21" name="AutoShape 22"/>
            <p:cNvSpPr>
              <a:spLocks/>
            </p:cNvSpPr>
            <p:nvPr/>
          </p:nvSpPr>
          <p:spPr bwMode="auto">
            <a:xfrm>
              <a:off x="4490" y="4249"/>
              <a:ext cx="180" cy="624"/>
            </a:xfrm>
            <a:prstGeom prst="leftBrace">
              <a:avLst>
                <a:gd name="adj1" fmla="val 28889"/>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p>
          </p:txBody>
        </p:sp>
        <p:sp>
          <p:nvSpPr>
            <p:cNvPr id="22" name="AutoShape 23"/>
            <p:cNvSpPr>
              <a:spLocks/>
            </p:cNvSpPr>
            <p:nvPr/>
          </p:nvSpPr>
          <p:spPr bwMode="auto">
            <a:xfrm>
              <a:off x="4575" y="5175"/>
              <a:ext cx="180" cy="260"/>
            </a:xfrm>
            <a:prstGeom prst="leftBrace">
              <a:avLst>
                <a:gd name="adj1" fmla="val 21667"/>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p>
          </p:txBody>
        </p:sp>
      </p:grpSp>
      <p:sp>
        <p:nvSpPr>
          <p:cNvPr id="26" name="文本框 25"/>
          <p:cNvSpPr txBox="1"/>
          <p:nvPr/>
        </p:nvSpPr>
        <p:spPr>
          <a:xfrm>
            <a:off x="3801094" y="2700012"/>
            <a:ext cx="8179742" cy="1200329"/>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solidFill>
                  <a:srgbClr val="0000CC"/>
                </a:solidFill>
              </a:rPr>
              <a:t>Program</a:t>
            </a:r>
            <a:r>
              <a:rPr lang="en-US" altLang="zh-CN" dirty="0"/>
              <a:t> (instruction set): executable code, composed of characters, numbers, etc. </a:t>
            </a:r>
          </a:p>
          <a:p>
            <a:pPr marL="285750" indent="-285750">
              <a:buFont typeface="Arial" panose="020B0604020202020204" pitchFamily="34" charset="0"/>
              <a:buChar char="•"/>
            </a:pPr>
            <a:r>
              <a:rPr lang="en-US" altLang="zh-CN" dirty="0">
                <a:solidFill>
                  <a:srgbClr val="0000CC"/>
                </a:solidFill>
              </a:rPr>
              <a:t>Data: </a:t>
            </a:r>
            <a:r>
              <a:rPr lang="en-US" altLang="zh-CN" dirty="0"/>
              <a:t>Input and output data (temporary and permanent data)</a:t>
            </a:r>
          </a:p>
          <a:p>
            <a:pPr marL="285750" indent="-285750">
              <a:buFont typeface="Arial" panose="020B0604020202020204" pitchFamily="34" charset="0"/>
              <a:buChar char="•"/>
            </a:pPr>
            <a:r>
              <a:rPr lang="en-US" altLang="zh-CN" dirty="0">
                <a:solidFill>
                  <a:srgbClr val="0000CC"/>
                </a:solidFill>
              </a:rPr>
              <a:t>Relevant documents</a:t>
            </a:r>
            <a:r>
              <a:rPr lang="en-US" altLang="zh-CN" dirty="0"/>
              <a:t>: specification documents, design documents, user manuals and other management documents</a:t>
            </a:r>
            <a:endParaRPr lang="zh-CN" altLang="en-US" dirty="0"/>
          </a:p>
        </p:txBody>
      </p:sp>
      <p:sp>
        <p:nvSpPr>
          <p:cNvPr id="27" name="文本框 26"/>
          <p:cNvSpPr txBox="1"/>
          <p:nvPr/>
        </p:nvSpPr>
        <p:spPr>
          <a:xfrm>
            <a:off x="3816127" y="4005199"/>
            <a:ext cx="3541611" cy="646331"/>
          </a:xfrm>
          <a:prstGeom prst="rect">
            <a:avLst/>
          </a:prstGeom>
          <a:noFill/>
        </p:spPr>
        <p:txBody>
          <a:bodyPr wrap="none" rtlCol="0">
            <a:spAutoFit/>
          </a:bodyPr>
          <a:lstStyle/>
          <a:p>
            <a:pPr marL="285750" indent="-285750">
              <a:buFont typeface="Arial" panose="020B0604020202020204" pitchFamily="34" charset="0"/>
              <a:buChar char="•"/>
            </a:pPr>
            <a:r>
              <a:rPr lang="en-US" altLang="zh-CN" dirty="0"/>
              <a:t>Electronic computing equipment</a:t>
            </a:r>
          </a:p>
          <a:p>
            <a:pPr marL="285750" indent="-285750">
              <a:buFont typeface="Arial" panose="020B0604020202020204" pitchFamily="34" charset="0"/>
              <a:buChar char="•"/>
            </a:pPr>
            <a:r>
              <a:rPr lang="en-US" altLang="zh-CN" dirty="0"/>
              <a:t>Electromechanical equipment</a:t>
            </a:r>
            <a:endParaRPr lang="zh-CN" altLang="en-US" dirty="0"/>
          </a:p>
        </p:txBody>
      </p:sp>
      <p:sp>
        <p:nvSpPr>
          <p:cNvPr id="31" name="云形标注 30"/>
          <p:cNvSpPr/>
          <p:nvPr/>
        </p:nvSpPr>
        <p:spPr>
          <a:xfrm>
            <a:off x="8851819" y="3955503"/>
            <a:ext cx="2059619" cy="1392054"/>
          </a:xfrm>
          <a:prstGeom prst="cloudCallout">
            <a:avLst>
              <a:gd name="adj1" fmla="val -94541"/>
              <a:gd name="adj2" fmla="val -6377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a:latin typeface="Bahnschrift Condensed" panose="020B0502040204020203" pitchFamily="34" charset="0"/>
              </a:rPr>
              <a:t>Is the software equal to the program?</a:t>
            </a:r>
            <a:endParaRPr lang="zh-CN" altLang="en-US" dirty="0"/>
          </a:p>
        </p:txBody>
      </p:sp>
    </p:spTree>
    <p:extLst>
      <p:ext uri="{BB962C8B-B14F-4D97-AF65-F5344CB8AC3E}">
        <p14:creationId xmlns:p14="http://schemas.microsoft.com/office/powerpoint/2010/main" val="19393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theme/theme1.xml><?xml version="1.0" encoding="utf-8"?>
<a:theme xmlns:a="http://schemas.openxmlformats.org/drawingml/2006/main" name="English mode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glish model" id="{985E91C2-ABFC-4892-A21E-8C53CD5854AB}" vid="{90165C19-97A6-4DEA-BC29-FA8C88B53DBC}"/>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English model</Template>
  <TotalTime>316</TotalTime>
  <Words>2139</Words>
  <Application>Microsoft Office PowerPoint</Application>
  <PresentationFormat>宽屏</PresentationFormat>
  <Paragraphs>161</Paragraphs>
  <Slides>28</Slides>
  <Notes>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28</vt:i4>
      </vt:variant>
    </vt:vector>
  </HeadingPairs>
  <TitlesOfParts>
    <vt:vector size="38" baseType="lpstr">
      <vt:lpstr>黑体</vt:lpstr>
      <vt:lpstr>隶书</vt:lpstr>
      <vt:lpstr>Arial</vt:lpstr>
      <vt:lpstr>Bahnschrift Condensed</vt:lpstr>
      <vt:lpstr>Calibri</vt:lpstr>
      <vt:lpstr>Calibri Light</vt:lpstr>
      <vt:lpstr>Segoe UI Black</vt:lpstr>
      <vt:lpstr>Times New Roman</vt:lpstr>
      <vt:lpstr>Wingdings</vt:lpstr>
      <vt:lpstr>English model</vt:lpstr>
      <vt:lpstr>Software Engineering Introduction</vt:lpstr>
      <vt:lpstr>SCHEDUE</vt:lpstr>
      <vt:lpstr>PURPOSE</vt:lpstr>
      <vt:lpstr>Computer science and Software engineering</vt:lpstr>
      <vt:lpstr>THIKING</vt:lpstr>
      <vt:lpstr>Chapter 1 Software Engineering Overview</vt:lpstr>
      <vt:lpstr>Phases of computer development</vt:lpstr>
      <vt:lpstr>Alan Mathison Turing—艾伦·麦席森·图灵</vt:lpstr>
      <vt:lpstr>Definition of computer system</vt:lpstr>
      <vt:lpstr>Computer</vt:lpstr>
      <vt:lpstr>Software and program</vt:lpstr>
      <vt:lpstr>Several questions</vt:lpstr>
      <vt:lpstr>Several questions</vt:lpstr>
      <vt:lpstr>Several questions</vt:lpstr>
      <vt:lpstr>Software Characteristics</vt:lpstr>
      <vt:lpstr>Comparison of software and hardware wear</vt:lpstr>
      <vt:lpstr>1. Software Engineering Overview</vt:lpstr>
      <vt:lpstr>1.1    software crisis — introduction</vt:lpstr>
      <vt:lpstr>1.1    software crisis — introduction</vt:lpstr>
      <vt:lpstr>1.1    software crisis — introduction</vt:lpstr>
      <vt:lpstr>1.1    software crisis — Why?</vt:lpstr>
      <vt:lpstr>1.1    software crisis — Why?</vt:lpstr>
      <vt:lpstr>1.1    software crisis — Why?</vt:lpstr>
      <vt:lpstr>1.1    software crisis — Why?</vt:lpstr>
      <vt:lpstr>Correction cost — An error was found at different stage</vt:lpstr>
      <vt:lpstr>Software development failure cases</vt:lpstr>
      <vt:lpstr>Software development failure cases</vt:lpstr>
      <vt:lpstr>1.1    software crisis — How to eliminate?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Software Engineering Overview</dc:title>
  <dc:creator>huxufei</dc:creator>
  <cp:lastModifiedBy>Xiang Zhong-Liang</cp:lastModifiedBy>
  <cp:revision>270</cp:revision>
  <dcterms:created xsi:type="dcterms:W3CDTF">2022-08-22T04:12:10Z</dcterms:created>
  <dcterms:modified xsi:type="dcterms:W3CDTF">2023-03-14T07:36:33Z</dcterms:modified>
</cp:coreProperties>
</file>