
<file path=[Content_Types].xml><?xml version="1.0" encoding="utf-8"?>
<Types xmlns="http://schemas.openxmlformats.org/package/2006/content-types">
  <Default Extension="png" ContentType="image/png"/>
  <Default Extension="bin" ContentType="application/vnd.openxmlformats-officedocument.oleObject"/>
  <Default Extension="webp" ContentType="image/jpe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0" r:id="rId2"/>
    <p:sldId id="257" r:id="rId3"/>
    <p:sldId id="258" r:id="rId4"/>
    <p:sldId id="259" r:id="rId5"/>
    <p:sldId id="261" r:id="rId6"/>
    <p:sldId id="262" r:id="rId7"/>
    <p:sldId id="263" r:id="rId8"/>
    <p:sldId id="264" r:id="rId9"/>
    <p:sldId id="265" r:id="rId10"/>
    <p:sldId id="267" r:id="rId11"/>
    <p:sldId id="266" r:id="rId12"/>
    <p:sldId id="268" r:id="rId13"/>
    <p:sldId id="270" r:id="rId14"/>
    <p:sldId id="285" r:id="rId15"/>
    <p:sldId id="269"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163" autoAdjust="0"/>
  </p:normalViewPr>
  <p:slideViewPr>
    <p:cSldViewPr snapToGrid="0">
      <p:cViewPr varScale="1">
        <p:scale>
          <a:sx n="79" d="100"/>
          <a:sy n="79" d="100"/>
        </p:scale>
        <p:origin x="12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69997-ED11-4632-ABF8-FECA65F19622}" type="datetimeFigureOut">
              <a:rPr lang="zh-CN" altLang="en-US" smtClean="0"/>
              <a:t>2023/3/14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161B1-6542-47E4-B907-60953BB38F49}" type="slidenum">
              <a:rPr lang="zh-CN" altLang="en-US" smtClean="0"/>
              <a:t>‹#›</a:t>
            </a:fld>
            <a:endParaRPr lang="zh-CN" altLang="en-US"/>
          </a:p>
        </p:txBody>
      </p:sp>
    </p:spTree>
    <p:extLst>
      <p:ext uri="{BB962C8B-B14F-4D97-AF65-F5344CB8AC3E}">
        <p14:creationId xmlns:p14="http://schemas.microsoft.com/office/powerpoint/2010/main" val="3654345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It became clear that individual approaches to program development did not scale up to large and complex software systems.</a:t>
            </a:r>
          </a:p>
          <a:p>
            <a:r>
              <a:rPr lang="zh-CN" altLang="en-US" dirty="0"/>
              <a:t>很明显，单独的程序开发方法并不能扩展到大型复杂的软件系统。</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4</a:t>
            </a:fld>
            <a:endParaRPr lang="zh-CN" altLang="en-US"/>
          </a:p>
        </p:txBody>
      </p:sp>
    </p:spTree>
    <p:extLst>
      <p:ext uri="{BB962C8B-B14F-4D97-AF65-F5344CB8AC3E}">
        <p14:creationId xmlns:p14="http://schemas.microsoft.com/office/powerpoint/2010/main" val="2910159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纠正性维护，对使用中发现的软件错误进行诊断和纠正。</a:t>
            </a:r>
          </a:p>
          <a:p>
            <a:r>
              <a:rPr lang="zh-CN" altLang="en-US" dirty="0" smtClean="0"/>
              <a:t>适应性维护，修改软件以适应环境变化。</a:t>
            </a:r>
          </a:p>
          <a:p>
            <a:r>
              <a:rPr lang="zh-CN" altLang="en-US" dirty="0" smtClean="0"/>
              <a:t>完善性维护，根据用户的要求改进或扩展软件。</a:t>
            </a:r>
          </a:p>
          <a:p>
            <a:r>
              <a:rPr lang="zh-CN" altLang="en-US" dirty="0" smtClean="0"/>
              <a:t>预防性维护，修改软件，为未来的维护活动做准备。</a:t>
            </a:r>
            <a:endParaRPr lang="en-US" altLang="zh-CN" dirty="0" smtClean="0"/>
          </a:p>
          <a:p>
            <a:endParaRPr lang="zh-CN" altLang="en-US" dirty="0" smtClean="0"/>
          </a:p>
          <a:p>
            <a:r>
              <a:rPr lang="zh-CN" altLang="en-US" dirty="0" smtClean="0"/>
              <a:t>每项维护活动都经历了一个压缩和简化的软件定义和开发的全过程。</a:t>
            </a:r>
            <a:endParaRPr lang="zh-CN" altLang="en-US" dirty="0"/>
          </a:p>
        </p:txBody>
      </p:sp>
      <p:sp>
        <p:nvSpPr>
          <p:cNvPr id="4" name="灯片编号占位符 3"/>
          <p:cNvSpPr>
            <a:spLocks noGrp="1"/>
          </p:cNvSpPr>
          <p:nvPr>
            <p:ph type="sldNum" sz="quarter" idx="10"/>
          </p:nvPr>
        </p:nvSpPr>
        <p:spPr/>
        <p:txBody>
          <a:bodyPr/>
          <a:lstStyle/>
          <a:p>
            <a:fld id="{DA3161B1-6542-47E4-B907-60953BB38F49}" type="slidenum">
              <a:rPr lang="zh-CN" altLang="en-US" smtClean="0"/>
              <a:t>26</a:t>
            </a:fld>
            <a:endParaRPr lang="zh-CN" altLang="en-US"/>
          </a:p>
        </p:txBody>
      </p:sp>
    </p:spTree>
    <p:extLst>
      <p:ext uri="{BB962C8B-B14F-4D97-AF65-F5344CB8AC3E}">
        <p14:creationId xmlns:p14="http://schemas.microsoft.com/office/powerpoint/2010/main" val="282252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Generally, a set of technical methods used in the whole process of the software life cycle is called methodology, also known as paradigm(</a:t>
            </a:r>
            <a:r>
              <a:rPr lang="zh-CN" altLang="en-US" b="1" dirty="0">
                <a:latin typeface="Times New Roman" panose="02020603050405020304" pitchFamily="18" charset="0"/>
              </a:rPr>
              <a:t>范型</a:t>
            </a:r>
            <a:r>
              <a:rPr lang="en-US" altLang="zh-CN" dirty="0"/>
              <a:t>).</a:t>
            </a:r>
            <a:endParaRPr lang="en-US" altLang="zh-CN" b="0" dirty="0"/>
          </a:p>
          <a:p>
            <a:r>
              <a:rPr lang="zh-CN" altLang="en-US" b="0" dirty="0"/>
              <a:t>通常，软件生命周期过程中使用的一组技术方法被称为方法论，也称为范式。</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8</a:t>
            </a:fld>
            <a:endParaRPr lang="zh-CN" altLang="en-US"/>
          </a:p>
        </p:txBody>
      </p:sp>
    </p:spTree>
    <p:extLst>
      <p:ext uri="{BB962C8B-B14F-4D97-AF65-F5344CB8AC3E}">
        <p14:creationId xmlns:p14="http://schemas.microsoft.com/office/powerpoint/2010/main" val="1614266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传统方法论（生命周期方法论或结构化范式）</a:t>
            </a:r>
            <a:r>
              <a:rPr lang="en-US" altLang="zh-CN" dirty="0"/>
              <a:t>--</a:t>
            </a:r>
            <a:r>
              <a:rPr lang="zh-CN" altLang="en-US" dirty="0"/>
              <a:t>强调自上而下。</a:t>
            </a:r>
          </a:p>
          <a:p>
            <a:r>
              <a:rPr lang="en-US" altLang="zh-CN" dirty="0"/>
              <a:t>1. </a:t>
            </a:r>
            <a:r>
              <a:rPr lang="zh-CN" altLang="en-US" dirty="0"/>
              <a:t>分成几个阶段，然后依次完成每个阶段的任务。</a:t>
            </a:r>
          </a:p>
          <a:p>
            <a:r>
              <a:rPr lang="en-US" altLang="zh-CN" dirty="0"/>
              <a:t>2. </a:t>
            </a:r>
            <a:r>
              <a:rPr lang="zh-CN" altLang="en-US" dirty="0"/>
              <a:t>每个阶段的任务都相对独立和简单，这就降低了整个软件开发项目的难度。</a:t>
            </a:r>
          </a:p>
          <a:p>
            <a:r>
              <a:rPr lang="en-US" altLang="zh-CN" dirty="0"/>
              <a:t>3. </a:t>
            </a:r>
            <a:r>
              <a:rPr lang="zh-CN" altLang="en-US" dirty="0"/>
              <a:t>前一阶段是后一阶段的前提和基础，后一阶段提出的解决方案更具体、更详细。</a:t>
            </a:r>
          </a:p>
          <a:p>
            <a:r>
              <a:rPr lang="en-US" altLang="zh-CN" dirty="0"/>
              <a:t>4. </a:t>
            </a:r>
            <a:r>
              <a:rPr lang="zh-CN" altLang="en-US" dirty="0"/>
              <a:t>每个阶段结束前，必须从技术和管理两方面对本阶段的开发成果进行严格检查，检查合格后方可结束本阶段的工作。</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10</a:t>
            </a:fld>
            <a:endParaRPr lang="zh-CN" altLang="en-US"/>
          </a:p>
        </p:txBody>
      </p:sp>
    </p:spTree>
    <p:extLst>
      <p:ext uri="{BB962C8B-B14F-4D97-AF65-F5344CB8AC3E}">
        <p14:creationId xmlns:p14="http://schemas.microsoft.com/office/powerpoint/2010/main" val="954880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5. </a:t>
            </a:r>
            <a:r>
              <a:rPr lang="zh-CN" altLang="en-US" dirty="0"/>
              <a:t>确保质量，提高可维护性。</a:t>
            </a:r>
          </a:p>
          <a:p>
            <a:r>
              <a:rPr lang="en-US" altLang="zh-CN" dirty="0"/>
              <a:t>6. </a:t>
            </a:r>
            <a:r>
              <a:rPr lang="zh-CN" altLang="en-US" dirty="0"/>
              <a:t>当软件规模较大，或需求模糊或随时间变化时，传统的方法论往往是不成功的。</a:t>
            </a:r>
          </a:p>
          <a:p>
            <a:r>
              <a:rPr lang="en-US" altLang="zh-CN" dirty="0"/>
              <a:t>7. </a:t>
            </a:r>
            <a:r>
              <a:rPr lang="zh-CN" altLang="en-US" dirty="0"/>
              <a:t>维护仍然非常困难。</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11</a:t>
            </a:fld>
            <a:endParaRPr lang="zh-CN" altLang="en-US"/>
          </a:p>
        </p:txBody>
      </p:sp>
    </p:spTree>
    <p:extLst>
      <p:ext uri="{BB962C8B-B14F-4D97-AF65-F5344CB8AC3E}">
        <p14:creationId xmlns:p14="http://schemas.microsoft.com/office/powerpoint/2010/main" val="812897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 </a:t>
            </a:r>
            <a:r>
              <a:rPr lang="zh-CN" altLang="en-US" dirty="0"/>
              <a:t>面向对象的方法</a:t>
            </a:r>
            <a:r>
              <a:rPr lang="en-US" altLang="zh-CN" dirty="0"/>
              <a:t>--</a:t>
            </a:r>
            <a:r>
              <a:rPr lang="zh-CN" altLang="en-US" dirty="0"/>
              <a:t>强调主动和反复的迭代</a:t>
            </a:r>
          </a:p>
          <a:p>
            <a:r>
              <a:rPr lang="zh-CN" altLang="en-US" dirty="0"/>
              <a:t>面向对象的方法：它将数据和行为视为同等重要。它是一种以数据为主线，将数据和对数据的操作紧密结合的方法。</a:t>
            </a:r>
            <a:endParaRPr lang="en-US" altLang="zh-CN" dirty="0"/>
          </a:p>
          <a:p>
            <a:endParaRPr lang="zh-CN" altLang="en-US" dirty="0"/>
          </a:p>
          <a:p>
            <a:r>
              <a:rPr lang="zh-CN" altLang="en-US" dirty="0"/>
              <a:t>面向对象方法的四个关键点</a:t>
            </a:r>
            <a:r>
              <a:rPr lang="en-US" altLang="zh-CN" dirty="0"/>
              <a:t>:</a:t>
            </a:r>
            <a:endParaRPr lang="zh-CN" altLang="en-US" dirty="0"/>
          </a:p>
          <a:p>
            <a:r>
              <a:rPr lang="zh-CN" altLang="en-US" dirty="0"/>
              <a:t>对象：它把数据和对数据的操作行为结合起来。</a:t>
            </a:r>
          </a:p>
          <a:p>
            <a:r>
              <a:rPr lang="zh-CN" altLang="en-US" dirty="0"/>
              <a:t>类：一个类是对一组具有相同数据和相同操作的类似对象的定义。</a:t>
            </a:r>
          </a:p>
          <a:p>
            <a:r>
              <a:rPr lang="zh-CN" altLang="en-US" dirty="0"/>
              <a:t>继承：根据父类和子类的关系，几个相关的类形成一个层次系统。</a:t>
            </a:r>
          </a:p>
          <a:p>
            <a:r>
              <a:rPr lang="zh-CN" altLang="en-US" dirty="0"/>
              <a:t>消息：对象之间只能通过发送消息进行交流。</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12</a:t>
            </a:fld>
            <a:endParaRPr lang="zh-CN" altLang="en-US"/>
          </a:p>
        </p:txBody>
      </p:sp>
    </p:spTree>
    <p:extLst>
      <p:ext uri="{BB962C8B-B14F-4D97-AF65-F5344CB8AC3E}">
        <p14:creationId xmlns:p14="http://schemas.microsoft.com/office/powerpoint/2010/main" val="3803797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 </a:t>
            </a:r>
            <a:r>
              <a:rPr lang="zh-CN" altLang="en-US" dirty="0"/>
              <a:t>面向对象方法论试图尽可能地模拟人类思维习惯的模式，使软件开发的方法和过程尽可能接近人类理解世界和解决问题的方法和过程。</a:t>
            </a:r>
            <a:endParaRPr lang="en-US" altLang="zh-CN" dirty="0"/>
          </a:p>
          <a:p>
            <a:r>
              <a:rPr lang="en-US" altLang="zh-CN" dirty="0"/>
              <a:t>2. </a:t>
            </a:r>
            <a:r>
              <a:rPr lang="zh-CN" altLang="en-US" dirty="0"/>
              <a:t>使用面向对象方法论进行软件开发的过程是一个积极又反复迭代的演化过程，确保各种开发活动之间的平滑过渡。</a:t>
            </a:r>
            <a:endParaRPr lang="en-US" altLang="zh-CN" dirty="0"/>
          </a:p>
          <a:p>
            <a:r>
              <a:rPr lang="en-US" altLang="zh-CN" dirty="0"/>
              <a:t>3. </a:t>
            </a:r>
            <a:r>
              <a:rPr lang="zh-CN" altLang="en-US" dirty="0"/>
              <a:t>它促进了软件的重复使用，最终的软件产品由许多小的、基本上独立的对象组成，每个对象相当于一个微程序，大多数对象对应于现实世界中的实体，减少了复杂性，提高了可理解性，简化了开发和维护。</a:t>
            </a:r>
          </a:p>
        </p:txBody>
      </p:sp>
      <p:sp>
        <p:nvSpPr>
          <p:cNvPr id="4" name="灯片编号占位符 3"/>
          <p:cNvSpPr>
            <a:spLocks noGrp="1"/>
          </p:cNvSpPr>
          <p:nvPr>
            <p:ph type="sldNum" sz="quarter" idx="5"/>
          </p:nvPr>
        </p:nvSpPr>
        <p:spPr/>
        <p:txBody>
          <a:bodyPr/>
          <a:lstStyle/>
          <a:p>
            <a:fld id="{DA3161B1-6542-47E4-B907-60953BB38F49}" type="slidenum">
              <a:rPr lang="zh-CN" altLang="en-US" smtClean="0"/>
              <a:t>13</a:t>
            </a:fld>
            <a:endParaRPr lang="zh-CN" altLang="en-US"/>
          </a:p>
        </p:txBody>
      </p:sp>
    </p:spTree>
    <p:extLst>
      <p:ext uri="{BB962C8B-B14F-4D97-AF65-F5344CB8AC3E}">
        <p14:creationId xmlns:p14="http://schemas.microsoft.com/office/powerpoint/2010/main" val="1400080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 </a:t>
            </a:r>
            <a:r>
              <a:rPr lang="zh-CN" altLang="en-US" dirty="0"/>
              <a:t>问题定义</a:t>
            </a:r>
            <a:endParaRPr lang="en-US" altLang="zh-CN" dirty="0"/>
          </a:p>
          <a:p>
            <a:r>
              <a:rPr lang="en-US" altLang="zh-CN" dirty="0"/>
              <a:t>2. </a:t>
            </a:r>
            <a:r>
              <a:rPr lang="zh-CN" altLang="en-US" dirty="0"/>
              <a:t>可行性研究</a:t>
            </a:r>
            <a:endParaRPr lang="en-US" altLang="zh-CN" dirty="0"/>
          </a:p>
          <a:p>
            <a:r>
              <a:rPr lang="en-US" altLang="zh-CN" dirty="0"/>
              <a:t>3. </a:t>
            </a:r>
            <a:r>
              <a:rPr lang="zh-CN" altLang="en-US" dirty="0"/>
              <a:t>需求分析</a:t>
            </a:r>
            <a:endParaRPr lang="en-US" altLang="zh-CN" dirty="0"/>
          </a:p>
          <a:p>
            <a:endParaRPr lang="en-US" altLang="zh-CN" dirty="0"/>
          </a:p>
          <a:p>
            <a:r>
              <a:rPr lang="en-US" altLang="zh-CN" dirty="0"/>
              <a:t>4. </a:t>
            </a:r>
            <a:r>
              <a:rPr lang="zh-CN" altLang="en-US" dirty="0" smtClean="0"/>
              <a:t>总体设计</a:t>
            </a:r>
            <a:endParaRPr lang="en-US" altLang="zh-CN" dirty="0"/>
          </a:p>
          <a:p>
            <a:r>
              <a:rPr lang="en-US" altLang="zh-CN" dirty="0"/>
              <a:t>5. </a:t>
            </a:r>
            <a:r>
              <a:rPr lang="zh-CN" altLang="en-US" dirty="0" smtClean="0"/>
              <a:t>详细设计</a:t>
            </a:r>
            <a:endParaRPr lang="en-US" altLang="zh-CN" dirty="0" smtClean="0"/>
          </a:p>
          <a:p>
            <a:r>
              <a:rPr lang="en-US" altLang="zh-CN" dirty="0" smtClean="0"/>
              <a:t>6. </a:t>
            </a:r>
            <a:r>
              <a:rPr lang="zh-CN" altLang="en-US" dirty="0" smtClean="0"/>
              <a:t>实现</a:t>
            </a:r>
            <a:endParaRPr lang="en-US" altLang="zh-CN" dirty="0" smtClean="0"/>
          </a:p>
          <a:p>
            <a:r>
              <a:rPr lang="en-US" altLang="zh-CN" dirty="0" smtClean="0"/>
              <a:t>7. </a:t>
            </a:r>
            <a:r>
              <a:rPr lang="zh-CN" altLang="en-US" dirty="0" smtClean="0"/>
              <a:t>综合测试</a:t>
            </a:r>
            <a:endParaRPr lang="en-US" altLang="zh-CN" dirty="0" smtClean="0"/>
          </a:p>
          <a:p>
            <a:endParaRPr lang="en-US" altLang="zh-CN" dirty="0" smtClean="0"/>
          </a:p>
          <a:p>
            <a:r>
              <a:rPr lang="en-US" altLang="zh-CN" dirty="0" smtClean="0"/>
              <a:t>8. </a:t>
            </a:r>
            <a:r>
              <a:rPr lang="zh-CN" altLang="en-US" dirty="0" smtClean="0"/>
              <a:t>维护</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DA3161B1-6542-47E4-B907-60953BB38F49}" type="slidenum">
              <a:rPr lang="zh-CN" altLang="en-US" smtClean="0"/>
              <a:t>15</a:t>
            </a:fld>
            <a:endParaRPr lang="zh-CN" altLang="en-US"/>
          </a:p>
        </p:txBody>
      </p:sp>
    </p:spTree>
    <p:extLst>
      <p:ext uri="{BB962C8B-B14F-4D97-AF65-F5344CB8AC3E}">
        <p14:creationId xmlns:p14="http://schemas.microsoft.com/office/powerpoint/2010/main" val="1306371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 </a:t>
            </a:r>
            <a:r>
              <a:rPr lang="zh-CN" altLang="en-US" dirty="0" smtClean="0"/>
              <a:t>确定软件开发项目必须完成的一般目标。</a:t>
            </a:r>
          </a:p>
          <a:p>
            <a:r>
              <a:rPr lang="en-US" altLang="zh-CN" dirty="0" smtClean="0"/>
              <a:t>2. </a:t>
            </a:r>
            <a:r>
              <a:rPr lang="zh-CN" altLang="en-US" dirty="0" smtClean="0"/>
              <a:t>确定项目的可行性。</a:t>
            </a:r>
          </a:p>
          <a:p>
            <a:r>
              <a:rPr lang="en-US" altLang="zh-CN" dirty="0" smtClean="0"/>
              <a:t>3. </a:t>
            </a:r>
            <a:r>
              <a:rPr lang="zh-CN" altLang="en-US" dirty="0" smtClean="0"/>
              <a:t>推导出为实现项目目标和系统必须完成的功能所应采取的策略。</a:t>
            </a:r>
          </a:p>
          <a:p>
            <a:r>
              <a:rPr lang="en-US" altLang="zh-CN" dirty="0" smtClean="0"/>
              <a:t>4. </a:t>
            </a:r>
            <a:r>
              <a:rPr lang="zh-CN" altLang="en-US" dirty="0" smtClean="0"/>
              <a:t>估计完成项目所需的资源和成本，并编制项目时间表。</a:t>
            </a:r>
            <a:endParaRPr lang="en-US" altLang="zh-CN" dirty="0" smtClean="0"/>
          </a:p>
          <a:p>
            <a:endParaRPr lang="en-US" altLang="zh-CN" dirty="0" smtClean="0"/>
          </a:p>
          <a:p>
            <a:r>
              <a:rPr lang="zh-CN" altLang="en-US" dirty="0" smtClean="0"/>
              <a:t>这个时期的工作通常被称为系统分析，由系统分析员完成。软件定义期通常被进一步划分为三个阶段，即</a:t>
            </a:r>
            <a:r>
              <a:rPr lang="en-US" altLang="zh-CN" dirty="0" smtClean="0"/>
              <a:t>:</a:t>
            </a:r>
          </a:p>
          <a:p>
            <a:r>
              <a:rPr lang="en-US" altLang="zh-CN" dirty="0" smtClean="0"/>
              <a:t>1. </a:t>
            </a:r>
            <a:r>
              <a:rPr lang="zh-CN" altLang="en-US" dirty="0" smtClean="0"/>
              <a:t>问题定义</a:t>
            </a:r>
            <a:endParaRPr lang="en-US" altLang="zh-CN" dirty="0" smtClean="0"/>
          </a:p>
          <a:p>
            <a:r>
              <a:rPr lang="en-US" altLang="zh-CN" dirty="0" smtClean="0"/>
              <a:t>2. </a:t>
            </a:r>
            <a:r>
              <a:rPr lang="zh-CN" altLang="en-US" dirty="0" smtClean="0"/>
              <a:t>可行性研究</a:t>
            </a:r>
            <a:endParaRPr lang="en-US" altLang="zh-CN" dirty="0" smtClean="0"/>
          </a:p>
          <a:p>
            <a:r>
              <a:rPr lang="en-US" altLang="zh-CN" dirty="0" smtClean="0"/>
              <a:t>3. </a:t>
            </a:r>
            <a:r>
              <a:rPr lang="zh-CN" altLang="en-US" dirty="0" smtClean="0"/>
              <a:t>需求分析</a:t>
            </a:r>
            <a:endParaRPr lang="zh-CN" altLang="en-US" dirty="0"/>
          </a:p>
        </p:txBody>
      </p:sp>
      <p:sp>
        <p:nvSpPr>
          <p:cNvPr id="4" name="灯片编号占位符 3"/>
          <p:cNvSpPr>
            <a:spLocks noGrp="1"/>
          </p:cNvSpPr>
          <p:nvPr>
            <p:ph type="sldNum" sz="quarter" idx="10"/>
          </p:nvPr>
        </p:nvSpPr>
        <p:spPr/>
        <p:txBody>
          <a:bodyPr/>
          <a:lstStyle/>
          <a:p>
            <a:fld id="{DA3161B1-6542-47E4-B907-60953BB38F49}" type="slidenum">
              <a:rPr lang="zh-CN" altLang="en-US" smtClean="0"/>
              <a:t>16</a:t>
            </a:fld>
            <a:endParaRPr lang="zh-CN" altLang="en-US"/>
          </a:p>
        </p:txBody>
      </p:sp>
    </p:spTree>
    <p:extLst>
      <p:ext uri="{BB962C8B-B14F-4D97-AF65-F5344CB8AC3E}">
        <p14:creationId xmlns:p14="http://schemas.microsoft.com/office/powerpoint/2010/main" val="3520083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该软件能持续地满足用户的需求。具体而言：</a:t>
            </a:r>
          </a:p>
          <a:p>
            <a:r>
              <a:rPr lang="en-US" altLang="zh-CN" dirty="0" smtClean="0"/>
              <a:t>1. </a:t>
            </a:r>
            <a:r>
              <a:rPr lang="zh-CN" altLang="en-US" dirty="0" smtClean="0"/>
              <a:t>在使用软件的过程中发现错误时，应予以纠正。</a:t>
            </a:r>
          </a:p>
          <a:p>
            <a:r>
              <a:rPr lang="en-US" altLang="zh-CN" dirty="0" smtClean="0"/>
              <a:t>2. </a:t>
            </a:r>
            <a:r>
              <a:rPr lang="zh-CN" altLang="en-US" dirty="0" smtClean="0"/>
              <a:t>当环境发生变化时，应修改软件以适应新的环境。</a:t>
            </a:r>
          </a:p>
          <a:p>
            <a:r>
              <a:rPr lang="en-US" altLang="zh-CN" dirty="0" smtClean="0"/>
              <a:t>3. </a:t>
            </a:r>
            <a:r>
              <a:rPr lang="zh-CN" altLang="en-US" dirty="0" smtClean="0"/>
              <a:t>当用户有新的需求时，应及时改进软件以满足用户的新需求。</a:t>
            </a:r>
            <a:endParaRPr lang="en-US" altLang="zh-CN" dirty="0" smtClean="0"/>
          </a:p>
          <a:p>
            <a:endParaRPr lang="zh-CN" altLang="en-US" dirty="0" smtClean="0"/>
          </a:p>
          <a:p>
            <a:r>
              <a:rPr lang="zh-CN" altLang="en-US" dirty="0" smtClean="0"/>
              <a:t>一般来说，维护期没有进一步划分阶段，但每个维护活动实质上都是一个压缩和简化的定义和开发过程。</a:t>
            </a:r>
          </a:p>
          <a:p>
            <a:endParaRPr lang="zh-CN" altLang="en-US" dirty="0"/>
          </a:p>
        </p:txBody>
      </p:sp>
      <p:sp>
        <p:nvSpPr>
          <p:cNvPr id="4" name="灯片编号占位符 3"/>
          <p:cNvSpPr>
            <a:spLocks noGrp="1"/>
          </p:cNvSpPr>
          <p:nvPr>
            <p:ph type="sldNum" sz="quarter" idx="10"/>
          </p:nvPr>
        </p:nvSpPr>
        <p:spPr/>
        <p:txBody>
          <a:bodyPr/>
          <a:lstStyle/>
          <a:p>
            <a:fld id="{DA3161B1-6542-47E4-B907-60953BB38F49}" type="slidenum">
              <a:rPr lang="zh-CN" altLang="en-US" smtClean="0"/>
              <a:t>18</a:t>
            </a:fld>
            <a:endParaRPr lang="zh-CN" altLang="en-US"/>
          </a:p>
        </p:txBody>
      </p:sp>
    </p:spTree>
    <p:extLst>
      <p:ext uri="{BB962C8B-B14F-4D97-AF65-F5344CB8AC3E}">
        <p14:creationId xmlns:p14="http://schemas.microsoft.com/office/powerpoint/2010/main" val="3512261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079274"/>
            <a:ext cx="9144000" cy="2387600"/>
          </a:xfrm>
        </p:spPr>
        <p:txBody>
          <a:bodyPr anchor="ctr" anchorCtr="0">
            <a:normAutofit/>
          </a:bodyPr>
          <a:lstStyle>
            <a:lvl1pPr algn="ctr">
              <a:defRPr sz="5400">
                <a:latin typeface="Segoe UI Black" panose="020B0A02040204020203" pitchFamily="34" charset="0"/>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524000" y="4083731"/>
            <a:ext cx="9144000" cy="1655762"/>
          </a:xfrm>
        </p:spPr>
        <p:txBody>
          <a:bodyPr>
            <a:normAutofit/>
          </a:bodyPr>
          <a:lstStyle>
            <a:lvl1pPr marL="0" indent="0" algn="ctr">
              <a:buNone/>
              <a:defRPr sz="4400">
                <a:latin typeface="Segoe UI Black" panose="020B0A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128227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79956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36010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79133" y="396069"/>
            <a:ext cx="9060810" cy="685106"/>
          </a:xfrm>
        </p:spPr>
        <p:txBody>
          <a:bodyPr/>
          <a:lstStyle>
            <a:lvl1pPr>
              <a:defRPr>
                <a:latin typeface="Segoe UI Black" panose="020B0A02040204020203" pitchFamily="34" charset="0"/>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279133" y="1337912"/>
            <a:ext cx="11636943" cy="4839051"/>
          </a:xfrm>
        </p:spPr>
        <p:txBody>
          <a:bodyPr/>
          <a:lstStyle>
            <a:lvl1pPr>
              <a:defRPr>
                <a:latin typeface="Bahnschrift Condensed" panose="020B0502040204020203" pitchFamily="34" charset="0"/>
              </a:defRPr>
            </a:lvl1pPr>
            <a:lvl2pPr>
              <a:defRPr>
                <a:latin typeface="Bahnschrift Condensed" panose="020B0502040204020203" pitchFamily="34" charset="0"/>
              </a:defRPr>
            </a:lvl2pPr>
            <a:lvl3pPr>
              <a:defRPr>
                <a:latin typeface="Bahnschrift Condensed" panose="020B0502040204020203" pitchFamily="34" charset="0"/>
              </a:defRPr>
            </a:lvl3pPr>
            <a:lvl4pPr>
              <a:defRPr>
                <a:latin typeface="Bahnschrift Condensed" panose="020B0502040204020203" pitchFamily="34" charset="0"/>
              </a:defRPr>
            </a:lvl4pPr>
            <a:lvl5pPr>
              <a:defRPr>
                <a:latin typeface="Bahnschrift Condensed" panose="020B0502040204020203"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57616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96317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43907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33958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4978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63709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17702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73337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00EE0-FFAA-4A93-8913-2EE010BFE1BC}" type="datetimeFigureOut">
              <a:rPr lang="zh-CN" altLang="en-US" smtClean="0"/>
              <a:t>2023/3/14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430773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48937" y="1113654"/>
            <a:ext cx="10276114" cy="2387600"/>
          </a:xfrm>
        </p:spPr>
        <p:txBody>
          <a:bodyPr/>
          <a:lstStyle/>
          <a:p>
            <a:r>
              <a:rPr lang="en-US" altLang="zh-CN" b="1" dirty="0">
                <a:latin typeface="黑体" panose="02010609060101010101" pitchFamily="49" charset="-122"/>
                <a:ea typeface="黑体" panose="02010609060101010101" pitchFamily="49" charset="-122"/>
              </a:rPr>
              <a:t>Software Engineering Introduction</a:t>
            </a:r>
            <a:endParaRPr lang="zh-CN" altLang="en-US" dirty="0"/>
          </a:p>
        </p:txBody>
      </p:sp>
      <p:sp>
        <p:nvSpPr>
          <p:cNvPr id="5" name="副标题 4">
            <a:extLst>
              <a:ext uri="{FF2B5EF4-FFF2-40B4-BE49-F238E27FC236}">
                <a16:creationId xmlns:a16="http://schemas.microsoft.com/office/drawing/2014/main" xmlns="" id="{D0DA617B-8C7E-7549-5AEE-F9B420054981}"/>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14211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Classification of software engineering methodology</a:t>
            </a:r>
            <a:endParaRPr lang="zh-CN" altLang="en-US" dirty="0"/>
          </a:p>
        </p:txBody>
      </p:sp>
      <p:sp>
        <p:nvSpPr>
          <p:cNvPr id="3" name="内容占位符 2"/>
          <p:cNvSpPr>
            <a:spLocks noGrp="1"/>
          </p:cNvSpPr>
          <p:nvPr>
            <p:ph idx="1"/>
          </p:nvPr>
        </p:nvSpPr>
        <p:spPr/>
        <p:txBody>
          <a:bodyPr>
            <a:normAutofit/>
          </a:bodyPr>
          <a:lstStyle/>
          <a:p>
            <a:pPr marL="514350" indent="-514350">
              <a:buAutoNum type="arabicPeriod"/>
            </a:pPr>
            <a:r>
              <a:rPr lang="en-US" altLang="zh-CN" dirty="0"/>
              <a:t>Traditional methodology (life cycle methodology or structured paradigm) - emphasizing top-down.</a:t>
            </a:r>
          </a:p>
          <a:p>
            <a:pPr>
              <a:buFont typeface="Wingdings" panose="05000000000000000000" pitchFamily="2" charset="2"/>
              <a:buChar char="Ø"/>
            </a:pPr>
            <a:r>
              <a:rPr lang="en-US" altLang="zh-CN" dirty="0">
                <a:solidFill>
                  <a:srgbClr val="FF0000"/>
                </a:solidFill>
              </a:rPr>
              <a:t>Divide into several stages</a:t>
            </a:r>
            <a:r>
              <a:rPr lang="en-US" altLang="zh-CN" dirty="0"/>
              <a:t>, and then complete the tasks of each stage in sequence;</a:t>
            </a:r>
          </a:p>
          <a:p>
            <a:pPr>
              <a:buFont typeface="Wingdings" panose="05000000000000000000" pitchFamily="2" charset="2"/>
              <a:buChar char="Ø"/>
            </a:pPr>
            <a:r>
              <a:rPr lang="en-US" altLang="zh-CN" dirty="0">
                <a:solidFill>
                  <a:srgbClr val="FF0000"/>
                </a:solidFill>
              </a:rPr>
              <a:t>The tasks of each stage are relatively independent and simple</a:t>
            </a:r>
            <a:r>
              <a:rPr lang="en-US" altLang="zh-CN" dirty="0"/>
              <a:t>, which reduces the difficulty of the whole software development project; </a:t>
            </a:r>
          </a:p>
          <a:p>
            <a:pPr>
              <a:buFont typeface="Wingdings" panose="05000000000000000000" pitchFamily="2" charset="2"/>
              <a:buChar char="Ø"/>
            </a:pPr>
            <a:r>
              <a:rPr lang="en-US" altLang="zh-CN" dirty="0">
                <a:solidFill>
                  <a:srgbClr val="FF0000"/>
                </a:solidFill>
              </a:rPr>
              <a:t>The former stage is the premise and foundation of the latter stage</a:t>
            </a:r>
            <a:r>
              <a:rPr lang="en-US" altLang="zh-CN" dirty="0"/>
              <a:t>, and the solution proposed in the latter stage is more specific and more detailed;</a:t>
            </a:r>
          </a:p>
          <a:p>
            <a:pPr>
              <a:buFont typeface="Wingdings" panose="05000000000000000000" pitchFamily="2" charset="2"/>
              <a:buChar char="Ø"/>
            </a:pPr>
            <a:r>
              <a:rPr lang="en-US" altLang="zh-CN" dirty="0"/>
              <a:t>Before the end of each stage, the development results of this stage must </a:t>
            </a:r>
            <a:r>
              <a:rPr lang="en-US" altLang="zh-CN" dirty="0">
                <a:solidFill>
                  <a:srgbClr val="FF0000"/>
                </a:solidFill>
              </a:rPr>
              <a:t>be strictly inspected from both the technical and management aspects</a:t>
            </a:r>
            <a:r>
              <a:rPr lang="en-US" altLang="zh-CN" dirty="0"/>
              <a:t>, and this stage can only be concluded after passing the inspection; </a:t>
            </a:r>
          </a:p>
        </p:txBody>
      </p:sp>
    </p:spTree>
    <p:extLst>
      <p:ext uri="{BB962C8B-B14F-4D97-AF65-F5344CB8AC3E}">
        <p14:creationId xmlns:p14="http://schemas.microsoft.com/office/powerpoint/2010/main" val="260558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Classification of software engineering methodology</a:t>
            </a:r>
            <a:endParaRPr lang="zh-CN" altLang="en-US" dirty="0"/>
          </a:p>
        </p:txBody>
      </p:sp>
      <p:sp>
        <p:nvSpPr>
          <p:cNvPr id="3" name="内容占位符 2"/>
          <p:cNvSpPr>
            <a:spLocks noGrp="1"/>
          </p:cNvSpPr>
          <p:nvPr>
            <p:ph idx="1"/>
          </p:nvPr>
        </p:nvSpPr>
        <p:spPr/>
        <p:txBody>
          <a:bodyPr>
            <a:normAutofit/>
          </a:bodyPr>
          <a:lstStyle/>
          <a:p>
            <a:pPr marL="514350" indent="-514350">
              <a:buAutoNum type="arabicPeriod"/>
            </a:pPr>
            <a:r>
              <a:rPr lang="en-US" altLang="zh-CN" dirty="0"/>
              <a:t>Traditional methodology (life cycle methodology or structured paradigm) - emphasizing top-down.</a:t>
            </a:r>
          </a:p>
          <a:p>
            <a:pPr>
              <a:buFont typeface="Wingdings" panose="05000000000000000000" pitchFamily="2" charset="2"/>
              <a:buChar char="Ø"/>
            </a:pPr>
            <a:r>
              <a:rPr lang="en-US" altLang="zh-CN" dirty="0">
                <a:solidFill>
                  <a:srgbClr val="FF0000"/>
                </a:solidFill>
              </a:rPr>
              <a:t>Ensure quality and improve maintainability</a:t>
            </a:r>
            <a:r>
              <a:rPr lang="en-US" altLang="zh-CN" dirty="0"/>
              <a:t>;</a:t>
            </a:r>
          </a:p>
          <a:p>
            <a:pPr>
              <a:buFont typeface="Wingdings" panose="05000000000000000000" pitchFamily="2" charset="2"/>
              <a:buChar char="Ø"/>
            </a:pPr>
            <a:r>
              <a:rPr lang="en-US" altLang="zh-CN" dirty="0"/>
              <a:t>When the </a:t>
            </a:r>
            <a:r>
              <a:rPr lang="en-US" altLang="zh-CN" dirty="0">
                <a:solidFill>
                  <a:srgbClr val="FF0000"/>
                </a:solidFill>
              </a:rPr>
              <a:t>software scale is large, or the requirements are fuzzy or change with time</a:t>
            </a:r>
            <a:r>
              <a:rPr lang="en-US" altLang="zh-CN" dirty="0"/>
              <a:t>, the traditional methodology is often </a:t>
            </a:r>
            <a:r>
              <a:rPr lang="en-US" altLang="zh-CN" dirty="0">
                <a:solidFill>
                  <a:srgbClr val="FF0000"/>
                </a:solidFill>
              </a:rPr>
              <a:t>unsuccessful</a:t>
            </a:r>
            <a:r>
              <a:rPr lang="en-US" altLang="zh-CN" dirty="0"/>
              <a:t>;</a:t>
            </a:r>
          </a:p>
          <a:p>
            <a:pPr>
              <a:buFont typeface="Wingdings" panose="05000000000000000000" pitchFamily="2" charset="2"/>
              <a:buChar char="Ø"/>
            </a:pPr>
            <a:r>
              <a:rPr lang="en-US" altLang="zh-CN" dirty="0">
                <a:solidFill>
                  <a:srgbClr val="FF0000"/>
                </a:solidFill>
              </a:rPr>
              <a:t>Maintenance is still very difficult.</a:t>
            </a:r>
            <a:endParaRPr lang="zh-CN" altLang="en-US" dirty="0">
              <a:solidFill>
                <a:srgbClr val="FF0000"/>
              </a:solidFill>
            </a:endParaRPr>
          </a:p>
        </p:txBody>
      </p:sp>
    </p:spTree>
    <p:extLst>
      <p:ext uri="{BB962C8B-B14F-4D97-AF65-F5344CB8AC3E}">
        <p14:creationId xmlns:p14="http://schemas.microsoft.com/office/powerpoint/2010/main" val="255068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Classification of software engineering methodology</a:t>
            </a:r>
            <a:endParaRPr lang="zh-CN" altLang="en-US" dirty="0"/>
          </a:p>
        </p:txBody>
      </p:sp>
      <p:sp>
        <p:nvSpPr>
          <p:cNvPr id="3" name="内容占位符 2"/>
          <p:cNvSpPr>
            <a:spLocks noGrp="1"/>
          </p:cNvSpPr>
          <p:nvPr>
            <p:ph idx="1"/>
          </p:nvPr>
        </p:nvSpPr>
        <p:spPr/>
        <p:txBody>
          <a:bodyPr/>
          <a:lstStyle/>
          <a:p>
            <a:pPr marL="0" indent="0" algn="just">
              <a:buNone/>
            </a:pPr>
            <a:r>
              <a:rPr lang="en-US" altLang="zh-CN" dirty="0"/>
              <a:t>2. Object oriented methodology - emphasizing active and repeated iterations</a:t>
            </a:r>
          </a:p>
          <a:p>
            <a:pPr marL="0" indent="0" algn="just">
              <a:buNone/>
            </a:pPr>
            <a:r>
              <a:rPr lang="en-US" altLang="zh-CN" dirty="0"/>
              <a:t>Object oriented method: it regards data and behavior as equally important. It is a method that takes data as the main line and closely combines data and operation on data.</a:t>
            </a:r>
          </a:p>
          <a:p>
            <a:pPr marL="0" indent="0" algn="just">
              <a:buNone/>
            </a:pPr>
            <a:r>
              <a:rPr lang="en-US" altLang="zh-CN" dirty="0">
                <a:solidFill>
                  <a:srgbClr val="0000CC"/>
                </a:solidFill>
              </a:rPr>
              <a:t>Four key points </a:t>
            </a:r>
            <a:r>
              <a:rPr lang="en-US" altLang="zh-CN" dirty="0"/>
              <a:t>of object-oriented methodology:</a:t>
            </a:r>
          </a:p>
          <a:p>
            <a:pPr marL="0" indent="0" algn="just">
              <a:buNone/>
            </a:pPr>
            <a:r>
              <a:rPr lang="en-US" altLang="zh-CN" dirty="0">
                <a:solidFill>
                  <a:srgbClr val="FF0000"/>
                </a:solidFill>
              </a:rPr>
              <a:t>Object: </a:t>
            </a:r>
            <a:r>
              <a:rPr lang="en-US" altLang="zh-CN" dirty="0"/>
              <a:t>it integrates data and operation behavior on data.</a:t>
            </a:r>
          </a:p>
          <a:p>
            <a:pPr marL="0" indent="0" algn="just">
              <a:buNone/>
            </a:pPr>
            <a:r>
              <a:rPr lang="en-US" altLang="zh-CN" dirty="0">
                <a:solidFill>
                  <a:srgbClr val="0000CC"/>
                </a:solidFill>
              </a:rPr>
              <a:t>Class: </a:t>
            </a:r>
            <a:r>
              <a:rPr lang="en-US" altLang="zh-CN" dirty="0"/>
              <a:t>a class is a definition of a group of similar objects with the same data and the same operations.</a:t>
            </a:r>
          </a:p>
          <a:p>
            <a:pPr marL="0" indent="0" algn="just">
              <a:buNone/>
            </a:pPr>
            <a:r>
              <a:rPr lang="en-US" altLang="zh-CN" dirty="0">
                <a:solidFill>
                  <a:srgbClr val="0000CC"/>
                </a:solidFill>
              </a:rPr>
              <a:t>Inheritance: </a:t>
            </a:r>
            <a:r>
              <a:rPr lang="en-US" altLang="zh-CN" dirty="0"/>
              <a:t>according to the relationship between parent class and child class, several related classes form a </a:t>
            </a:r>
            <a:r>
              <a:rPr lang="en-US" altLang="zh-CN" dirty="0">
                <a:solidFill>
                  <a:srgbClr val="FF0000"/>
                </a:solidFill>
              </a:rPr>
              <a:t>hierarchical system</a:t>
            </a:r>
            <a:r>
              <a:rPr lang="en-US" altLang="zh-CN" dirty="0"/>
              <a:t>.</a:t>
            </a:r>
          </a:p>
          <a:p>
            <a:pPr marL="0" indent="0" algn="just">
              <a:buNone/>
            </a:pPr>
            <a:r>
              <a:rPr lang="en-US" altLang="zh-CN" dirty="0">
                <a:solidFill>
                  <a:srgbClr val="0000CC"/>
                </a:solidFill>
              </a:rPr>
              <a:t>Message: </a:t>
            </a:r>
            <a:r>
              <a:rPr lang="en-US" altLang="zh-CN" dirty="0"/>
              <a:t>objects can only communicate with each other by sending messages.</a:t>
            </a:r>
            <a:endParaRPr lang="zh-CN" altLang="en-US" dirty="0"/>
          </a:p>
        </p:txBody>
      </p:sp>
    </p:spTree>
    <p:extLst>
      <p:ext uri="{BB962C8B-B14F-4D97-AF65-F5344CB8AC3E}">
        <p14:creationId xmlns:p14="http://schemas.microsoft.com/office/powerpoint/2010/main" val="4023070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Classification of software engineering methodology</a:t>
            </a:r>
            <a:endParaRPr lang="zh-CN" altLang="en-US" dirty="0"/>
          </a:p>
        </p:txBody>
      </p:sp>
      <p:sp>
        <p:nvSpPr>
          <p:cNvPr id="3" name="内容占位符 2"/>
          <p:cNvSpPr>
            <a:spLocks noGrp="1"/>
          </p:cNvSpPr>
          <p:nvPr>
            <p:ph idx="1"/>
          </p:nvPr>
        </p:nvSpPr>
        <p:spPr/>
        <p:txBody>
          <a:bodyPr/>
          <a:lstStyle/>
          <a:p>
            <a:pPr marL="0" indent="0" algn="just">
              <a:buNone/>
            </a:pPr>
            <a:r>
              <a:rPr lang="en-US" altLang="zh-CN" dirty="0"/>
              <a:t>2. Object oriented methodology – </a:t>
            </a:r>
            <a:r>
              <a:rPr lang="en-US" altLang="zh-CN" dirty="0">
                <a:solidFill>
                  <a:srgbClr val="FF0000"/>
                </a:solidFill>
              </a:rPr>
              <a:t>advantages</a:t>
            </a:r>
          </a:p>
          <a:p>
            <a:pPr algn="just">
              <a:buFont typeface="Wingdings" panose="05000000000000000000" pitchFamily="2" charset="2"/>
              <a:buChar char="Ø"/>
            </a:pPr>
            <a:r>
              <a:rPr lang="en-US" altLang="zh-CN" dirty="0"/>
              <a:t>The object-oriented methodology tries to </a:t>
            </a:r>
            <a:r>
              <a:rPr lang="en-US" altLang="zh-CN" dirty="0">
                <a:solidFill>
                  <a:srgbClr val="FF0000"/>
                </a:solidFill>
              </a:rPr>
              <a:t>simulate the thinking mode of human habits </a:t>
            </a:r>
            <a:r>
              <a:rPr lang="en-US" altLang="zh-CN" dirty="0"/>
              <a:t>as much as possible, so that the method and process of software development are as close as possible to the method and process of </a:t>
            </a:r>
            <a:r>
              <a:rPr lang="en-US" altLang="zh-CN" dirty="0">
                <a:solidFill>
                  <a:srgbClr val="FF0000"/>
                </a:solidFill>
              </a:rPr>
              <a:t>human understanding the world and solving problems</a:t>
            </a:r>
            <a:r>
              <a:rPr lang="en-US" altLang="zh-CN" dirty="0"/>
              <a:t>.</a:t>
            </a:r>
          </a:p>
          <a:p>
            <a:pPr algn="just">
              <a:buFont typeface="Wingdings" panose="05000000000000000000" pitchFamily="2" charset="2"/>
              <a:buChar char="Ø"/>
            </a:pPr>
            <a:r>
              <a:rPr lang="en-US" altLang="zh-CN" dirty="0"/>
              <a:t>The process of developing software with object-oriented methodology is </a:t>
            </a:r>
            <a:r>
              <a:rPr lang="en-US" altLang="zh-CN" dirty="0">
                <a:solidFill>
                  <a:srgbClr val="FF0000"/>
                </a:solidFill>
              </a:rPr>
              <a:t>an evolutionary process of active and repeated iterations</a:t>
            </a:r>
            <a:r>
              <a:rPr lang="en-US" altLang="zh-CN" dirty="0"/>
              <a:t>, which ensures a </a:t>
            </a:r>
            <a:r>
              <a:rPr lang="en-US" altLang="zh-CN" dirty="0">
                <a:solidFill>
                  <a:srgbClr val="FF0000"/>
                </a:solidFill>
              </a:rPr>
              <a:t>smooth</a:t>
            </a:r>
            <a:r>
              <a:rPr lang="en-US" altLang="zh-CN" dirty="0"/>
              <a:t> </a:t>
            </a:r>
            <a:r>
              <a:rPr lang="en-US" altLang="zh-CN" dirty="0">
                <a:solidFill>
                  <a:srgbClr val="FF0000"/>
                </a:solidFill>
              </a:rPr>
              <a:t>transition(</a:t>
            </a:r>
            <a:r>
              <a:rPr lang="zh-CN" altLang="en-US" dirty="0">
                <a:solidFill>
                  <a:srgbClr val="FF0000"/>
                </a:solidFill>
              </a:rPr>
              <a:t>平滑过渡</a:t>
            </a:r>
            <a:r>
              <a:rPr lang="en-US" altLang="zh-CN" dirty="0">
                <a:solidFill>
                  <a:srgbClr val="FF0000"/>
                </a:solidFill>
              </a:rPr>
              <a:t>)</a:t>
            </a:r>
            <a:r>
              <a:rPr lang="en-US" altLang="zh-CN" dirty="0"/>
              <a:t> between various development activities.</a:t>
            </a:r>
          </a:p>
          <a:p>
            <a:pPr algn="just">
              <a:buFont typeface="Wingdings" panose="05000000000000000000" pitchFamily="2" charset="2"/>
              <a:buChar char="Ø"/>
            </a:pPr>
            <a:r>
              <a:rPr lang="en-US" altLang="zh-CN" dirty="0">
                <a:solidFill>
                  <a:srgbClr val="FF0000"/>
                </a:solidFill>
              </a:rPr>
              <a:t>Promoting software reuse</a:t>
            </a:r>
            <a:r>
              <a:rPr lang="en-US" altLang="zh-CN" dirty="0"/>
              <a:t>. The final software product is </a:t>
            </a:r>
            <a:r>
              <a:rPr lang="en-US" altLang="zh-CN" dirty="0">
                <a:solidFill>
                  <a:srgbClr val="FF0000"/>
                </a:solidFill>
              </a:rPr>
              <a:t>composed of many small and basically independent objects</a:t>
            </a:r>
            <a:r>
              <a:rPr lang="en-US" altLang="zh-CN" dirty="0"/>
              <a:t>, each object is equivalent to a microprogram, and most objects correspond to entities in the real world, reducing complexity, improving understandability, and simplifying development and maintenance.</a:t>
            </a:r>
          </a:p>
        </p:txBody>
      </p:sp>
    </p:spTree>
    <p:extLst>
      <p:ext uri="{BB962C8B-B14F-4D97-AF65-F5344CB8AC3E}">
        <p14:creationId xmlns:p14="http://schemas.microsoft.com/office/powerpoint/2010/main" val="336594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3" y="428182"/>
            <a:ext cx="8743405" cy="685106"/>
          </a:xfrm>
        </p:spPr>
        <p:txBody>
          <a:bodyPr>
            <a:normAutofit fontScale="90000"/>
          </a:bodyPr>
          <a:lstStyle/>
          <a:p>
            <a:r>
              <a:rPr lang="en-US" altLang="zh-CN" b="1" dirty="0">
                <a:ea typeface="Segoe UI Black" panose="020B0A02040204020203" pitchFamily="34" charset="0"/>
              </a:rPr>
              <a:t>1. Software Engineering Overview</a:t>
            </a:r>
            <a:endParaRPr lang="zh-CN" altLang="en-US" dirty="0"/>
          </a:p>
        </p:txBody>
      </p:sp>
      <p:sp>
        <p:nvSpPr>
          <p:cNvPr id="3" name="内容占位符 2"/>
          <p:cNvSpPr>
            <a:spLocks noGrp="1"/>
          </p:cNvSpPr>
          <p:nvPr>
            <p:ph idx="1"/>
          </p:nvPr>
        </p:nvSpPr>
        <p:spPr/>
        <p:txBody>
          <a:bodyPr/>
          <a:lstStyle/>
          <a:p>
            <a:pPr marL="0" indent="0">
              <a:lnSpc>
                <a:spcPct val="200000"/>
              </a:lnSpc>
              <a:buNone/>
            </a:pPr>
            <a:r>
              <a:rPr lang="en-US" altLang="zh-CN" dirty="0"/>
              <a:t>1.1    software crisis</a:t>
            </a:r>
          </a:p>
          <a:p>
            <a:pPr marL="0" indent="0">
              <a:lnSpc>
                <a:spcPct val="200000"/>
              </a:lnSpc>
              <a:buNone/>
            </a:pPr>
            <a:r>
              <a:rPr lang="en-US" altLang="zh-CN" dirty="0"/>
              <a:t>1.2   software engineering</a:t>
            </a:r>
          </a:p>
          <a:p>
            <a:pPr marL="0" indent="0">
              <a:lnSpc>
                <a:spcPct val="200000"/>
              </a:lnSpc>
              <a:buNone/>
            </a:pPr>
            <a:r>
              <a:rPr lang="en-US" altLang="zh-CN" dirty="0">
                <a:solidFill>
                  <a:srgbClr val="FF0000"/>
                </a:solidFill>
              </a:rPr>
              <a:t>1.3   software development life cycle </a:t>
            </a:r>
          </a:p>
          <a:p>
            <a:pPr marL="0" indent="0">
              <a:lnSpc>
                <a:spcPct val="200000"/>
              </a:lnSpc>
              <a:buNone/>
            </a:pPr>
            <a:r>
              <a:rPr lang="en-US" altLang="zh-CN" dirty="0"/>
              <a:t>1.4   software process</a:t>
            </a:r>
            <a:endParaRPr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335" y="1659206"/>
            <a:ext cx="4965622" cy="3482601"/>
          </a:xfrm>
          <a:prstGeom prst="rect">
            <a:avLst/>
          </a:prstGeom>
        </p:spPr>
      </p:pic>
    </p:spTree>
    <p:extLst>
      <p:ext uri="{BB962C8B-B14F-4D97-AF65-F5344CB8AC3E}">
        <p14:creationId xmlns:p14="http://schemas.microsoft.com/office/powerpoint/2010/main" val="3189554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1.3 software development life cycle (SDLC)</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lgn="just">
              <a:buNone/>
            </a:pPr>
            <a:r>
              <a:rPr lang="en-US" altLang="zh-CN" dirty="0">
                <a:solidFill>
                  <a:srgbClr val="FF0000"/>
                </a:solidFill>
              </a:rPr>
              <a:t>Three periods and eight stages: </a:t>
            </a:r>
          </a:p>
          <a:p>
            <a:pPr marL="0" indent="0" algn="just">
              <a:buNone/>
            </a:pPr>
            <a:r>
              <a:rPr lang="en-US" altLang="zh-CN" dirty="0"/>
              <a:t>the software life cycle consists of </a:t>
            </a:r>
            <a:r>
              <a:rPr lang="en-US" altLang="zh-CN" dirty="0">
                <a:solidFill>
                  <a:srgbClr val="FF0000"/>
                </a:solidFill>
              </a:rPr>
              <a:t>three periods: software definition, software development and operation maintenance (also known as software maintenance), </a:t>
            </a:r>
            <a:r>
              <a:rPr lang="en-US" altLang="zh-CN" dirty="0"/>
              <a:t>and each period is further divided into several stages.</a:t>
            </a:r>
          </a:p>
          <a:p>
            <a:pPr marL="0" indent="0" algn="just">
              <a:buNone/>
            </a:pPr>
            <a:endParaRPr lang="en-US" altLang="zh-CN" dirty="0"/>
          </a:p>
          <a:p>
            <a:pPr marL="0" indent="0" algn="just">
              <a:buNone/>
            </a:pPr>
            <a:endParaRPr lang="en-US" altLang="zh-CN" dirty="0"/>
          </a:p>
          <a:p>
            <a:pPr marL="0" indent="0" algn="just">
              <a:buNone/>
            </a:pPr>
            <a:endParaRPr lang="en-US" altLang="zh-CN" dirty="0"/>
          </a:p>
          <a:p>
            <a:pPr marL="0" indent="0" algn="just">
              <a:buNone/>
            </a:pPr>
            <a:r>
              <a:rPr lang="en-US" altLang="zh-CN" dirty="0"/>
              <a:t>                     SDLC</a:t>
            </a:r>
            <a:endParaRPr lang="zh-CN" altLang="en-US" dirty="0"/>
          </a:p>
        </p:txBody>
      </p:sp>
      <p:sp>
        <p:nvSpPr>
          <p:cNvPr id="28" name="文本框 27"/>
          <p:cNvSpPr txBox="1"/>
          <p:nvPr/>
        </p:nvSpPr>
        <p:spPr>
          <a:xfrm>
            <a:off x="2800236" y="3192105"/>
            <a:ext cx="6247974" cy="3416320"/>
          </a:xfrm>
          <a:prstGeom prst="rect">
            <a:avLst/>
          </a:prstGeom>
          <a:noFill/>
        </p:spPr>
        <p:txBody>
          <a:bodyPr wrap="square" rtlCol="0">
            <a:spAutoFit/>
          </a:bodyPr>
          <a:lstStyle/>
          <a:p>
            <a:pPr algn="just"/>
            <a:r>
              <a:rPr lang="en-US" altLang="zh-CN" sz="2400" dirty="0">
                <a:latin typeface="Bahnschrift Condensed" panose="020B0502040204020203" pitchFamily="34" charset="0"/>
              </a:rPr>
              <a:t>Software definition</a:t>
            </a:r>
          </a:p>
          <a:p>
            <a:pPr algn="just"/>
            <a:endParaRPr lang="en-US" altLang="zh-CN" sz="2400" dirty="0">
              <a:latin typeface="Bahnschrift Condensed" panose="020B0502040204020203" pitchFamily="34" charset="0"/>
            </a:endParaRPr>
          </a:p>
          <a:p>
            <a:pPr algn="just"/>
            <a:endParaRPr lang="en-US" altLang="zh-CN" sz="2400" dirty="0">
              <a:latin typeface="Bahnschrift Condensed" panose="020B0502040204020203" pitchFamily="34" charset="0"/>
            </a:endParaRPr>
          </a:p>
          <a:p>
            <a:pPr algn="just"/>
            <a:endParaRPr lang="en-US" altLang="zh-CN" sz="2400" dirty="0">
              <a:latin typeface="Bahnschrift Condensed" panose="020B0502040204020203" pitchFamily="34" charset="0"/>
            </a:endParaRPr>
          </a:p>
          <a:p>
            <a:pPr algn="just"/>
            <a:r>
              <a:rPr lang="en-US" altLang="zh-CN" sz="2400" dirty="0">
                <a:latin typeface="Bahnschrift Condensed" panose="020B0502040204020203" pitchFamily="34" charset="0"/>
              </a:rPr>
              <a:t>Software development</a:t>
            </a:r>
          </a:p>
          <a:p>
            <a:pPr algn="just"/>
            <a:endParaRPr lang="en-US" altLang="zh-CN" sz="2400" dirty="0">
              <a:latin typeface="Bahnschrift Condensed" panose="020B0502040204020203" pitchFamily="34" charset="0"/>
            </a:endParaRPr>
          </a:p>
          <a:p>
            <a:pPr algn="just"/>
            <a:endParaRPr lang="en-US" altLang="zh-CN" sz="2400" dirty="0">
              <a:latin typeface="Bahnschrift Condensed" panose="020B0502040204020203" pitchFamily="34" charset="0"/>
            </a:endParaRPr>
          </a:p>
          <a:p>
            <a:pPr algn="just"/>
            <a:endParaRPr lang="en-US" altLang="zh-CN" sz="2400" dirty="0">
              <a:latin typeface="Bahnschrift Condensed" panose="020B0502040204020203" pitchFamily="34" charset="0"/>
            </a:endParaRPr>
          </a:p>
          <a:p>
            <a:pPr algn="just"/>
            <a:r>
              <a:rPr lang="en-US" altLang="zh-CN" sz="2400" dirty="0">
                <a:latin typeface="Bahnschrift Condensed" panose="020B0502040204020203" pitchFamily="34" charset="0"/>
              </a:rPr>
              <a:t>Software maintenance:  8.   Operation and maintenance</a:t>
            </a:r>
            <a:endParaRPr lang="zh-CN" altLang="en-US" sz="2400" dirty="0">
              <a:latin typeface="Bahnschrift Condensed" panose="020B0502040204020203" pitchFamily="34" charset="0"/>
            </a:endParaRPr>
          </a:p>
        </p:txBody>
      </p:sp>
      <p:sp>
        <p:nvSpPr>
          <p:cNvPr id="29" name="文本框 28"/>
          <p:cNvSpPr txBox="1"/>
          <p:nvPr/>
        </p:nvSpPr>
        <p:spPr>
          <a:xfrm>
            <a:off x="5212326" y="2875775"/>
            <a:ext cx="2861681" cy="1200329"/>
          </a:xfrm>
          <a:prstGeom prst="rect">
            <a:avLst/>
          </a:prstGeom>
          <a:noFill/>
        </p:spPr>
        <p:txBody>
          <a:bodyPr wrap="none" rtlCol="0">
            <a:spAutoFit/>
          </a:bodyPr>
          <a:lstStyle/>
          <a:p>
            <a:pPr marL="457200" indent="-457200" algn="just">
              <a:buFont typeface="+mj-lt"/>
              <a:buAutoNum type="arabicPeriod"/>
            </a:pPr>
            <a:r>
              <a:rPr lang="en-US" altLang="zh-CN" sz="2400" dirty="0">
                <a:latin typeface="Bahnschrift Condensed" panose="020B0502040204020203" pitchFamily="34" charset="0"/>
              </a:rPr>
              <a:t>Problem definition</a:t>
            </a:r>
          </a:p>
          <a:p>
            <a:pPr marL="457200" indent="-457200" algn="just">
              <a:buFont typeface="+mj-lt"/>
              <a:buAutoNum type="arabicPeriod"/>
            </a:pPr>
            <a:r>
              <a:rPr lang="en-US" altLang="zh-CN" sz="2400" dirty="0">
                <a:latin typeface="Bahnschrift Condensed" panose="020B0502040204020203" pitchFamily="34" charset="0"/>
              </a:rPr>
              <a:t>Feasibility study</a:t>
            </a:r>
          </a:p>
          <a:p>
            <a:pPr marL="457200" indent="-457200" algn="just">
              <a:buFont typeface="+mj-lt"/>
              <a:buAutoNum type="arabicPeriod"/>
            </a:pPr>
            <a:r>
              <a:rPr lang="en-US" altLang="zh-CN" sz="2400" dirty="0">
                <a:latin typeface="Bahnschrift Condensed" panose="020B0502040204020203" pitchFamily="34" charset="0"/>
              </a:rPr>
              <a:t>Requirement analysis</a:t>
            </a:r>
            <a:endParaRPr lang="zh-CN" altLang="en-US" sz="2400" dirty="0">
              <a:latin typeface="Bahnschrift Condensed" panose="020B0502040204020203" pitchFamily="34" charset="0"/>
            </a:endParaRPr>
          </a:p>
        </p:txBody>
      </p:sp>
      <p:sp>
        <p:nvSpPr>
          <p:cNvPr id="30" name="文本框 29"/>
          <p:cNvSpPr txBox="1"/>
          <p:nvPr/>
        </p:nvSpPr>
        <p:spPr>
          <a:xfrm>
            <a:off x="5482595" y="4160074"/>
            <a:ext cx="2989921" cy="1569660"/>
          </a:xfrm>
          <a:prstGeom prst="rect">
            <a:avLst/>
          </a:prstGeom>
          <a:noFill/>
        </p:spPr>
        <p:txBody>
          <a:bodyPr wrap="none" rtlCol="0">
            <a:spAutoFit/>
          </a:bodyPr>
          <a:lstStyle/>
          <a:p>
            <a:pPr marL="457200" indent="-457200" algn="just">
              <a:buFont typeface="+mj-lt"/>
              <a:buAutoNum type="arabicPeriod" startAt="4"/>
            </a:pPr>
            <a:r>
              <a:rPr lang="en-US" altLang="zh-CN" sz="2400" dirty="0">
                <a:latin typeface="Bahnschrift Condensed" panose="020B0502040204020203" pitchFamily="34" charset="0"/>
              </a:rPr>
              <a:t>Outline design</a:t>
            </a:r>
          </a:p>
          <a:p>
            <a:pPr marL="457200" indent="-457200" algn="just">
              <a:buFont typeface="+mj-lt"/>
              <a:buAutoNum type="arabicPeriod" startAt="4"/>
            </a:pPr>
            <a:r>
              <a:rPr lang="en-US" altLang="zh-CN" sz="2400" dirty="0">
                <a:latin typeface="Bahnschrift Condensed" panose="020B0502040204020203" pitchFamily="34" charset="0"/>
              </a:rPr>
              <a:t>Detailed design</a:t>
            </a:r>
          </a:p>
          <a:p>
            <a:pPr marL="457200" indent="-457200" algn="just">
              <a:buFont typeface="+mj-lt"/>
              <a:buAutoNum type="arabicPeriod" startAt="4"/>
            </a:pPr>
            <a:r>
              <a:rPr lang="en-US" altLang="zh-CN" sz="2400" dirty="0">
                <a:latin typeface="Bahnschrift Condensed" panose="020B0502040204020203" pitchFamily="34" charset="0"/>
              </a:rPr>
              <a:t>Coding and unit testing</a:t>
            </a:r>
          </a:p>
          <a:p>
            <a:pPr marL="457200" indent="-457200" algn="just">
              <a:buFont typeface="+mj-lt"/>
              <a:buAutoNum type="arabicPeriod" startAt="4"/>
            </a:pPr>
            <a:r>
              <a:rPr lang="en-US" altLang="zh-CN" sz="2400" dirty="0">
                <a:latin typeface="Bahnschrift Condensed" panose="020B0502040204020203" pitchFamily="34" charset="0"/>
              </a:rPr>
              <a:t>Comprehensive test</a:t>
            </a:r>
            <a:endParaRPr lang="zh-CN" altLang="en-US" sz="2400" dirty="0">
              <a:latin typeface="Bahnschrift Condensed" panose="020B0502040204020203" pitchFamily="34" charset="0"/>
            </a:endParaRPr>
          </a:p>
        </p:txBody>
      </p:sp>
      <p:sp>
        <p:nvSpPr>
          <p:cNvPr id="31" name="左大括号 30"/>
          <p:cNvSpPr/>
          <p:nvPr/>
        </p:nvSpPr>
        <p:spPr>
          <a:xfrm>
            <a:off x="5016137" y="3021874"/>
            <a:ext cx="156754" cy="90569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32" name="左大括号 31"/>
          <p:cNvSpPr/>
          <p:nvPr/>
        </p:nvSpPr>
        <p:spPr>
          <a:xfrm>
            <a:off x="5277394" y="4362850"/>
            <a:ext cx="192185" cy="116410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33" name="左大括号 32"/>
          <p:cNvSpPr/>
          <p:nvPr/>
        </p:nvSpPr>
        <p:spPr>
          <a:xfrm>
            <a:off x="2612950" y="3439740"/>
            <a:ext cx="165084" cy="290745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34" name="文本框 33"/>
          <p:cNvSpPr txBox="1"/>
          <p:nvPr/>
        </p:nvSpPr>
        <p:spPr>
          <a:xfrm>
            <a:off x="8722883" y="3208907"/>
            <a:ext cx="1933543" cy="461665"/>
          </a:xfrm>
          <a:prstGeom prst="rect">
            <a:avLst/>
          </a:prstGeom>
          <a:noFill/>
        </p:spPr>
        <p:txBody>
          <a:bodyPr wrap="none" rtlCol="0">
            <a:spAutoFit/>
          </a:bodyPr>
          <a:lstStyle/>
          <a:p>
            <a:pPr algn="just"/>
            <a:r>
              <a:rPr lang="en-US" altLang="zh-CN" sz="2400" dirty="0">
                <a:solidFill>
                  <a:srgbClr val="0000CC"/>
                </a:solidFill>
                <a:latin typeface="Bahnschrift Condensed" panose="020B0502040204020203" pitchFamily="34" charset="0"/>
              </a:rPr>
              <a:t>systems analysis</a:t>
            </a:r>
            <a:endParaRPr lang="zh-CN" altLang="en-US" sz="2400" dirty="0">
              <a:solidFill>
                <a:srgbClr val="0000CC"/>
              </a:solidFill>
              <a:latin typeface="Bahnschrift Condensed" panose="020B0502040204020203" pitchFamily="34" charset="0"/>
            </a:endParaRPr>
          </a:p>
        </p:txBody>
      </p:sp>
      <p:sp>
        <p:nvSpPr>
          <p:cNvPr id="36" name="文本框 35"/>
          <p:cNvSpPr txBox="1"/>
          <p:nvPr/>
        </p:nvSpPr>
        <p:spPr>
          <a:xfrm>
            <a:off x="8208919" y="4371341"/>
            <a:ext cx="1643399" cy="461665"/>
          </a:xfrm>
          <a:prstGeom prst="rect">
            <a:avLst/>
          </a:prstGeom>
          <a:noFill/>
        </p:spPr>
        <p:txBody>
          <a:bodyPr wrap="none" rtlCol="0">
            <a:spAutoFit/>
          </a:bodyPr>
          <a:lstStyle/>
          <a:p>
            <a:pPr algn="just"/>
            <a:r>
              <a:rPr lang="en-US" altLang="zh-CN" sz="2400" dirty="0">
                <a:solidFill>
                  <a:srgbClr val="0000CC"/>
                </a:solidFill>
                <a:latin typeface="Bahnschrift Condensed" panose="020B0502040204020203" pitchFamily="34" charset="0"/>
              </a:rPr>
              <a:t>system design</a:t>
            </a:r>
            <a:endParaRPr lang="zh-CN" altLang="en-US" sz="2400" dirty="0">
              <a:solidFill>
                <a:srgbClr val="0000CC"/>
              </a:solidFill>
              <a:latin typeface="Bahnschrift Condensed" panose="020B0502040204020203" pitchFamily="34" charset="0"/>
            </a:endParaRPr>
          </a:p>
        </p:txBody>
      </p:sp>
      <p:sp>
        <p:nvSpPr>
          <p:cNvPr id="37" name="文本框 36"/>
          <p:cNvSpPr txBox="1"/>
          <p:nvPr/>
        </p:nvSpPr>
        <p:spPr>
          <a:xfrm>
            <a:off x="8855665" y="5089677"/>
            <a:ext cx="2576346" cy="461665"/>
          </a:xfrm>
          <a:prstGeom prst="rect">
            <a:avLst/>
          </a:prstGeom>
          <a:noFill/>
        </p:spPr>
        <p:txBody>
          <a:bodyPr wrap="none" rtlCol="0">
            <a:spAutoFit/>
          </a:bodyPr>
          <a:lstStyle/>
          <a:p>
            <a:pPr algn="just"/>
            <a:r>
              <a:rPr lang="en-US" altLang="zh-CN" sz="2400" dirty="0">
                <a:solidFill>
                  <a:srgbClr val="0000CC"/>
                </a:solidFill>
                <a:latin typeface="Bahnschrift Condensed" panose="020B0502040204020203" pitchFamily="34" charset="0"/>
              </a:rPr>
              <a:t>system implementation</a:t>
            </a:r>
            <a:endParaRPr lang="zh-CN" altLang="en-US" sz="2400" dirty="0">
              <a:solidFill>
                <a:srgbClr val="0000CC"/>
              </a:solidFill>
              <a:latin typeface="Bahnschrift Condensed" panose="020B0502040204020203" pitchFamily="34" charset="0"/>
            </a:endParaRPr>
          </a:p>
        </p:txBody>
      </p:sp>
      <p:sp>
        <p:nvSpPr>
          <p:cNvPr id="38" name="右大括号 37"/>
          <p:cNvSpPr/>
          <p:nvPr/>
        </p:nvSpPr>
        <p:spPr>
          <a:xfrm>
            <a:off x="8288832" y="3021874"/>
            <a:ext cx="219226" cy="9056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右大括号 38"/>
          <p:cNvSpPr/>
          <p:nvPr/>
        </p:nvSpPr>
        <p:spPr>
          <a:xfrm>
            <a:off x="7854781" y="4392434"/>
            <a:ext cx="219226" cy="40577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0" name="右大括号 39"/>
          <p:cNvSpPr/>
          <p:nvPr/>
        </p:nvSpPr>
        <p:spPr>
          <a:xfrm>
            <a:off x="8582129" y="5135796"/>
            <a:ext cx="219226" cy="40577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320064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Software definition period’s task</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Autofit/>
          </a:bodyPr>
          <a:lstStyle/>
          <a:p>
            <a:pPr algn="just">
              <a:buFont typeface="Wingdings" panose="05000000000000000000" pitchFamily="2" charset="2"/>
              <a:buChar char="Ø"/>
            </a:pPr>
            <a:r>
              <a:rPr lang="en-US" altLang="zh-CN" sz="3200" dirty="0">
                <a:solidFill>
                  <a:srgbClr val="FF0000"/>
                </a:solidFill>
              </a:rPr>
              <a:t>Determine the general objectives </a:t>
            </a:r>
            <a:r>
              <a:rPr lang="en-US" altLang="zh-CN" sz="3200" dirty="0"/>
              <a:t>that the software development project must complete;</a:t>
            </a:r>
          </a:p>
          <a:p>
            <a:pPr algn="just">
              <a:buFont typeface="Wingdings" panose="05000000000000000000" pitchFamily="2" charset="2"/>
              <a:buChar char="Ø"/>
            </a:pPr>
            <a:r>
              <a:rPr lang="en-US" altLang="zh-CN" sz="3200" dirty="0"/>
              <a:t>Determine the </a:t>
            </a:r>
            <a:r>
              <a:rPr lang="en-US" altLang="zh-CN" sz="3200" dirty="0">
                <a:solidFill>
                  <a:srgbClr val="FF0000"/>
                </a:solidFill>
              </a:rPr>
              <a:t>feasibility of the project</a:t>
            </a:r>
            <a:r>
              <a:rPr lang="en-US" altLang="zh-CN" sz="3200" dirty="0"/>
              <a:t>;</a:t>
            </a:r>
          </a:p>
          <a:p>
            <a:pPr algn="just">
              <a:buFont typeface="Wingdings" panose="05000000000000000000" pitchFamily="2" charset="2"/>
              <a:buChar char="Ø"/>
            </a:pPr>
            <a:r>
              <a:rPr lang="en-US" altLang="zh-CN" sz="3200" dirty="0"/>
              <a:t>Derive the </a:t>
            </a:r>
            <a:r>
              <a:rPr lang="en-US" altLang="zh-CN" sz="3200" dirty="0">
                <a:solidFill>
                  <a:srgbClr val="FF0000"/>
                </a:solidFill>
              </a:rPr>
              <a:t>strategies</a:t>
            </a:r>
            <a:r>
              <a:rPr lang="en-US" altLang="zh-CN" sz="3200" dirty="0"/>
              <a:t> that should be adopted to achieve the project objectives and </a:t>
            </a:r>
            <a:r>
              <a:rPr lang="en-US" altLang="zh-CN" sz="3200" dirty="0">
                <a:solidFill>
                  <a:srgbClr val="FF0000"/>
                </a:solidFill>
              </a:rPr>
              <a:t>the functions </a:t>
            </a:r>
            <a:r>
              <a:rPr lang="en-US" altLang="zh-CN" sz="3200" dirty="0"/>
              <a:t>that the system must complete;</a:t>
            </a:r>
          </a:p>
          <a:p>
            <a:pPr algn="just">
              <a:buFont typeface="Wingdings" panose="05000000000000000000" pitchFamily="2" charset="2"/>
              <a:buChar char="Ø"/>
            </a:pPr>
            <a:r>
              <a:rPr lang="en-US" altLang="zh-CN" sz="3200" dirty="0">
                <a:solidFill>
                  <a:srgbClr val="FF0000"/>
                </a:solidFill>
              </a:rPr>
              <a:t>Estimate the resources and </a:t>
            </a:r>
            <a:r>
              <a:rPr lang="en-US" altLang="zh-CN" sz="3200" dirty="0" smtClean="0">
                <a:solidFill>
                  <a:srgbClr val="FF0000"/>
                </a:solidFill>
              </a:rPr>
              <a:t>costs(</a:t>
            </a:r>
            <a:r>
              <a:rPr lang="zh-CN" altLang="en-US" sz="3200" dirty="0" smtClean="0">
                <a:solidFill>
                  <a:srgbClr val="FF0000"/>
                </a:solidFill>
              </a:rPr>
              <a:t>成本</a:t>
            </a:r>
            <a:r>
              <a:rPr lang="en-US" altLang="zh-CN" sz="3200" dirty="0" smtClean="0">
                <a:solidFill>
                  <a:srgbClr val="FF0000"/>
                </a:solidFill>
              </a:rPr>
              <a:t>) </a:t>
            </a:r>
            <a:r>
              <a:rPr lang="en-US" altLang="zh-CN" sz="3200" dirty="0"/>
              <a:t>required to complete the project, and prepare the project schedule. </a:t>
            </a:r>
          </a:p>
          <a:p>
            <a:pPr marL="0" indent="0" algn="just">
              <a:buNone/>
            </a:pPr>
            <a:r>
              <a:rPr lang="en-US" altLang="zh-CN" sz="3200" dirty="0">
                <a:solidFill>
                  <a:srgbClr val="0000CC"/>
                </a:solidFill>
              </a:rPr>
              <a:t>The work in this period is usually called system analysis, which is completed by the system analyst. The software definition period is usually further divided into three stages, namely, problem definition, feasibility study and requirement analysis.</a:t>
            </a:r>
            <a:endParaRPr lang="zh-CN" altLang="en-US" sz="3200" dirty="0">
              <a:solidFill>
                <a:srgbClr val="0000CC"/>
              </a:solidFill>
            </a:endParaRPr>
          </a:p>
        </p:txBody>
      </p:sp>
    </p:spTree>
    <p:extLst>
      <p:ext uri="{BB962C8B-B14F-4D97-AF65-F5344CB8AC3E}">
        <p14:creationId xmlns:p14="http://schemas.microsoft.com/office/powerpoint/2010/main" val="3344838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Software development period’s task</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Autofit/>
          </a:bodyPr>
          <a:lstStyle/>
          <a:p>
            <a:pPr marL="0" indent="0" algn="just">
              <a:buNone/>
            </a:pPr>
            <a:r>
              <a:rPr lang="en-US" altLang="zh-CN" sz="3200" dirty="0"/>
              <a:t>Specifically design and implement the software defined in the previous period. Four stages are included:  </a:t>
            </a:r>
            <a:r>
              <a:rPr lang="en-US" altLang="zh-CN" sz="3200" dirty="0">
                <a:solidFill>
                  <a:srgbClr val="FF0000"/>
                </a:solidFill>
              </a:rPr>
              <a:t>Outline design, Detailed design, Coding and unit testing, Comprehensive test</a:t>
            </a:r>
            <a:r>
              <a:rPr lang="en-US" altLang="zh-CN" sz="3200" dirty="0"/>
              <a:t>. </a:t>
            </a:r>
            <a:r>
              <a:rPr lang="en-US" altLang="zh-CN" sz="3200" dirty="0">
                <a:solidFill>
                  <a:srgbClr val="0000CC"/>
                </a:solidFill>
              </a:rPr>
              <a:t>The first two stages are also called system design. The latter two stages are also called system </a:t>
            </a:r>
            <a:r>
              <a:rPr lang="en-US" altLang="zh-CN" sz="3200" dirty="0" smtClean="0">
                <a:solidFill>
                  <a:srgbClr val="0000CC"/>
                </a:solidFill>
              </a:rPr>
              <a:t>implementation.</a:t>
            </a:r>
            <a:endParaRPr lang="en-US" altLang="zh-CN" sz="3200" dirty="0"/>
          </a:p>
          <a:p>
            <a:pPr marL="0" indent="0" algn="just">
              <a:buNone/>
            </a:pPr>
            <a:endParaRPr lang="en-US" altLang="zh-CN" sz="3200" dirty="0"/>
          </a:p>
          <a:p>
            <a:pPr marL="0" indent="0" algn="just">
              <a:buNone/>
            </a:pPr>
            <a:r>
              <a:rPr lang="zh-CN" altLang="en-US" sz="3200" dirty="0">
                <a:latin typeface="华文行楷" panose="02010800040101010101" pitchFamily="2" charset="-122"/>
                <a:ea typeface="华文行楷" panose="02010800040101010101" pitchFamily="2" charset="-122"/>
              </a:rPr>
              <a:t>具体设计和实现前一阶段定义的软件。包括四个</a:t>
            </a:r>
            <a:r>
              <a:rPr lang="zh-CN" altLang="en-US" sz="3200" dirty="0" smtClean="0">
                <a:latin typeface="华文行楷" panose="02010800040101010101" pitchFamily="2" charset="-122"/>
                <a:ea typeface="华文行楷" panose="02010800040101010101" pitchFamily="2" charset="-122"/>
              </a:rPr>
              <a:t>阶段：概要设计</a:t>
            </a:r>
            <a:r>
              <a:rPr lang="zh-CN" altLang="en-US" sz="3200" dirty="0">
                <a:latin typeface="华文行楷" panose="02010800040101010101" pitchFamily="2" charset="-122"/>
                <a:ea typeface="华文行楷" panose="02010800040101010101" pitchFamily="2" charset="-122"/>
              </a:rPr>
              <a:t>，详细设计，编码和单元测试，综合测试。前两个阶段也被称为系统设计。后面两个阶段也被称为系统实现。</a:t>
            </a:r>
          </a:p>
        </p:txBody>
      </p:sp>
    </p:spTree>
    <p:extLst>
      <p:ext uri="{BB962C8B-B14F-4D97-AF65-F5344CB8AC3E}">
        <p14:creationId xmlns:p14="http://schemas.microsoft.com/office/powerpoint/2010/main" val="706437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Maintenance period’s task</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lgn="just">
              <a:buNone/>
            </a:pPr>
            <a:r>
              <a:rPr lang="en-US" altLang="zh-CN" dirty="0"/>
              <a:t>The software can </a:t>
            </a:r>
            <a:r>
              <a:rPr lang="en-US" altLang="zh-CN" dirty="0" smtClean="0">
                <a:solidFill>
                  <a:srgbClr val="FF0000"/>
                </a:solidFill>
              </a:rPr>
              <a:t>persistently(</a:t>
            </a:r>
            <a:r>
              <a:rPr lang="zh-CN" altLang="en-US" dirty="0" smtClean="0">
                <a:solidFill>
                  <a:srgbClr val="FF0000"/>
                </a:solidFill>
              </a:rPr>
              <a:t>持续地，坚持不懈地</a:t>
            </a:r>
            <a:r>
              <a:rPr lang="en-US" altLang="zh-CN" dirty="0" smtClean="0">
                <a:solidFill>
                  <a:srgbClr val="FF0000"/>
                </a:solidFill>
              </a:rPr>
              <a:t>) </a:t>
            </a:r>
            <a:r>
              <a:rPr lang="en-US" altLang="zh-CN" dirty="0">
                <a:solidFill>
                  <a:srgbClr val="FF0000"/>
                </a:solidFill>
              </a:rPr>
              <a:t>meet the needs of users</a:t>
            </a:r>
            <a:r>
              <a:rPr lang="en-US" altLang="zh-CN" dirty="0"/>
              <a:t>. Specifically:</a:t>
            </a:r>
          </a:p>
          <a:p>
            <a:pPr algn="just">
              <a:buFont typeface="Wingdings" panose="05000000000000000000" pitchFamily="2" charset="2"/>
              <a:buChar char="Ø"/>
            </a:pPr>
            <a:r>
              <a:rPr lang="en-US" altLang="zh-CN" dirty="0"/>
              <a:t>When </a:t>
            </a:r>
            <a:r>
              <a:rPr lang="en-US" altLang="zh-CN" dirty="0">
                <a:solidFill>
                  <a:srgbClr val="FF0000"/>
                </a:solidFill>
              </a:rPr>
              <a:t>errors</a:t>
            </a:r>
            <a:r>
              <a:rPr lang="en-US" altLang="zh-CN" dirty="0"/>
              <a:t> are found during the use of the software, they </a:t>
            </a:r>
            <a:r>
              <a:rPr lang="en-US" altLang="zh-CN" dirty="0">
                <a:solidFill>
                  <a:srgbClr val="FF0000"/>
                </a:solidFill>
              </a:rPr>
              <a:t>should be corrected</a:t>
            </a:r>
            <a:r>
              <a:rPr lang="en-US" altLang="zh-CN" dirty="0"/>
              <a:t>;</a:t>
            </a:r>
          </a:p>
          <a:p>
            <a:pPr algn="just">
              <a:buFont typeface="Wingdings" panose="05000000000000000000" pitchFamily="2" charset="2"/>
              <a:buChar char="Ø"/>
            </a:pPr>
            <a:r>
              <a:rPr lang="en-US" altLang="zh-CN" dirty="0"/>
              <a:t>When the </a:t>
            </a:r>
            <a:r>
              <a:rPr lang="en-US" altLang="zh-CN" dirty="0">
                <a:solidFill>
                  <a:srgbClr val="FF0000"/>
                </a:solidFill>
              </a:rPr>
              <a:t>environment changes</a:t>
            </a:r>
            <a:r>
              <a:rPr lang="en-US" altLang="zh-CN" dirty="0"/>
              <a:t>, the </a:t>
            </a:r>
            <a:r>
              <a:rPr lang="en-US" altLang="zh-CN" dirty="0">
                <a:solidFill>
                  <a:srgbClr val="FF0000"/>
                </a:solidFill>
              </a:rPr>
              <a:t>software should be modified </a:t>
            </a:r>
            <a:r>
              <a:rPr lang="en-US" altLang="zh-CN" dirty="0"/>
              <a:t>to adapt to the new environment; </a:t>
            </a:r>
          </a:p>
          <a:p>
            <a:pPr algn="just">
              <a:buFont typeface="Wingdings" panose="05000000000000000000" pitchFamily="2" charset="2"/>
              <a:buChar char="Ø"/>
            </a:pPr>
            <a:r>
              <a:rPr lang="en-US" altLang="zh-CN" dirty="0"/>
              <a:t>When the user has </a:t>
            </a:r>
            <a:r>
              <a:rPr lang="en-US" altLang="zh-CN" dirty="0">
                <a:solidFill>
                  <a:srgbClr val="FF0000"/>
                </a:solidFill>
              </a:rPr>
              <a:t>new requirements</a:t>
            </a:r>
            <a:r>
              <a:rPr lang="en-US" altLang="zh-CN" dirty="0"/>
              <a:t>, the </a:t>
            </a:r>
            <a:r>
              <a:rPr lang="en-US" altLang="zh-CN" dirty="0">
                <a:solidFill>
                  <a:srgbClr val="FF0000"/>
                </a:solidFill>
              </a:rPr>
              <a:t>software shall be improved </a:t>
            </a:r>
            <a:r>
              <a:rPr lang="en-US" altLang="zh-CN" dirty="0"/>
              <a:t>in time to meet the new needs of the user.</a:t>
            </a:r>
          </a:p>
          <a:p>
            <a:pPr marL="0" indent="0" algn="just">
              <a:lnSpc>
                <a:spcPct val="150000"/>
              </a:lnSpc>
              <a:buNone/>
            </a:pPr>
            <a:r>
              <a:rPr lang="en-US" altLang="zh-CN" dirty="0">
                <a:solidFill>
                  <a:srgbClr val="FF0000"/>
                </a:solidFill>
              </a:rPr>
              <a:t>Generally, the maintenance period is not further divided into phases, but each maintenance activity is essentially a compressed and simplified definition and development process</a:t>
            </a:r>
            <a:r>
              <a:rPr lang="en-US" altLang="zh-CN" dirty="0"/>
              <a:t>.</a:t>
            </a:r>
            <a:endParaRPr lang="zh-CN" altLang="en-US" dirty="0"/>
          </a:p>
        </p:txBody>
      </p:sp>
    </p:spTree>
    <p:extLst>
      <p:ext uri="{BB962C8B-B14F-4D97-AF65-F5344CB8AC3E}">
        <p14:creationId xmlns:p14="http://schemas.microsoft.com/office/powerpoint/2010/main" val="281696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1. Problem definition</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buNone/>
            </a:pPr>
            <a:r>
              <a:rPr lang="en-US" altLang="zh-CN" dirty="0">
                <a:solidFill>
                  <a:srgbClr val="FF0000"/>
                </a:solidFill>
              </a:rPr>
              <a:t>Task: </a:t>
            </a:r>
            <a:r>
              <a:rPr lang="en-US" altLang="zh-CN" dirty="0"/>
              <a:t>what is the problem</a:t>
            </a:r>
            <a:r>
              <a:rPr lang="zh-CN" altLang="en-US" dirty="0"/>
              <a:t>？</a:t>
            </a:r>
            <a:endParaRPr lang="en-US" altLang="zh-CN" dirty="0"/>
          </a:p>
          <a:p>
            <a:pPr>
              <a:buFont typeface="Wingdings" panose="05000000000000000000" pitchFamily="2" charset="2"/>
              <a:buChar char="Ø"/>
            </a:pPr>
            <a:r>
              <a:rPr lang="en-US" altLang="zh-CN" dirty="0"/>
              <a:t>Through the interview and investigation of customers, the system analyst will write </a:t>
            </a:r>
            <a:r>
              <a:rPr lang="en-US" altLang="zh-CN" dirty="0">
                <a:solidFill>
                  <a:srgbClr val="FF0000"/>
                </a:solidFill>
              </a:rPr>
              <a:t>a written report on problem  properties, project objectives and project scales</a:t>
            </a:r>
            <a:r>
              <a:rPr lang="en-US" altLang="zh-CN" dirty="0" smtClean="0"/>
              <a:t>. (</a:t>
            </a:r>
            <a:r>
              <a:rPr lang="zh-CN" altLang="en-US" dirty="0"/>
              <a:t>通过对客户的访谈和调查，系统分析员将写出一份关于问题属性、项目目标和项目规模的书面报告。</a:t>
            </a:r>
            <a:r>
              <a:rPr lang="en-US" altLang="zh-CN" dirty="0" smtClean="0"/>
              <a:t>)</a:t>
            </a:r>
            <a:endParaRPr lang="en-US" altLang="zh-CN" dirty="0"/>
          </a:p>
          <a:p>
            <a:pPr>
              <a:buFont typeface="Wingdings" panose="05000000000000000000" pitchFamily="2" charset="2"/>
              <a:buChar char="Ø"/>
            </a:pPr>
            <a:r>
              <a:rPr lang="en-US" altLang="zh-CN" dirty="0"/>
              <a:t>After discussion and necessary modification, </a:t>
            </a:r>
            <a:r>
              <a:rPr lang="en-US" altLang="zh-CN" dirty="0">
                <a:solidFill>
                  <a:srgbClr val="FF0000"/>
                </a:solidFill>
              </a:rPr>
              <a:t>this report should be confirmed by the customer</a:t>
            </a:r>
            <a:r>
              <a:rPr lang="en-US" altLang="zh-CN" dirty="0" smtClean="0"/>
              <a:t>. (</a:t>
            </a:r>
            <a:r>
              <a:rPr lang="zh-CN" altLang="en-US" dirty="0"/>
              <a:t>经过讨论和必要的修改，这份报告应得到客户的确认。</a:t>
            </a:r>
            <a:r>
              <a:rPr lang="en-US" altLang="zh-CN" dirty="0" smtClean="0"/>
              <a:t>)</a:t>
            </a:r>
            <a:endParaRPr lang="en-US" altLang="zh-CN" dirty="0"/>
          </a:p>
          <a:p>
            <a:pPr marL="0" indent="0">
              <a:buNone/>
            </a:pPr>
            <a:r>
              <a:rPr lang="en-US" altLang="zh-CN" dirty="0">
                <a:solidFill>
                  <a:srgbClr val="FF0000"/>
                </a:solidFill>
              </a:rPr>
              <a:t>Outcome: </a:t>
            </a:r>
            <a:r>
              <a:rPr lang="en-US" altLang="zh-CN" dirty="0"/>
              <a:t>report on system scale and objectives</a:t>
            </a:r>
            <a:r>
              <a:rPr lang="en-US" altLang="zh-CN" dirty="0" smtClean="0"/>
              <a:t>.</a:t>
            </a:r>
          </a:p>
          <a:p>
            <a:pPr marL="0" indent="0">
              <a:buNone/>
            </a:pPr>
            <a:r>
              <a:rPr lang="en-US" altLang="zh-CN" dirty="0" smtClean="0"/>
              <a:t>(</a:t>
            </a:r>
            <a:r>
              <a:rPr lang="zh-CN" altLang="en-US" dirty="0" smtClean="0"/>
              <a:t>结果：关于系统规模和目标的报告。</a:t>
            </a:r>
            <a:r>
              <a:rPr lang="en-US" altLang="zh-CN" dirty="0" smtClean="0"/>
              <a:t>)</a:t>
            </a:r>
            <a:endParaRPr lang="zh-CN" altLang="en-US" dirty="0"/>
          </a:p>
        </p:txBody>
      </p:sp>
    </p:spTree>
    <p:extLst>
      <p:ext uri="{BB962C8B-B14F-4D97-AF65-F5344CB8AC3E}">
        <p14:creationId xmlns:p14="http://schemas.microsoft.com/office/powerpoint/2010/main" val="53350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3" y="428182"/>
            <a:ext cx="8743405" cy="685106"/>
          </a:xfrm>
        </p:spPr>
        <p:txBody>
          <a:bodyPr>
            <a:normAutofit fontScale="90000"/>
          </a:bodyPr>
          <a:lstStyle/>
          <a:p>
            <a:r>
              <a:rPr lang="en-US" altLang="zh-CN" b="1" dirty="0">
                <a:ea typeface="Segoe UI Black" panose="020B0A02040204020203" pitchFamily="34" charset="0"/>
              </a:rPr>
              <a:t>1. Software Engineering Overview</a:t>
            </a:r>
            <a:endParaRPr lang="zh-CN" altLang="en-US" dirty="0"/>
          </a:p>
        </p:txBody>
      </p:sp>
      <p:sp>
        <p:nvSpPr>
          <p:cNvPr id="3" name="内容占位符 2"/>
          <p:cNvSpPr>
            <a:spLocks noGrp="1"/>
          </p:cNvSpPr>
          <p:nvPr>
            <p:ph idx="1"/>
          </p:nvPr>
        </p:nvSpPr>
        <p:spPr/>
        <p:txBody>
          <a:bodyPr/>
          <a:lstStyle/>
          <a:p>
            <a:pPr marL="0" indent="0">
              <a:lnSpc>
                <a:spcPct val="200000"/>
              </a:lnSpc>
              <a:buNone/>
            </a:pPr>
            <a:r>
              <a:rPr lang="en-US" altLang="zh-CN" dirty="0"/>
              <a:t>1.1    software crisis</a:t>
            </a:r>
          </a:p>
          <a:p>
            <a:pPr marL="0" indent="0">
              <a:lnSpc>
                <a:spcPct val="200000"/>
              </a:lnSpc>
              <a:buNone/>
            </a:pPr>
            <a:r>
              <a:rPr lang="en-US" altLang="zh-CN" dirty="0">
                <a:solidFill>
                  <a:srgbClr val="FF0000"/>
                </a:solidFill>
              </a:rPr>
              <a:t>1.2   software engineering</a:t>
            </a:r>
          </a:p>
          <a:p>
            <a:pPr marL="0" indent="0">
              <a:lnSpc>
                <a:spcPct val="200000"/>
              </a:lnSpc>
              <a:buNone/>
            </a:pPr>
            <a:r>
              <a:rPr lang="en-US" altLang="zh-CN" dirty="0"/>
              <a:t>1.3   software development life cycle </a:t>
            </a:r>
          </a:p>
          <a:p>
            <a:pPr marL="0" indent="0">
              <a:lnSpc>
                <a:spcPct val="200000"/>
              </a:lnSpc>
              <a:buNone/>
            </a:pPr>
            <a:r>
              <a:rPr lang="en-US" altLang="zh-CN" dirty="0"/>
              <a:t>1.4   software process</a:t>
            </a:r>
            <a:endParaRPr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335" y="1659206"/>
            <a:ext cx="4965622" cy="3482601"/>
          </a:xfrm>
          <a:prstGeom prst="rect">
            <a:avLst/>
          </a:prstGeom>
        </p:spPr>
      </p:pic>
    </p:spTree>
    <p:extLst>
      <p:ext uri="{BB962C8B-B14F-4D97-AF65-F5344CB8AC3E}">
        <p14:creationId xmlns:p14="http://schemas.microsoft.com/office/powerpoint/2010/main" val="950515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2. Feasibility study</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lnSpcReduction="10000"/>
          </a:bodyPr>
          <a:lstStyle/>
          <a:p>
            <a:pPr marL="0" indent="0" algn="just">
              <a:buNone/>
            </a:pPr>
            <a:r>
              <a:rPr lang="en-US" altLang="zh-CN" dirty="0">
                <a:solidFill>
                  <a:srgbClr val="FF0000"/>
                </a:solidFill>
              </a:rPr>
              <a:t>Task: </a:t>
            </a:r>
            <a:r>
              <a:rPr lang="en-US" altLang="zh-CN" dirty="0"/>
              <a:t>is there a feasible solution?</a:t>
            </a:r>
          </a:p>
          <a:p>
            <a:pPr algn="just">
              <a:buFont typeface="Wingdings" panose="05000000000000000000" pitchFamily="2" charset="2"/>
              <a:buChar char="Ø"/>
            </a:pPr>
            <a:r>
              <a:rPr lang="en-US" altLang="zh-CN" dirty="0" smtClean="0"/>
              <a:t>The system analyst needs to </a:t>
            </a:r>
            <a:r>
              <a:rPr lang="en-US" altLang="zh-CN" dirty="0" smtClean="0">
                <a:solidFill>
                  <a:srgbClr val="FF0000"/>
                </a:solidFill>
              </a:rPr>
              <a:t>conduct a greatly compressed and simplified system analysis and design process. </a:t>
            </a:r>
            <a:r>
              <a:rPr lang="en-US" altLang="zh-CN" dirty="0" smtClean="0"/>
              <a:t>(</a:t>
            </a:r>
            <a:r>
              <a:rPr lang="zh-CN" altLang="en-US" dirty="0"/>
              <a:t>系统分析员需要进行一个大大压缩和简化的系统分析和设计过程。</a:t>
            </a:r>
            <a:r>
              <a:rPr lang="en-US" altLang="zh-CN" dirty="0" smtClean="0"/>
              <a:t>)</a:t>
            </a:r>
          </a:p>
          <a:p>
            <a:pPr algn="just">
              <a:buFont typeface="Wingdings" panose="05000000000000000000" pitchFamily="2" charset="2"/>
              <a:buChar char="Ø"/>
            </a:pPr>
            <a:r>
              <a:rPr lang="en-US" altLang="zh-CN" dirty="0" smtClean="0"/>
              <a:t>Study </a:t>
            </a:r>
            <a:r>
              <a:rPr lang="en-US" altLang="zh-CN" dirty="0"/>
              <a:t>the scope of the problem and explore whether the problem is </a:t>
            </a:r>
            <a:r>
              <a:rPr lang="en-US" altLang="zh-CN" dirty="0">
                <a:solidFill>
                  <a:srgbClr val="FF0000"/>
                </a:solidFill>
              </a:rPr>
              <a:t>worth solving and whether there are feasible solutions</a:t>
            </a:r>
            <a:r>
              <a:rPr lang="en-US" altLang="zh-CN" dirty="0" smtClean="0">
                <a:solidFill>
                  <a:srgbClr val="FF0000"/>
                </a:solidFill>
              </a:rPr>
              <a:t>. </a:t>
            </a:r>
            <a:r>
              <a:rPr lang="en-US" altLang="zh-CN" dirty="0" smtClean="0"/>
              <a:t>(</a:t>
            </a:r>
            <a:r>
              <a:rPr lang="zh-CN" altLang="en-US" dirty="0"/>
              <a:t>研究问题的范围，探讨问题是否值得解决，是否有可行的解决方案。</a:t>
            </a:r>
            <a:r>
              <a:rPr lang="en-US" altLang="zh-CN" dirty="0" smtClean="0"/>
              <a:t>)</a:t>
            </a:r>
            <a:endParaRPr lang="en-US" altLang="zh-CN" dirty="0"/>
          </a:p>
          <a:p>
            <a:pPr marL="0" indent="0" algn="just">
              <a:buNone/>
            </a:pPr>
            <a:r>
              <a:rPr lang="en-US" altLang="zh-CN" dirty="0">
                <a:solidFill>
                  <a:srgbClr val="FF0000"/>
                </a:solidFill>
              </a:rPr>
              <a:t>Outcome: </a:t>
            </a:r>
          </a:p>
          <a:p>
            <a:pPr algn="just">
              <a:buFont typeface="Wingdings" panose="05000000000000000000" pitchFamily="2" charset="2"/>
              <a:buChar char="Ø"/>
            </a:pPr>
            <a:r>
              <a:rPr lang="en-US" altLang="zh-CN" dirty="0"/>
              <a:t>High level logic model of the system (</a:t>
            </a:r>
            <a:r>
              <a:rPr lang="en-US" altLang="zh-CN" dirty="0">
                <a:solidFill>
                  <a:srgbClr val="FF0000"/>
                </a:solidFill>
              </a:rPr>
              <a:t>data flow diagram, cost-benefit analysis</a:t>
            </a:r>
            <a:r>
              <a:rPr lang="en-US" altLang="zh-CN" dirty="0" smtClean="0"/>
              <a:t>)(</a:t>
            </a:r>
            <a:r>
              <a:rPr lang="zh-CN" altLang="en-US" dirty="0"/>
              <a:t>系统的高层次逻辑模型（数据流图，成本效益分析）</a:t>
            </a:r>
            <a:r>
              <a:rPr lang="en-US" altLang="zh-CN" dirty="0" smtClean="0"/>
              <a:t>)</a:t>
            </a:r>
            <a:endParaRPr lang="en-US" altLang="zh-CN" dirty="0"/>
          </a:p>
          <a:p>
            <a:pPr algn="just">
              <a:buFont typeface="Wingdings" panose="05000000000000000000" pitchFamily="2" charset="2"/>
              <a:buChar char="Ø"/>
            </a:pPr>
            <a:r>
              <a:rPr lang="en-US" altLang="zh-CN" dirty="0"/>
              <a:t>Feasibility study report (immediate / delayed / impossible or unworthy</a:t>
            </a:r>
            <a:r>
              <a:rPr lang="en-US" altLang="zh-CN" dirty="0" smtClean="0"/>
              <a:t>)(</a:t>
            </a:r>
            <a:r>
              <a:rPr lang="zh-CN" altLang="en-US" dirty="0"/>
              <a:t>可行性研究报告（立即</a:t>
            </a:r>
            <a:r>
              <a:rPr lang="en-US" altLang="zh-CN" dirty="0"/>
              <a:t>/</a:t>
            </a:r>
            <a:r>
              <a:rPr lang="zh-CN" altLang="en-US" dirty="0"/>
              <a:t>延迟</a:t>
            </a:r>
            <a:r>
              <a:rPr lang="en-US" altLang="zh-CN" dirty="0"/>
              <a:t>/</a:t>
            </a:r>
            <a:r>
              <a:rPr lang="zh-CN" altLang="en-US" dirty="0"/>
              <a:t>不可能或不值得）</a:t>
            </a:r>
            <a:r>
              <a:rPr lang="en-US" altLang="zh-CN" dirty="0" smtClean="0"/>
              <a:t>)  </a:t>
            </a:r>
            <a:endParaRPr lang="zh-CN" altLang="en-US" dirty="0"/>
          </a:p>
        </p:txBody>
      </p:sp>
    </p:spTree>
    <p:extLst>
      <p:ext uri="{BB962C8B-B14F-4D97-AF65-F5344CB8AC3E}">
        <p14:creationId xmlns:p14="http://schemas.microsoft.com/office/powerpoint/2010/main" val="2521455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3. Requirement analysis</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lnSpcReduction="10000"/>
          </a:bodyPr>
          <a:lstStyle/>
          <a:p>
            <a:pPr marL="0" indent="0">
              <a:buNone/>
            </a:pPr>
            <a:r>
              <a:rPr lang="en-US" altLang="zh-CN" dirty="0">
                <a:solidFill>
                  <a:srgbClr val="FF0000"/>
                </a:solidFill>
              </a:rPr>
              <a:t>Task: </a:t>
            </a:r>
            <a:r>
              <a:rPr lang="en-US" altLang="zh-CN" dirty="0"/>
              <a:t>what must be done?</a:t>
            </a:r>
          </a:p>
          <a:p>
            <a:pPr>
              <a:buFont typeface="Wingdings" panose="05000000000000000000" pitchFamily="2" charset="2"/>
              <a:buChar char="Ø"/>
            </a:pPr>
            <a:r>
              <a:rPr lang="en-US" altLang="zh-CN" dirty="0"/>
              <a:t>It is mainly to determine what functions the target system must have</a:t>
            </a:r>
            <a:r>
              <a:rPr lang="en-US" altLang="zh-CN" dirty="0" smtClean="0"/>
              <a:t>.(</a:t>
            </a:r>
            <a:r>
              <a:rPr lang="zh-CN" altLang="en-US" dirty="0"/>
              <a:t>主要是确定目标系统必须具备哪些功能。</a:t>
            </a:r>
            <a:r>
              <a:rPr lang="en-US" altLang="zh-CN" dirty="0" smtClean="0"/>
              <a:t>)</a:t>
            </a:r>
            <a:endParaRPr lang="en-US" altLang="zh-CN" dirty="0"/>
          </a:p>
          <a:p>
            <a:pPr>
              <a:buFont typeface="Wingdings" panose="05000000000000000000" pitchFamily="2" charset="2"/>
              <a:buChar char="Ø"/>
            </a:pPr>
            <a:r>
              <a:rPr lang="en-US" altLang="zh-CN" dirty="0"/>
              <a:t>The system analyst must cooperate closely with the user and fully exchange information to obtain the system logic model confirmed by the user</a:t>
            </a:r>
            <a:r>
              <a:rPr lang="en-US" altLang="zh-CN" dirty="0" smtClean="0"/>
              <a:t>.(</a:t>
            </a:r>
            <a:r>
              <a:rPr lang="zh-CN" altLang="en-US" dirty="0"/>
              <a:t>系统分析员必须与用户紧密合作，充分交换信息，以获得用户确认的系统逻辑模型。</a:t>
            </a:r>
            <a:r>
              <a:rPr lang="en-US" altLang="zh-CN" dirty="0" smtClean="0"/>
              <a:t>)</a:t>
            </a:r>
            <a:endParaRPr lang="en-US" altLang="zh-CN" dirty="0"/>
          </a:p>
          <a:p>
            <a:pPr marL="0" indent="0" algn="just">
              <a:buNone/>
            </a:pPr>
            <a:r>
              <a:rPr lang="en-US" altLang="zh-CN" dirty="0">
                <a:solidFill>
                  <a:srgbClr val="FF0000"/>
                </a:solidFill>
              </a:rPr>
              <a:t>Outcome: </a:t>
            </a:r>
          </a:p>
          <a:p>
            <a:pPr>
              <a:buFont typeface="Wingdings" panose="05000000000000000000" pitchFamily="2" charset="2"/>
              <a:buChar char="Ø"/>
            </a:pPr>
            <a:r>
              <a:rPr lang="en-US" altLang="zh-CN" dirty="0"/>
              <a:t>Logical model of the system (</a:t>
            </a:r>
            <a:r>
              <a:rPr lang="en-US" altLang="zh-CN" dirty="0">
                <a:solidFill>
                  <a:srgbClr val="FF0000"/>
                </a:solidFill>
              </a:rPr>
              <a:t>data flow diagram, data dictionary, brief algorithm description</a:t>
            </a:r>
            <a:r>
              <a:rPr lang="en-US" altLang="zh-CN" dirty="0" smtClean="0"/>
              <a:t>)(</a:t>
            </a:r>
            <a:r>
              <a:rPr lang="zh-CN" altLang="en-US" dirty="0"/>
              <a:t>系统的</a:t>
            </a:r>
            <a:r>
              <a:rPr lang="zh-CN" altLang="en-US" dirty="0" smtClean="0"/>
              <a:t>逻辑模型</a:t>
            </a:r>
            <a:r>
              <a:rPr lang="en-US" altLang="zh-CN" dirty="0" smtClean="0"/>
              <a:t>(</a:t>
            </a:r>
            <a:r>
              <a:rPr lang="zh-CN" altLang="en-US" dirty="0" smtClean="0"/>
              <a:t>数据流图</a:t>
            </a:r>
            <a:r>
              <a:rPr lang="zh-CN" altLang="en-US" dirty="0"/>
              <a:t>、数据字典、简单的算法描述</a:t>
            </a:r>
            <a:r>
              <a:rPr lang="en-US" altLang="zh-CN" dirty="0"/>
              <a:t>))</a:t>
            </a:r>
          </a:p>
          <a:p>
            <a:pPr>
              <a:buFont typeface="Wingdings" panose="05000000000000000000" pitchFamily="2" charset="2"/>
              <a:buChar char="Ø"/>
            </a:pPr>
            <a:r>
              <a:rPr lang="en-US" altLang="zh-CN" dirty="0"/>
              <a:t>Accurately record the requirements for the target system with the </a:t>
            </a:r>
            <a:r>
              <a:rPr lang="en-US" altLang="zh-CN" dirty="0" smtClean="0">
                <a:solidFill>
                  <a:srgbClr val="FF0000"/>
                </a:solidFill>
              </a:rPr>
              <a:t>specification</a:t>
            </a:r>
            <a:r>
              <a:rPr lang="en-US" altLang="zh-CN" dirty="0" smtClean="0"/>
              <a:t>. </a:t>
            </a:r>
            <a:r>
              <a:rPr lang="en-US" altLang="zh-CN" dirty="0"/>
              <a:t>(</a:t>
            </a:r>
            <a:r>
              <a:rPr lang="zh-CN" altLang="en-US" dirty="0" smtClean="0"/>
              <a:t>用</a:t>
            </a:r>
            <a:r>
              <a:rPr lang="zh-CN" altLang="en-US" b="1" dirty="0" smtClean="0">
                <a:solidFill>
                  <a:srgbClr val="FF0000"/>
                </a:solidFill>
              </a:rPr>
              <a:t>规格说明书</a:t>
            </a:r>
            <a:r>
              <a:rPr lang="zh-CN" altLang="en-US" dirty="0" smtClean="0"/>
              <a:t>准确</a:t>
            </a:r>
            <a:r>
              <a:rPr lang="zh-CN" altLang="en-US" dirty="0"/>
              <a:t>地记录目标系统的</a:t>
            </a:r>
            <a:r>
              <a:rPr lang="zh-CN" altLang="en-US" dirty="0" smtClean="0"/>
              <a:t>需求</a:t>
            </a:r>
            <a:r>
              <a:rPr lang="en-US" altLang="zh-CN" dirty="0" smtClean="0"/>
              <a:t>)</a:t>
            </a:r>
            <a:endParaRPr lang="zh-CN" altLang="en-US" dirty="0"/>
          </a:p>
        </p:txBody>
      </p:sp>
    </p:spTree>
    <p:extLst>
      <p:ext uri="{BB962C8B-B14F-4D97-AF65-F5344CB8AC3E}">
        <p14:creationId xmlns:p14="http://schemas.microsoft.com/office/powerpoint/2010/main" val="2566675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4. Outline design</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lnSpcReduction="10000"/>
          </a:bodyPr>
          <a:lstStyle/>
          <a:p>
            <a:pPr marL="0" indent="0" algn="just">
              <a:buNone/>
            </a:pPr>
            <a:r>
              <a:rPr lang="en-US" altLang="zh-CN" dirty="0">
                <a:solidFill>
                  <a:srgbClr val="FF0000"/>
                </a:solidFill>
              </a:rPr>
              <a:t>Task: </a:t>
            </a:r>
            <a:r>
              <a:rPr lang="en-US" altLang="zh-CN" dirty="0"/>
              <a:t>how to solve the problems raised</a:t>
            </a:r>
            <a:r>
              <a:rPr lang="en-US" altLang="zh-CN" dirty="0" smtClean="0"/>
              <a:t>? (</a:t>
            </a:r>
            <a:r>
              <a:rPr lang="zh-CN" altLang="en-US" dirty="0"/>
              <a:t>如何解决提出的问题？</a:t>
            </a:r>
            <a:r>
              <a:rPr lang="en-US" altLang="zh-CN" dirty="0" smtClean="0"/>
              <a:t>)</a:t>
            </a:r>
            <a:endParaRPr lang="en-US" altLang="zh-CN" dirty="0"/>
          </a:p>
          <a:p>
            <a:pPr algn="just">
              <a:buFont typeface="Wingdings" panose="05000000000000000000" pitchFamily="2" charset="2"/>
              <a:buChar char="Ø"/>
            </a:pPr>
            <a:r>
              <a:rPr lang="en-US" altLang="zh-CN" dirty="0"/>
              <a:t>Design several possible </a:t>
            </a:r>
            <a:r>
              <a:rPr lang="en-US" altLang="zh-CN" dirty="0" smtClean="0">
                <a:solidFill>
                  <a:srgbClr val="FF0000"/>
                </a:solidFill>
              </a:rPr>
              <a:t>schemes</a:t>
            </a:r>
            <a:r>
              <a:rPr lang="zh-CN" altLang="en-US" dirty="0" smtClean="0">
                <a:solidFill>
                  <a:srgbClr val="FF0000"/>
                </a:solidFill>
              </a:rPr>
              <a:t>方案</a:t>
            </a:r>
            <a:r>
              <a:rPr lang="en-US" altLang="zh-CN" dirty="0" smtClean="0">
                <a:solidFill>
                  <a:srgbClr val="FF0000"/>
                </a:solidFill>
              </a:rPr>
              <a:t> </a:t>
            </a:r>
            <a:r>
              <a:rPr lang="en-US" altLang="zh-CN" dirty="0"/>
              <a:t>(low, medium and high cost) to realize the target system.</a:t>
            </a:r>
          </a:p>
          <a:p>
            <a:pPr algn="just">
              <a:buFont typeface="Wingdings" panose="05000000000000000000" pitchFamily="2" charset="2"/>
              <a:buChar char="Ø"/>
            </a:pPr>
            <a:r>
              <a:rPr lang="en-US" altLang="zh-CN" dirty="0"/>
              <a:t>Describe each scheme with appropriate expression tools, analyze the advantages and disadvantages, recommend a best scheme, and formulate a detailed plan to achieve the best scheme. Design the architecture of the program</a:t>
            </a:r>
            <a:r>
              <a:rPr lang="en-US" altLang="zh-CN" dirty="0" smtClean="0"/>
              <a:t>. (</a:t>
            </a:r>
            <a:r>
              <a:rPr lang="zh-CN" altLang="en-US" dirty="0"/>
              <a:t>用适当的表达工具描述每个方案，分析其优点和缺点，推荐一个最佳方案，并制定一个实现最佳方案的详细计划。</a:t>
            </a:r>
            <a:r>
              <a:rPr lang="en-US" altLang="zh-CN" dirty="0" smtClean="0"/>
              <a:t>)</a:t>
            </a:r>
            <a:endParaRPr lang="en-US" altLang="zh-CN" dirty="0"/>
          </a:p>
          <a:p>
            <a:pPr marL="0" indent="0" algn="just">
              <a:buNone/>
            </a:pPr>
            <a:r>
              <a:rPr lang="en-US" altLang="zh-CN" dirty="0">
                <a:solidFill>
                  <a:srgbClr val="FF0000"/>
                </a:solidFill>
              </a:rPr>
              <a:t>Outcome:</a:t>
            </a:r>
          </a:p>
          <a:p>
            <a:pPr algn="just">
              <a:buFont typeface="Wingdings" panose="05000000000000000000" pitchFamily="2" charset="2"/>
              <a:buChar char="Ø"/>
            </a:pPr>
            <a:r>
              <a:rPr lang="en-US" altLang="zh-CN" dirty="0"/>
              <a:t>Possible solutions (</a:t>
            </a:r>
            <a:r>
              <a:rPr lang="en-US" altLang="zh-CN" dirty="0">
                <a:solidFill>
                  <a:srgbClr val="FF0000"/>
                </a:solidFill>
              </a:rPr>
              <a:t>system flow chart, cost-benefit </a:t>
            </a:r>
            <a:r>
              <a:rPr lang="en-US" altLang="zh-CN" dirty="0" smtClean="0">
                <a:solidFill>
                  <a:srgbClr val="FF0000"/>
                </a:solidFill>
              </a:rPr>
              <a:t>analysis</a:t>
            </a:r>
            <a:r>
              <a:rPr lang="zh-CN" altLang="en-US" dirty="0">
                <a:solidFill>
                  <a:srgbClr val="FF0000"/>
                </a:solidFill>
              </a:rPr>
              <a:t>成本效益分析</a:t>
            </a:r>
            <a:r>
              <a:rPr lang="en-US" altLang="zh-CN" dirty="0" smtClean="0"/>
              <a:t>)</a:t>
            </a:r>
            <a:endParaRPr lang="en-US" altLang="zh-CN" dirty="0"/>
          </a:p>
          <a:p>
            <a:pPr algn="just">
              <a:buFont typeface="Wingdings" panose="05000000000000000000" pitchFamily="2" charset="2"/>
              <a:buChar char="Ø"/>
            </a:pPr>
            <a:r>
              <a:rPr lang="en-US" altLang="zh-CN" dirty="0"/>
              <a:t>Recommended system architecture (</a:t>
            </a:r>
            <a:r>
              <a:rPr lang="en-US" altLang="zh-CN" dirty="0">
                <a:solidFill>
                  <a:srgbClr val="FF0000"/>
                </a:solidFill>
              </a:rPr>
              <a:t>hierarchy diagram or structure diagram</a:t>
            </a:r>
            <a:r>
              <a:rPr lang="en-US" altLang="zh-CN" dirty="0" smtClean="0"/>
              <a:t>)</a:t>
            </a:r>
            <a:r>
              <a:rPr lang="en-US" altLang="zh-CN" dirty="0" smtClean="0"/>
              <a:t>(</a:t>
            </a:r>
            <a:r>
              <a:rPr lang="zh-CN" altLang="en-US" dirty="0"/>
              <a:t>推荐的系统架构（层次图或结构图）</a:t>
            </a:r>
            <a:r>
              <a:rPr lang="en-US" altLang="zh-CN" dirty="0" smtClean="0"/>
              <a:t>)</a:t>
            </a:r>
            <a:endParaRPr lang="zh-CN" altLang="en-US" dirty="0"/>
          </a:p>
        </p:txBody>
      </p:sp>
    </p:spTree>
    <p:extLst>
      <p:ext uri="{BB962C8B-B14F-4D97-AF65-F5344CB8AC3E}">
        <p14:creationId xmlns:p14="http://schemas.microsoft.com/office/powerpoint/2010/main" val="3136747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5. Detailed design</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buNone/>
            </a:pPr>
            <a:r>
              <a:rPr lang="en-US" altLang="zh-CN" dirty="0">
                <a:solidFill>
                  <a:srgbClr val="FF0000"/>
                </a:solidFill>
              </a:rPr>
              <a:t>Task: </a:t>
            </a:r>
            <a:r>
              <a:rPr lang="en-US" altLang="zh-CN" dirty="0"/>
              <a:t>how to </a:t>
            </a:r>
            <a:r>
              <a:rPr lang="en-US" altLang="zh-CN" dirty="0" smtClean="0"/>
              <a:t>implement(</a:t>
            </a:r>
            <a:r>
              <a:rPr lang="zh-CN" altLang="en-US" dirty="0"/>
              <a:t>实施</a:t>
            </a:r>
            <a:r>
              <a:rPr lang="en-US" altLang="zh-CN" dirty="0" smtClean="0"/>
              <a:t>) </a:t>
            </a:r>
            <a:r>
              <a:rPr lang="en-US" altLang="zh-CN" dirty="0"/>
              <a:t>the system?</a:t>
            </a:r>
          </a:p>
          <a:p>
            <a:pPr marL="0" indent="0">
              <a:buNone/>
            </a:pPr>
            <a:r>
              <a:rPr lang="en-US" altLang="zh-CN" dirty="0"/>
              <a:t>Each module is designed in detail, and the algorithm and data structure needed to realize the module function are </a:t>
            </a:r>
            <a:r>
              <a:rPr lang="en-US" altLang="zh-CN" dirty="0">
                <a:solidFill>
                  <a:srgbClr val="FF0000"/>
                </a:solidFill>
              </a:rPr>
              <a:t>determined</a:t>
            </a:r>
            <a:r>
              <a:rPr lang="en-US" altLang="zh-CN" dirty="0" smtClean="0"/>
              <a:t>. (</a:t>
            </a:r>
            <a:r>
              <a:rPr lang="zh-CN" altLang="en-US" dirty="0"/>
              <a:t>每个模块都要进行详细设计，并</a:t>
            </a:r>
            <a:r>
              <a:rPr lang="zh-CN" altLang="en-US" dirty="0">
                <a:solidFill>
                  <a:srgbClr val="FF0000"/>
                </a:solidFill>
              </a:rPr>
              <a:t>确定</a:t>
            </a:r>
            <a:r>
              <a:rPr lang="zh-CN" altLang="en-US" dirty="0"/>
              <a:t>实现模块功能所需的算法和数据结构。</a:t>
            </a:r>
            <a:r>
              <a:rPr lang="en-US" altLang="zh-CN" dirty="0" smtClean="0"/>
              <a:t>)</a:t>
            </a:r>
            <a:endParaRPr lang="en-US" altLang="zh-CN" dirty="0"/>
          </a:p>
          <a:p>
            <a:pPr marL="0" indent="0">
              <a:buNone/>
            </a:pPr>
            <a:r>
              <a:rPr lang="en-US" altLang="zh-CN" dirty="0">
                <a:solidFill>
                  <a:srgbClr val="FF0000"/>
                </a:solidFill>
              </a:rPr>
              <a:t>Outcome:</a:t>
            </a:r>
          </a:p>
          <a:p>
            <a:pPr marL="0" indent="0">
              <a:buNone/>
            </a:pPr>
            <a:r>
              <a:rPr lang="en-US" altLang="zh-CN" dirty="0"/>
              <a:t>Algorithm and </a:t>
            </a:r>
            <a:r>
              <a:rPr lang="en-US" altLang="zh-CN" dirty="0" smtClean="0"/>
              <a:t>data </a:t>
            </a:r>
            <a:r>
              <a:rPr lang="en-US" altLang="zh-CN" dirty="0"/>
              <a:t>structure of each module (</a:t>
            </a:r>
            <a:r>
              <a:rPr lang="en-US" altLang="zh-CN" dirty="0">
                <a:solidFill>
                  <a:srgbClr val="FF0000"/>
                </a:solidFill>
              </a:rPr>
              <a:t>program flow chart, PAD chart, N-S chart</a:t>
            </a:r>
            <a:r>
              <a:rPr lang="en-US" altLang="zh-CN" dirty="0"/>
              <a:t>, etc</a:t>
            </a:r>
            <a:r>
              <a:rPr lang="en-US" altLang="zh-CN" dirty="0" smtClean="0"/>
              <a:t>.)</a:t>
            </a:r>
          </a:p>
          <a:p>
            <a:pPr marL="0" indent="0">
              <a:buNone/>
            </a:pPr>
            <a:endParaRPr lang="en-US" altLang="zh-CN" dirty="0"/>
          </a:p>
          <a:p>
            <a:pPr marL="0" indent="0">
              <a:buNone/>
            </a:pPr>
            <a:r>
              <a:rPr lang="zh-CN" altLang="en-US" dirty="0"/>
              <a:t>问题分析图</a:t>
            </a:r>
            <a:r>
              <a:rPr lang="en-US" altLang="zh-CN" dirty="0"/>
              <a:t>(</a:t>
            </a:r>
            <a:r>
              <a:rPr lang="en-US" altLang="zh-CN" dirty="0">
                <a:solidFill>
                  <a:srgbClr val="FF0000"/>
                </a:solidFill>
              </a:rPr>
              <a:t>P</a:t>
            </a:r>
            <a:r>
              <a:rPr lang="en-US" altLang="zh-CN" dirty="0"/>
              <a:t>roblem </a:t>
            </a:r>
            <a:r>
              <a:rPr lang="en-US" altLang="zh-CN" dirty="0">
                <a:solidFill>
                  <a:srgbClr val="FF0000"/>
                </a:solidFill>
              </a:rPr>
              <a:t>A</a:t>
            </a:r>
            <a:r>
              <a:rPr lang="en-US" altLang="zh-CN" dirty="0"/>
              <a:t>nalysis </a:t>
            </a:r>
            <a:r>
              <a:rPr lang="en-US" altLang="zh-CN" dirty="0">
                <a:solidFill>
                  <a:srgbClr val="FF0000"/>
                </a:solidFill>
              </a:rPr>
              <a:t>D</a:t>
            </a:r>
            <a:r>
              <a:rPr lang="en-US" altLang="zh-CN" dirty="0"/>
              <a:t>iagram)</a:t>
            </a:r>
            <a:r>
              <a:rPr lang="zh-CN" altLang="en-US" dirty="0"/>
              <a:t>是一算法描述工具，也是详细设计（软件设计）中常用的图形工具。</a:t>
            </a:r>
            <a:endParaRPr lang="zh-CN" altLang="en-US" dirty="0"/>
          </a:p>
        </p:txBody>
      </p:sp>
    </p:spTree>
    <p:extLst>
      <p:ext uri="{BB962C8B-B14F-4D97-AF65-F5344CB8AC3E}">
        <p14:creationId xmlns:p14="http://schemas.microsoft.com/office/powerpoint/2010/main" val="3022660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6. Coding and unit testing</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buNone/>
            </a:pPr>
            <a:r>
              <a:rPr lang="en-US" altLang="zh-CN" dirty="0">
                <a:solidFill>
                  <a:srgbClr val="FF0000"/>
                </a:solidFill>
              </a:rPr>
              <a:t>Task: </a:t>
            </a:r>
            <a:r>
              <a:rPr lang="en-US" altLang="zh-CN" dirty="0"/>
              <a:t>get the correct program module</a:t>
            </a:r>
          </a:p>
          <a:p>
            <a:pPr algn="just">
              <a:buFont typeface="Wingdings" panose="05000000000000000000" pitchFamily="2" charset="2"/>
              <a:buChar char="Ø"/>
            </a:pPr>
            <a:r>
              <a:rPr lang="en-US" altLang="zh-CN" dirty="0"/>
              <a:t>Select an </a:t>
            </a:r>
            <a:r>
              <a:rPr lang="en-US" altLang="zh-CN" dirty="0">
                <a:solidFill>
                  <a:srgbClr val="FF0000"/>
                </a:solidFill>
              </a:rPr>
              <a:t>appropriate high-level programming language </a:t>
            </a:r>
            <a:r>
              <a:rPr lang="en-US" altLang="zh-CN" dirty="0"/>
              <a:t>(assembly language if necessary) and translate the detailed design results into programs written in the selected language; </a:t>
            </a:r>
            <a:r>
              <a:rPr lang="en-US" altLang="zh-CN" dirty="0" smtClean="0"/>
              <a:t>(</a:t>
            </a:r>
            <a:r>
              <a:rPr lang="zh-CN" altLang="en-US" dirty="0"/>
              <a:t>选择适当的高级编程语言（必要时采用汇编语言），并将详细的设计结果翻译成用所选语言编写的程序。</a:t>
            </a:r>
            <a:r>
              <a:rPr lang="en-US" altLang="zh-CN" dirty="0" smtClean="0"/>
              <a:t>)</a:t>
            </a:r>
            <a:endParaRPr lang="en-US" altLang="zh-CN" dirty="0"/>
          </a:p>
          <a:p>
            <a:pPr algn="just">
              <a:buFont typeface="Wingdings" panose="05000000000000000000" pitchFamily="2" charset="2"/>
              <a:buChar char="Ø"/>
            </a:pPr>
            <a:r>
              <a:rPr lang="en-US" altLang="zh-CN" dirty="0"/>
              <a:t>And </a:t>
            </a:r>
            <a:r>
              <a:rPr lang="en-US" altLang="zh-CN" dirty="0">
                <a:solidFill>
                  <a:srgbClr val="FF0000"/>
                </a:solidFill>
              </a:rPr>
              <a:t>carefully test each module</a:t>
            </a:r>
            <a:r>
              <a:rPr lang="en-US" altLang="zh-CN" dirty="0"/>
              <a:t>.</a:t>
            </a:r>
          </a:p>
          <a:p>
            <a:pPr marL="0" indent="0">
              <a:buNone/>
            </a:pPr>
            <a:r>
              <a:rPr lang="en-US" altLang="zh-CN" dirty="0">
                <a:solidFill>
                  <a:srgbClr val="FF0000"/>
                </a:solidFill>
              </a:rPr>
              <a:t>Outcome:</a:t>
            </a:r>
          </a:p>
          <a:p>
            <a:pPr marL="0" indent="0">
              <a:buNone/>
            </a:pPr>
            <a:r>
              <a:rPr lang="en-US" altLang="zh-CN" dirty="0"/>
              <a:t>Code and test report</a:t>
            </a:r>
            <a:endParaRPr lang="zh-CN" altLang="en-US" dirty="0"/>
          </a:p>
        </p:txBody>
      </p:sp>
    </p:spTree>
    <p:extLst>
      <p:ext uri="{BB962C8B-B14F-4D97-AF65-F5344CB8AC3E}">
        <p14:creationId xmlns:p14="http://schemas.microsoft.com/office/powerpoint/2010/main" val="2104479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7. Comprehensive test</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lnSpcReduction="10000"/>
          </a:bodyPr>
          <a:lstStyle/>
          <a:p>
            <a:pPr marL="0" indent="0" algn="just">
              <a:buNone/>
            </a:pPr>
            <a:r>
              <a:rPr lang="en-US" altLang="zh-CN" dirty="0"/>
              <a:t>Task: get the software that meets the requirements</a:t>
            </a:r>
          </a:p>
          <a:p>
            <a:pPr algn="just">
              <a:buFont typeface="Wingdings" panose="05000000000000000000" pitchFamily="2" charset="2"/>
              <a:buChar char="Ø"/>
            </a:pPr>
            <a:r>
              <a:rPr lang="en-US" altLang="zh-CN" dirty="0"/>
              <a:t>The target system is further tested and verified through </a:t>
            </a:r>
            <a:r>
              <a:rPr lang="en-US" altLang="zh-CN" dirty="0">
                <a:solidFill>
                  <a:srgbClr val="FF0000"/>
                </a:solidFill>
              </a:rPr>
              <a:t>integration test, acceptance test, field test, parallel operation and other methods</a:t>
            </a:r>
            <a:r>
              <a:rPr lang="en-US" altLang="zh-CN" dirty="0" smtClean="0"/>
              <a:t>. (</a:t>
            </a:r>
            <a:r>
              <a:rPr lang="zh-CN" altLang="en-US" dirty="0"/>
              <a:t>通过集成测试、验收测试、现场测试、并行运行等方法对目标系统进行进一步测试和验证。</a:t>
            </a:r>
            <a:r>
              <a:rPr lang="en-US" altLang="zh-CN" dirty="0" smtClean="0"/>
              <a:t>)</a:t>
            </a:r>
            <a:endParaRPr lang="en-US" altLang="zh-CN" dirty="0"/>
          </a:p>
          <a:p>
            <a:pPr algn="just">
              <a:buFont typeface="Wingdings" panose="05000000000000000000" pitchFamily="2" charset="2"/>
              <a:buChar char="Ø"/>
            </a:pPr>
            <a:r>
              <a:rPr lang="en-US" altLang="zh-CN" dirty="0"/>
              <a:t>The software reliability can be predicted by analyzing the software test results; </a:t>
            </a:r>
            <a:r>
              <a:rPr lang="en-US" altLang="zh-CN" dirty="0">
                <a:solidFill>
                  <a:srgbClr val="FF0000"/>
                </a:solidFill>
              </a:rPr>
              <a:t>On the contrary</a:t>
            </a:r>
            <a:r>
              <a:rPr lang="en-US" altLang="zh-CN" dirty="0"/>
              <a:t>, according to the requirements of software reliability, it can also determine when the testing and debugging process can be completed</a:t>
            </a:r>
            <a:r>
              <a:rPr lang="en-US" altLang="zh-CN" dirty="0" smtClean="0"/>
              <a:t>. (</a:t>
            </a:r>
            <a:r>
              <a:rPr lang="zh-CN" altLang="en-US" dirty="0"/>
              <a:t>通过对软件测试结果的分析，可以预测软件的可靠性；</a:t>
            </a:r>
            <a:r>
              <a:rPr lang="zh-CN" altLang="en-US" dirty="0">
                <a:solidFill>
                  <a:srgbClr val="FF0000"/>
                </a:solidFill>
              </a:rPr>
              <a:t>相反</a:t>
            </a:r>
            <a:r>
              <a:rPr lang="zh-CN" altLang="en-US" dirty="0"/>
              <a:t>，根据软件可靠性的要求，还可以确定何时可以完成测试和调试过程。</a:t>
            </a:r>
            <a:r>
              <a:rPr lang="en-US" altLang="zh-CN" dirty="0" smtClean="0"/>
              <a:t>)</a:t>
            </a:r>
            <a:endParaRPr lang="en-US" altLang="zh-CN" dirty="0"/>
          </a:p>
          <a:p>
            <a:pPr marL="0" indent="0" algn="just">
              <a:buNone/>
            </a:pPr>
            <a:r>
              <a:rPr lang="en-US" altLang="zh-CN" dirty="0">
                <a:solidFill>
                  <a:srgbClr val="FF0000"/>
                </a:solidFill>
              </a:rPr>
              <a:t>Outcome:</a:t>
            </a:r>
          </a:p>
          <a:p>
            <a:pPr algn="just">
              <a:buFont typeface="Wingdings" panose="05000000000000000000" pitchFamily="2" charset="2"/>
              <a:buChar char="Ø"/>
            </a:pPr>
            <a:r>
              <a:rPr lang="en-US" altLang="zh-CN" dirty="0"/>
              <a:t>Test plan, detailed test plan and actual test results</a:t>
            </a:r>
          </a:p>
          <a:p>
            <a:pPr algn="just">
              <a:buFont typeface="Wingdings" panose="05000000000000000000" pitchFamily="2" charset="2"/>
              <a:buChar char="Ø"/>
            </a:pPr>
            <a:r>
              <a:rPr lang="en-US" altLang="zh-CN" dirty="0">
                <a:solidFill>
                  <a:srgbClr val="FF0000"/>
                </a:solidFill>
              </a:rPr>
              <a:t>Complete and consistent </a:t>
            </a:r>
            <a:r>
              <a:rPr lang="en-US" altLang="zh-CN" dirty="0"/>
              <a:t>software </a:t>
            </a:r>
            <a:r>
              <a:rPr lang="en-US" altLang="zh-CN" dirty="0" smtClean="0"/>
              <a:t>configuration(</a:t>
            </a:r>
            <a:r>
              <a:rPr lang="zh-CN" altLang="en-US" dirty="0">
                <a:solidFill>
                  <a:srgbClr val="FF0000"/>
                </a:solidFill>
              </a:rPr>
              <a:t>完整和一致的</a:t>
            </a:r>
            <a:r>
              <a:rPr lang="zh-CN" altLang="en-US" dirty="0"/>
              <a:t>软件配置</a:t>
            </a:r>
            <a:r>
              <a:rPr lang="en-US" altLang="zh-CN" dirty="0" smtClean="0"/>
              <a:t>)</a:t>
            </a:r>
            <a:endParaRPr lang="zh-CN" altLang="en-US" dirty="0"/>
          </a:p>
        </p:txBody>
      </p:sp>
    </p:spTree>
    <p:extLst>
      <p:ext uri="{BB962C8B-B14F-4D97-AF65-F5344CB8AC3E}">
        <p14:creationId xmlns:p14="http://schemas.microsoft.com/office/powerpoint/2010/main" val="614022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SDLC : 8. Software maintenance</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lgn="just">
              <a:buNone/>
            </a:pPr>
            <a:r>
              <a:rPr lang="en-US" altLang="zh-CN" dirty="0">
                <a:solidFill>
                  <a:srgbClr val="FF0000"/>
                </a:solidFill>
              </a:rPr>
              <a:t>Task: </a:t>
            </a:r>
            <a:r>
              <a:rPr lang="en-US" altLang="zh-CN" dirty="0"/>
              <a:t>make the system </a:t>
            </a:r>
            <a:r>
              <a:rPr lang="en-US" altLang="zh-CN" dirty="0" smtClean="0"/>
              <a:t>permanently </a:t>
            </a:r>
            <a:r>
              <a:rPr lang="en-US" altLang="zh-CN" b="1" dirty="0" smtClean="0"/>
              <a:t>meet</a:t>
            </a:r>
            <a:r>
              <a:rPr lang="en-US" altLang="zh-CN" dirty="0" smtClean="0"/>
              <a:t> </a:t>
            </a:r>
            <a:r>
              <a:rPr lang="en-US" altLang="zh-CN" dirty="0"/>
              <a:t>the needs of </a:t>
            </a:r>
            <a:r>
              <a:rPr lang="en-US" altLang="zh-CN" dirty="0" smtClean="0"/>
              <a:t>users(</a:t>
            </a:r>
            <a:r>
              <a:rPr lang="zh-CN" altLang="en-US" dirty="0"/>
              <a:t>使系统永久性地</a:t>
            </a:r>
            <a:r>
              <a:rPr lang="zh-CN" altLang="en-US" b="1" dirty="0"/>
              <a:t>满足</a:t>
            </a:r>
            <a:r>
              <a:rPr lang="zh-CN" altLang="en-US" dirty="0"/>
              <a:t>用户的需求</a:t>
            </a:r>
            <a:r>
              <a:rPr lang="en-US" altLang="zh-CN" dirty="0" smtClean="0"/>
              <a:t>)</a:t>
            </a:r>
            <a:endParaRPr lang="en-US" altLang="zh-CN" dirty="0"/>
          </a:p>
          <a:p>
            <a:pPr algn="just">
              <a:buFont typeface="Wingdings" panose="05000000000000000000" pitchFamily="2" charset="2"/>
              <a:buChar char="Ø"/>
            </a:pPr>
            <a:r>
              <a:rPr lang="en-US" altLang="zh-CN" dirty="0">
                <a:solidFill>
                  <a:srgbClr val="FF0000"/>
                </a:solidFill>
              </a:rPr>
              <a:t>Corrective maintenance, </a:t>
            </a:r>
            <a:r>
              <a:rPr lang="en-US" altLang="zh-CN" dirty="0"/>
              <a:t>diagnosis and correction of software errors found during use;</a:t>
            </a:r>
          </a:p>
          <a:p>
            <a:pPr algn="just">
              <a:buFont typeface="Wingdings" panose="05000000000000000000" pitchFamily="2" charset="2"/>
              <a:buChar char="Ø"/>
            </a:pPr>
            <a:r>
              <a:rPr lang="en-US" altLang="zh-CN" dirty="0">
                <a:solidFill>
                  <a:srgbClr val="FF0000"/>
                </a:solidFill>
              </a:rPr>
              <a:t>Adaptive maintenance, </a:t>
            </a:r>
            <a:r>
              <a:rPr lang="en-US" altLang="zh-CN" dirty="0"/>
              <a:t>modifying software to adapt to environmental changes;</a:t>
            </a:r>
          </a:p>
          <a:p>
            <a:pPr algn="just">
              <a:buFont typeface="Wingdings" panose="05000000000000000000" pitchFamily="2" charset="2"/>
              <a:buChar char="Ø"/>
            </a:pPr>
            <a:r>
              <a:rPr lang="en-US" altLang="zh-CN" dirty="0">
                <a:solidFill>
                  <a:srgbClr val="FF0000"/>
                </a:solidFill>
              </a:rPr>
              <a:t>Perfect maintenance, </a:t>
            </a:r>
            <a:r>
              <a:rPr lang="en-US" altLang="zh-CN" dirty="0"/>
              <a:t>improve or expand the software according to the user's requirements;</a:t>
            </a:r>
          </a:p>
          <a:p>
            <a:pPr algn="just">
              <a:buFont typeface="Wingdings" panose="05000000000000000000" pitchFamily="2" charset="2"/>
              <a:buChar char="Ø"/>
            </a:pPr>
            <a:r>
              <a:rPr lang="en-US" altLang="zh-CN" dirty="0">
                <a:solidFill>
                  <a:srgbClr val="FF0000"/>
                </a:solidFill>
              </a:rPr>
              <a:t>Preventive maintenance, </a:t>
            </a:r>
            <a:r>
              <a:rPr lang="en-US" altLang="zh-CN" dirty="0"/>
              <a:t>modifying software to prepare for future maintenance activities. </a:t>
            </a:r>
          </a:p>
          <a:p>
            <a:pPr marL="0" indent="0" algn="just">
              <a:buNone/>
            </a:pPr>
            <a:r>
              <a:rPr lang="en-US" altLang="zh-CN" dirty="0"/>
              <a:t>Each maintenance activity has undergone a compressed and simplified whole process of software definition and development.</a:t>
            </a:r>
          </a:p>
          <a:p>
            <a:pPr marL="0" indent="0" algn="just">
              <a:buNone/>
            </a:pPr>
            <a:r>
              <a:rPr lang="en-US" altLang="zh-CN" dirty="0">
                <a:solidFill>
                  <a:srgbClr val="FF0000"/>
                </a:solidFill>
              </a:rPr>
              <a:t>Outcome:</a:t>
            </a:r>
          </a:p>
          <a:p>
            <a:pPr marL="0" indent="0" algn="just">
              <a:buNone/>
            </a:pPr>
            <a:r>
              <a:rPr lang="en-US" altLang="zh-CN" dirty="0"/>
              <a:t>Complete and accurate maintenance records</a:t>
            </a:r>
            <a:endParaRPr lang="zh-CN" altLang="en-US" dirty="0"/>
          </a:p>
        </p:txBody>
      </p:sp>
    </p:spTree>
    <p:extLst>
      <p:ext uri="{BB962C8B-B14F-4D97-AF65-F5344CB8AC3E}">
        <p14:creationId xmlns:p14="http://schemas.microsoft.com/office/powerpoint/2010/main" val="3853647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Software life cycle: 8. Software maintenance</a:t>
            </a:r>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455505916"/>
              </p:ext>
            </p:extLst>
          </p:nvPr>
        </p:nvGraphicFramePr>
        <p:xfrm>
          <a:off x="1080766" y="1526854"/>
          <a:ext cx="4968875" cy="3724275"/>
        </p:xfrm>
        <a:graphic>
          <a:graphicData uri="http://schemas.openxmlformats.org/presentationml/2006/ole">
            <mc:AlternateContent xmlns:mc="http://schemas.openxmlformats.org/markup-compatibility/2006">
              <mc:Choice xmlns:v="urn:schemas-microsoft-com:vml" Requires="v">
                <p:oleObj spid="_x0000_s1060" name="Visio" r:id="rId3" imgW="2746903" imgH="2026995" progId="Visio.Drawing.11">
                  <p:embed/>
                </p:oleObj>
              </mc:Choice>
              <mc:Fallback>
                <p:oleObj name="Visio" r:id="rId3" imgW="2746903" imgH="2026995"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766" y="1526854"/>
                        <a:ext cx="496887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 name="Object 5"/>
          <p:cNvGraphicFramePr>
            <a:graphicFrameLocks noChangeAspect="1"/>
          </p:cNvGraphicFramePr>
          <p:nvPr>
            <p:extLst>
              <p:ext uri="{D42A27DB-BD31-4B8C-83A1-F6EECF244321}">
                <p14:modId xmlns:p14="http://schemas.microsoft.com/office/powerpoint/2010/main" val="2199488594"/>
              </p:ext>
            </p:extLst>
          </p:nvPr>
        </p:nvGraphicFramePr>
        <p:xfrm>
          <a:off x="7331506" y="1446644"/>
          <a:ext cx="3673475" cy="3673475"/>
        </p:xfrm>
        <a:graphic>
          <a:graphicData uri="http://schemas.openxmlformats.org/presentationml/2006/ole">
            <mc:AlternateContent xmlns:mc="http://schemas.openxmlformats.org/markup-compatibility/2006">
              <mc:Choice xmlns:v="urn:schemas-microsoft-com:vml" Requires="v">
                <p:oleObj spid="_x0000_s1061" name="Visio" r:id="rId5" imgW="2026943" imgH="2026995" progId="Visio.Drawing.11">
                  <p:embed/>
                </p:oleObj>
              </mc:Choice>
              <mc:Fallback>
                <p:oleObj name="Visio" r:id="rId5" imgW="2026943" imgH="2026995"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1506" y="1446644"/>
                        <a:ext cx="3673475" cy="367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2"/>
          <p:cNvSpPr>
            <a:spLocks noChangeArrowheads="1"/>
          </p:cNvSpPr>
          <p:nvPr/>
        </p:nvSpPr>
        <p:spPr bwMode="auto">
          <a:xfrm>
            <a:off x="1312790" y="5402208"/>
            <a:ext cx="30241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800" b="1" dirty="0">
                <a:latin typeface="Times New Roman" panose="02020603050405020304" pitchFamily="18" charset="0"/>
              </a:rPr>
              <a:t>各类维护工作量所占比例</a:t>
            </a:r>
          </a:p>
        </p:txBody>
      </p:sp>
      <p:sp>
        <p:nvSpPr>
          <p:cNvPr id="7" name="Rectangle 3"/>
          <p:cNvSpPr>
            <a:spLocks noChangeArrowheads="1"/>
          </p:cNvSpPr>
          <p:nvPr/>
        </p:nvSpPr>
        <p:spPr bwMode="auto">
          <a:xfrm>
            <a:off x="7475969" y="5410545"/>
            <a:ext cx="35290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800" b="1" dirty="0">
                <a:latin typeface="Times New Roman" panose="02020603050405020304" pitchFamily="18" charset="0"/>
              </a:rPr>
              <a:t>维护工作量在软件生命周期所占比例</a:t>
            </a:r>
          </a:p>
        </p:txBody>
      </p:sp>
    </p:spTree>
    <p:extLst>
      <p:ext uri="{BB962C8B-B14F-4D97-AF65-F5344CB8AC3E}">
        <p14:creationId xmlns:p14="http://schemas.microsoft.com/office/powerpoint/2010/main" val="3854855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1.2   software engineering—Definition</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fontScale="85000" lnSpcReduction="10000"/>
          </a:bodyPr>
          <a:lstStyle/>
          <a:p>
            <a:pPr marL="0" indent="0" algn="just">
              <a:lnSpc>
                <a:spcPct val="150000"/>
              </a:lnSpc>
              <a:buNone/>
            </a:pPr>
            <a:r>
              <a:rPr lang="en-US" altLang="zh-CN" dirty="0"/>
              <a:t>It is an </a:t>
            </a:r>
            <a:r>
              <a:rPr lang="en-US" altLang="zh-CN" dirty="0">
                <a:solidFill>
                  <a:srgbClr val="FF0000"/>
                </a:solidFill>
              </a:rPr>
              <a:t>engineering discipline(</a:t>
            </a:r>
            <a:r>
              <a:rPr lang="zh-CN" altLang="en-US" dirty="0">
                <a:solidFill>
                  <a:srgbClr val="FF0000"/>
                </a:solidFill>
              </a:rPr>
              <a:t>工程学科</a:t>
            </a:r>
            <a:r>
              <a:rPr lang="en-US" altLang="zh-CN" dirty="0">
                <a:solidFill>
                  <a:srgbClr val="FF0000"/>
                </a:solidFill>
              </a:rPr>
              <a:t>)</a:t>
            </a:r>
            <a:r>
              <a:rPr lang="en-US" altLang="zh-CN" dirty="0"/>
              <a:t> that guides the development and maintenance of computer software. The </a:t>
            </a:r>
            <a:r>
              <a:rPr lang="en-US" altLang="zh-CN" dirty="0">
                <a:solidFill>
                  <a:srgbClr val="FF0000"/>
                </a:solidFill>
              </a:rPr>
              <a:t>concept, principle(</a:t>
            </a:r>
            <a:r>
              <a:rPr lang="zh-CN" altLang="en-US" dirty="0">
                <a:solidFill>
                  <a:srgbClr val="FF0000"/>
                </a:solidFill>
              </a:rPr>
              <a:t>原理</a:t>
            </a:r>
            <a:r>
              <a:rPr lang="en-US" altLang="zh-CN" dirty="0">
                <a:solidFill>
                  <a:srgbClr val="FF0000"/>
                </a:solidFill>
              </a:rPr>
              <a:t>), technology and method </a:t>
            </a:r>
            <a:r>
              <a:rPr lang="en-US" altLang="zh-CN" dirty="0"/>
              <a:t>of engineering are adopted to develop and maintain software, and the correct management technology proved by time test is combined with the best technical method available at present, to economically develop high-quality software and effectively maintain it. This is software engineering.</a:t>
            </a:r>
          </a:p>
          <a:p>
            <a:pPr marL="0" indent="0" algn="just">
              <a:lnSpc>
                <a:spcPct val="150000"/>
              </a:lnSpc>
              <a:buNone/>
            </a:pPr>
            <a:r>
              <a:rPr lang="zh-CN" altLang="en-US" dirty="0"/>
              <a:t>这是一个工程学科，指导计算机软件的开发和维护。它采用工程的概念、原理、技术和方法来开发和维护软件，并结合经过时间考验的正确管理技术和目前可用的最佳技术方法，以经济地开发高质量的软件并有效地进行维护。这就是软件工程。</a:t>
            </a:r>
          </a:p>
        </p:txBody>
      </p:sp>
    </p:spTree>
    <p:extLst>
      <p:ext uri="{BB962C8B-B14F-4D97-AF65-F5344CB8AC3E}">
        <p14:creationId xmlns:p14="http://schemas.microsoft.com/office/powerpoint/2010/main" val="267391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1.2   software engineering—Definition</a:t>
            </a:r>
            <a:endParaRPr lang="zh-CN" altLang="en-US" dirty="0"/>
          </a:p>
        </p:txBody>
      </p:sp>
      <p:pic>
        <p:nvPicPr>
          <p:cNvPr id="4" name="图片 3"/>
          <p:cNvPicPr>
            <a:picLocks noChangeAspect="1"/>
          </p:cNvPicPr>
          <p:nvPr/>
        </p:nvPicPr>
        <p:blipFill>
          <a:blip r:embed="rId3"/>
          <a:stretch>
            <a:fillRect/>
          </a:stretch>
        </p:blipFill>
        <p:spPr>
          <a:xfrm>
            <a:off x="351316" y="1480810"/>
            <a:ext cx="11400589" cy="3934006"/>
          </a:xfrm>
          <a:prstGeom prst="rect">
            <a:avLst/>
          </a:prstGeom>
        </p:spPr>
      </p:pic>
    </p:spTree>
    <p:extLst>
      <p:ext uri="{BB962C8B-B14F-4D97-AF65-F5344CB8AC3E}">
        <p14:creationId xmlns:p14="http://schemas.microsoft.com/office/powerpoint/2010/main" val="49686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1.2   software engineering—Definition</a:t>
            </a:r>
            <a:endParaRPr lang="zh-CN" altLang="en-US" dirty="0"/>
          </a:p>
        </p:txBody>
      </p:sp>
      <p:sp>
        <p:nvSpPr>
          <p:cNvPr id="3" name="内容占位符 2"/>
          <p:cNvSpPr>
            <a:spLocks noGrp="1"/>
          </p:cNvSpPr>
          <p:nvPr>
            <p:ph idx="1"/>
          </p:nvPr>
        </p:nvSpPr>
        <p:spPr/>
        <p:txBody>
          <a:bodyPr>
            <a:normAutofit fontScale="92500"/>
          </a:bodyPr>
          <a:lstStyle/>
          <a:p>
            <a:pPr marL="0" indent="0" algn="just">
              <a:lnSpc>
                <a:spcPct val="150000"/>
              </a:lnSpc>
              <a:buNone/>
            </a:pPr>
            <a:r>
              <a:rPr lang="en-US" altLang="zh-CN" dirty="0">
                <a:latin typeface="Times New Roman" panose="02020603050405020304" pitchFamily="18" charset="0"/>
                <a:cs typeface="Times New Roman" panose="02020603050405020304" pitchFamily="18" charset="0"/>
              </a:rPr>
              <a:t>1968</a:t>
            </a:r>
            <a:r>
              <a:rPr lang="zh-CN" altLang="en-US" dirty="0">
                <a:latin typeface="Times New Roman" panose="02020603050405020304" pitchFamily="18" charset="0"/>
                <a:cs typeface="Times New Roman" panose="02020603050405020304" pitchFamily="18" charset="0"/>
              </a:rPr>
              <a:t>年在第一届</a:t>
            </a:r>
            <a:r>
              <a:rPr lang="en-US" altLang="zh-CN" dirty="0">
                <a:latin typeface="Times New Roman" panose="02020603050405020304" pitchFamily="18" charset="0"/>
                <a:cs typeface="Times New Roman" panose="02020603050405020304" pitchFamily="18" charset="0"/>
              </a:rPr>
              <a:t>NATO</a:t>
            </a:r>
            <a:r>
              <a:rPr lang="zh-CN" altLang="en-US" dirty="0">
                <a:latin typeface="Times New Roman" panose="02020603050405020304" pitchFamily="18" charset="0"/>
                <a:cs typeface="Times New Roman" panose="02020603050405020304" pitchFamily="18" charset="0"/>
              </a:rPr>
              <a:t>会议上曾经给出了软件工程的一个早期定义</a:t>
            </a:r>
            <a:r>
              <a:rPr lang="en-US" altLang="zh-CN" dirty="0">
                <a:latin typeface="Times New Roman" panose="02020603050405020304" pitchFamily="18" charset="0"/>
                <a:cs typeface="Times New Roman" panose="02020603050405020304" pitchFamily="18" charset="0"/>
              </a:rPr>
              <a:t>:“</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软件工程就是为了经济地获得可靠的且能在实际机器上有效地运行的软件</a:t>
            </a:r>
            <a:r>
              <a:rPr lang="en-US" altLang="zh-CN"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而建立和使用完善的工程原理</a:t>
            </a:r>
            <a:r>
              <a:rPr lang="zh-CN" altLang="en-US" dirty="0">
                <a:latin typeface="Times New Roman" panose="02020603050405020304" pitchFamily="18" charset="0"/>
                <a:cs typeface="Times New Roman" panose="02020603050405020304" pitchFamily="18" charset="0"/>
              </a:rPr>
              <a:t>”这个定义不仅指出了软件工程的目标是经济地开发出高质量的软件</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而且强调了软件工程是一门工程学科</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它应该建立并使用完善的工程原理。</a:t>
            </a:r>
          </a:p>
          <a:p>
            <a:pPr marL="0" indent="0" algn="just">
              <a:lnSpc>
                <a:spcPct val="150000"/>
              </a:lnSpc>
              <a:buNone/>
            </a:pPr>
            <a:r>
              <a:rPr lang="en-US" altLang="zh-CN" dirty="0">
                <a:latin typeface="Times New Roman" panose="02020603050405020304" pitchFamily="18" charset="0"/>
                <a:cs typeface="Times New Roman" panose="02020603050405020304" pitchFamily="18" charset="0"/>
              </a:rPr>
              <a:t>1993</a:t>
            </a:r>
            <a:r>
              <a:rPr lang="zh-CN" altLang="en-US" dirty="0">
                <a:latin typeface="Times New Roman" panose="02020603050405020304" pitchFamily="18" charset="0"/>
                <a:cs typeface="Times New Roman" panose="02020603050405020304" pitchFamily="18" charset="0"/>
              </a:rPr>
              <a:t>年</a:t>
            </a:r>
            <a:r>
              <a:rPr lang="en-US" altLang="zh-CN" dirty="0">
                <a:latin typeface="Times New Roman" panose="02020603050405020304" pitchFamily="18" charset="0"/>
                <a:cs typeface="Times New Roman" panose="02020603050405020304" pitchFamily="18" charset="0"/>
              </a:rPr>
              <a:t>IEEE</a:t>
            </a:r>
            <a:r>
              <a:rPr lang="zh-CN" altLang="en-US" dirty="0">
                <a:latin typeface="Times New Roman" panose="02020603050405020304" pitchFamily="18" charset="0"/>
                <a:cs typeface="Times New Roman" panose="02020603050405020304" pitchFamily="18" charset="0"/>
              </a:rPr>
              <a:t>进一步给出了一个更全面更具体的定义</a:t>
            </a:r>
            <a:r>
              <a:rPr lang="en-US" altLang="zh-CN" dirty="0">
                <a:latin typeface="Times New Roman" panose="02020603050405020304" pitchFamily="18" charset="0"/>
                <a:cs typeface="Times New Roman" panose="02020603050405020304" pitchFamily="18" charset="0"/>
              </a:rPr>
              <a:t>:“</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软件工程是</a:t>
            </a:r>
            <a:r>
              <a:rPr lang="en-US" altLang="zh-CN"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:①</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把系统的、规范的、可度量的途径应用于软件开发、运行和维护过程</a:t>
            </a:r>
            <a:r>
              <a:rPr lang="en-US" altLang="zh-CN"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也就是把工程应用于软件</a:t>
            </a:r>
            <a:r>
              <a:rPr lang="en-US" altLang="zh-CN"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 ②</a:t>
            </a:r>
            <a:r>
              <a:rPr lang="zh-CN" altLang="en-US"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研究①中提到的途径</a:t>
            </a:r>
            <a:r>
              <a:rPr lang="zh-CN" altLang="en-US" dirty="0">
                <a:latin typeface="Times New Roman" panose="02020603050405020304" pitchFamily="18" charset="0"/>
                <a:cs typeface="Times New Roman" panose="02020603050405020304" pitchFamily="18" charset="0"/>
              </a:rPr>
              <a:t>。”</a:t>
            </a:r>
            <a:endParaRPr lang="zh-CN" altLang="en-US" dirty="0"/>
          </a:p>
        </p:txBody>
      </p:sp>
    </p:spTree>
    <p:extLst>
      <p:ext uri="{BB962C8B-B14F-4D97-AF65-F5344CB8AC3E}">
        <p14:creationId xmlns:p14="http://schemas.microsoft.com/office/powerpoint/2010/main" val="2524257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3" y="396069"/>
            <a:ext cx="11546422" cy="685106"/>
          </a:xfrm>
        </p:spPr>
        <p:txBody>
          <a:bodyPr>
            <a:normAutofit fontScale="90000"/>
          </a:bodyPr>
          <a:lstStyle/>
          <a:p>
            <a:r>
              <a:rPr lang="en-US" altLang="zh-CN" dirty="0">
                <a:solidFill>
                  <a:srgbClr val="FF0000"/>
                </a:solidFill>
                <a:latin typeface="Bahnschrift Condensed" panose="020B0502040204020203" pitchFamily="34" charset="0"/>
              </a:rPr>
              <a:t>Essential </a:t>
            </a:r>
            <a:r>
              <a:rPr lang="en-US" altLang="zh-CN" dirty="0">
                <a:latin typeface="Bahnschrift Condensed" panose="020B0502040204020203" pitchFamily="34" charset="0"/>
              </a:rPr>
              <a:t>characteristics(</a:t>
            </a:r>
            <a:r>
              <a:rPr lang="zh-CN" altLang="en-US" dirty="0">
                <a:latin typeface="Bahnschrift Condensed" panose="020B0502040204020203" pitchFamily="34" charset="0"/>
              </a:rPr>
              <a:t>基本特征</a:t>
            </a:r>
            <a:r>
              <a:rPr lang="en-US" altLang="zh-CN" dirty="0">
                <a:latin typeface="Bahnschrift Condensed" panose="020B0502040204020203" pitchFamily="34" charset="0"/>
              </a:rPr>
              <a:t>) of software engineering</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r>
              <a:rPr lang="en-US" altLang="zh-CN" dirty="0"/>
              <a:t>Software engineering focuses on the </a:t>
            </a:r>
            <a:r>
              <a:rPr lang="en-US" altLang="zh-CN" dirty="0">
                <a:solidFill>
                  <a:srgbClr val="FF0000"/>
                </a:solidFill>
              </a:rPr>
              <a:t>construction of large-scale programs</a:t>
            </a:r>
            <a:r>
              <a:rPr lang="en-US" altLang="zh-CN" dirty="0"/>
              <a:t>;</a:t>
            </a:r>
          </a:p>
          <a:p>
            <a:r>
              <a:rPr lang="en-US" altLang="zh-CN" dirty="0"/>
              <a:t>The central task of software engineering is to </a:t>
            </a:r>
            <a:r>
              <a:rPr lang="en-US" altLang="zh-CN" dirty="0">
                <a:solidFill>
                  <a:srgbClr val="FF0000"/>
                </a:solidFill>
              </a:rPr>
              <a:t>control complexity</a:t>
            </a:r>
            <a:r>
              <a:rPr lang="en-US" altLang="zh-CN" dirty="0"/>
              <a:t>;</a:t>
            </a:r>
          </a:p>
          <a:p>
            <a:r>
              <a:rPr lang="en-US" altLang="zh-CN" dirty="0">
                <a:solidFill>
                  <a:srgbClr val="FF0000"/>
                </a:solidFill>
              </a:rPr>
              <a:t>Software changes frequently</a:t>
            </a:r>
            <a:r>
              <a:rPr lang="en-US" altLang="zh-CN" dirty="0"/>
              <a:t>;</a:t>
            </a:r>
          </a:p>
          <a:p>
            <a:r>
              <a:rPr lang="en-US" altLang="zh-CN" dirty="0"/>
              <a:t>The </a:t>
            </a:r>
            <a:r>
              <a:rPr lang="en-US" altLang="zh-CN" dirty="0">
                <a:solidFill>
                  <a:srgbClr val="FF0000"/>
                </a:solidFill>
              </a:rPr>
              <a:t>efficiency(</a:t>
            </a:r>
            <a:r>
              <a:rPr lang="zh-CN" altLang="en-US" dirty="0">
                <a:solidFill>
                  <a:srgbClr val="FF0000"/>
                </a:solidFill>
              </a:rPr>
              <a:t>效率</a:t>
            </a:r>
            <a:r>
              <a:rPr lang="en-US" altLang="zh-CN" dirty="0">
                <a:solidFill>
                  <a:srgbClr val="FF0000"/>
                </a:solidFill>
              </a:rPr>
              <a:t>) of software development </a:t>
            </a:r>
            <a:r>
              <a:rPr lang="en-US" altLang="zh-CN" dirty="0"/>
              <a:t>is very important;</a:t>
            </a:r>
          </a:p>
          <a:p>
            <a:r>
              <a:rPr lang="en-US" altLang="zh-CN" dirty="0">
                <a:solidFill>
                  <a:srgbClr val="FF0000"/>
                </a:solidFill>
              </a:rPr>
              <a:t>Harmonious cooperation(</a:t>
            </a:r>
            <a:r>
              <a:rPr lang="zh-CN" altLang="en-US" dirty="0">
                <a:solidFill>
                  <a:srgbClr val="FF0000"/>
                </a:solidFill>
              </a:rPr>
              <a:t>和谐的合作</a:t>
            </a:r>
            <a:r>
              <a:rPr lang="en-US" altLang="zh-CN" dirty="0">
                <a:solidFill>
                  <a:srgbClr val="FF0000"/>
                </a:solidFill>
              </a:rPr>
              <a:t>) </a:t>
            </a:r>
            <a:r>
              <a:rPr lang="en-US" altLang="zh-CN" dirty="0"/>
              <a:t>is the key to software development (standards and procedures);</a:t>
            </a:r>
          </a:p>
          <a:p>
            <a:r>
              <a:rPr lang="en-US" altLang="zh-CN" dirty="0"/>
              <a:t>The software must </a:t>
            </a:r>
            <a:r>
              <a:rPr lang="en-US" altLang="zh-CN" dirty="0">
                <a:solidFill>
                  <a:srgbClr val="FF0000"/>
                </a:solidFill>
              </a:rPr>
              <a:t>effectively support its users </a:t>
            </a:r>
            <a:r>
              <a:rPr lang="en-US" altLang="zh-CN" dirty="0"/>
              <a:t>(meet the needs of all aspects);</a:t>
            </a:r>
          </a:p>
          <a:p>
            <a:r>
              <a:rPr lang="en-US" altLang="zh-CN" dirty="0"/>
              <a:t>In the field of software engineering, people with one cultural background(</a:t>
            </a:r>
            <a:r>
              <a:rPr lang="zh-CN" altLang="en-US" dirty="0"/>
              <a:t>文化背景</a:t>
            </a:r>
            <a:r>
              <a:rPr lang="en-US" altLang="zh-CN" dirty="0"/>
              <a:t>) create products for people with another cultural background;</a:t>
            </a:r>
            <a:endParaRPr lang="zh-CN" altLang="en-US" dirty="0"/>
          </a:p>
        </p:txBody>
      </p:sp>
    </p:spTree>
    <p:extLst>
      <p:ext uri="{BB962C8B-B14F-4D97-AF65-F5344CB8AC3E}">
        <p14:creationId xmlns:p14="http://schemas.microsoft.com/office/powerpoint/2010/main" val="51777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Basic principles of software engineering</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normAutofit lnSpcReduction="10000"/>
          </a:bodyPr>
          <a:lstStyle/>
          <a:p>
            <a:pPr marL="0" indent="0" algn="just">
              <a:buNone/>
            </a:pPr>
            <a:r>
              <a:rPr lang="en-US" altLang="zh-CN" dirty="0"/>
              <a:t>In 1983, </a:t>
            </a:r>
            <a:r>
              <a:rPr lang="en-US" altLang="zh-CN" dirty="0" err="1"/>
              <a:t>b.w</a:t>
            </a:r>
            <a:r>
              <a:rPr lang="en-US" altLang="zh-CN" dirty="0"/>
              <a:t>. Boehm proposed </a:t>
            </a:r>
            <a:r>
              <a:rPr lang="en-US" altLang="zh-CN" dirty="0">
                <a:solidFill>
                  <a:srgbClr val="FF0000"/>
                </a:solidFill>
              </a:rPr>
              <a:t>seven basic principles of software engineering</a:t>
            </a:r>
            <a:r>
              <a:rPr lang="en-US" altLang="zh-CN" dirty="0"/>
              <a:t>, which are independent and indispensable(</a:t>
            </a:r>
            <a:r>
              <a:rPr lang="zh-CN" altLang="en-US" dirty="0"/>
              <a:t>不可或缺的</a:t>
            </a:r>
            <a:r>
              <a:rPr lang="en-US" altLang="zh-CN" dirty="0"/>
              <a:t>).</a:t>
            </a:r>
          </a:p>
          <a:p>
            <a:pPr marL="514350" indent="-514350" algn="just">
              <a:buFont typeface="+mj-lt"/>
              <a:buAutoNum type="arabicPeriod"/>
            </a:pPr>
            <a:r>
              <a:rPr lang="en-US" altLang="zh-CN" dirty="0"/>
              <a:t>Strict management with a </a:t>
            </a:r>
            <a:r>
              <a:rPr lang="en-US" altLang="zh-CN" dirty="0">
                <a:solidFill>
                  <a:srgbClr val="FF0000"/>
                </a:solidFill>
              </a:rPr>
              <a:t>phased</a:t>
            </a:r>
            <a:r>
              <a:rPr lang="en-US" altLang="zh-CN" dirty="0"/>
              <a:t>(</a:t>
            </a:r>
            <a:r>
              <a:rPr lang="zh-CN" altLang="en-US" dirty="0"/>
              <a:t>分阶段的</a:t>
            </a:r>
            <a:r>
              <a:rPr lang="en-US" altLang="zh-CN" dirty="0"/>
              <a:t>) life cycle plan</a:t>
            </a:r>
          </a:p>
          <a:p>
            <a:pPr marL="514350" indent="-514350" algn="just">
              <a:buFont typeface="+mj-lt"/>
              <a:buAutoNum type="arabicPeriod"/>
            </a:pPr>
            <a:r>
              <a:rPr lang="en-US" altLang="zh-CN" dirty="0"/>
              <a:t>Insist on stage review(</a:t>
            </a:r>
            <a:r>
              <a:rPr lang="zh-CN" altLang="en-US" dirty="0"/>
              <a:t>坚持进行阶段性审查</a:t>
            </a:r>
            <a:r>
              <a:rPr lang="en-US" altLang="zh-CN" dirty="0"/>
              <a:t>)</a:t>
            </a:r>
          </a:p>
          <a:p>
            <a:pPr marL="514350" indent="-514350" algn="just">
              <a:buFont typeface="+mj-lt"/>
              <a:buAutoNum type="arabicPeriod"/>
            </a:pPr>
            <a:r>
              <a:rPr lang="en-US" altLang="zh-CN" dirty="0"/>
              <a:t>Implement strict product control</a:t>
            </a:r>
          </a:p>
          <a:p>
            <a:pPr marL="514350" indent="-514350" algn="just">
              <a:buFont typeface="+mj-lt"/>
              <a:buAutoNum type="arabicPeriod"/>
            </a:pPr>
            <a:r>
              <a:rPr lang="en-US" altLang="zh-CN" dirty="0"/>
              <a:t>Adopt modern programming technology</a:t>
            </a:r>
          </a:p>
          <a:p>
            <a:pPr marL="514350" indent="-514350" algn="just">
              <a:buFont typeface="+mj-lt"/>
              <a:buAutoNum type="arabicPeriod"/>
            </a:pPr>
            <a:r>
              <a:rPr lang="en-US" altLang="zh-CN" dirty="0"/>
              <a:t>The results shall be reviewed</a:t>
            </a:r>
          </a:p>
          <a:p>
            <a:pPr marL="514350" indent="-514350" algn="just">
              <a:buFont typeface="+mj-lt"/>
              <a:buAutoNum type="arabicPeriod"/>
            </a:pPr>
            <a:r>
              <a:rPr lang="en-US" altLang="zh-CN" dirty="0"/>
              <a:t>The development team should have fewer but better personnel(</a:t>
            </a:r>
            <a:r>
              <a:rPr lang="zh-CN" altLang="en-US" dirty="0"/>
              <a:t>开发团队应该有更少但更好的人员</a:t>
            </a:r>
            <a:r>
              <a:rPr lang="en-US" altLang="zh-CN" dirty="0"/>
              <a:t>)</a:t>
            </a:r>
          </a:p>
          <a:p>
            <a:pPr marL="514350" indent="-514350" algn="just">
              <a:buFont typeface="+mj-lt"/>
              <a:buAutoNum type="arabicPeriod"/>
            </a:pPr>
            <a:r>
              <a:rPr lang="en-US" altLang="zh-CN" dirty="0"/>
              <a:t>Recognize the need to continually improve software engineering practices(</a:t>
            </a:r>
            <a:r>
              <a:rPr lang="zh-CN" altLang="en-US" dirty="0"/>
              <a:t>认识到需要不断地改进软件工程实践</a:t>
            </a:r>
            <a:r>
              <a:rPr lang="en-US" altLang="zh-CN" dirty="0"/>
              <a:t>)</a:t>
            </a:r>
            <a:endParaRPr lang="zh-CN" altLang="en-US" dirty="0"/>
          </a:p>
        </p:txBody>
      </p:sp>
    </p:spTree>
    <p:extLst>
      <p:ext uri="{BB962C8B-B14F-4D97-AF65-F5344CB8AC3E}">
        <p14:creationId xmlns:p14="http://schemas.microsoft.com/office/powerpoint/2010/main" val="177316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Bahnschrift Condensed" panose="020B0502040204020203" pitchFamily="34" charset="0"/>
              </a:rPr>
              <a:t>Software engineering methodology(</a:t>
            </a:r>
            <a:r>
              <a:rPr lang="zh-CN" altLang="en-US" dirty="0">
                <a:latin typeface="Bahnschrift Condensed" panose="020B0502040204020203" pitchFamily="34" charset="0"/>
              </a:rPr>
              <a:t>方法论</a:t>
            </a:r>
            <a:r>
              <a:rPr lang="en-US" altLang="zh-CN" dirty="0">
                <a:latin typeface="Bahnschrift Condensed" panose="020B0502040204020203" pitchFamily="34" charset="0"/>
              </a:rPr>
              <a:t>)</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buNone/>
            </a:pPr>
            <a:r>
              <a:rPr lang="en-US" altLang="zh-CN" dirty="0"/>
              <a:t>Software engineering methodology: software engineering includes </a:t>
            </a:r>
            <a:r>
              <a:rPr lang="en-US" altLang="zh-CN" dirty="0">
                <a:solidFill>
                  <a:srgbClr val="FF0000"/>
                </a:solidFill>
              </a:rPr>
              <a:t>technology and management</a:t>
            </a:r>
            <a:r>
              <a:rPr lang="en-US" altLang="zh-CN" dirty="0"/>
              <a:t>.</a:t>
            </a:r>
          </a:p>
          <a:p>
            <a:pPr marL="0" indent="0">
              <a:buNone/>
            </a:pPr>
            <a:r>
              <a:rPr lang="en-US" altLang="zh-CN" dirty="0">
                <a:solidFill>
                  <a:srgbClr val="0000CC"/>
                </a:solidFill>
              </a:rPr>
              <a:t>Management: </a:t>
            </a:r>
            <a:r>
              <a:rPr lang="en-US" altLang="zh-CN" dirty="0"/>
              <a:t>the process of reasonably allocating and using various resources through a series of activities such as planning, organization and control to achieve the established objectives.(</a:t>
            </a:r>
            <a:r>
              <a:rPr lang="zh-CN" altLang="en-US" dirty="0"/>
              <a:t>通过计划、组织和控制等一系列活动合理分配和使用各种资源以实现既定目标的过程。</a:t>
            </a:r>
            <a:r>
              <a:rPr lang="en-US" altLang="zh-CN" dirty="0"/>
              <a:t>)</a:t>
            </a:r>
          </a:p>
          <a:p>
            <a:pPr marL="0" indent="0">
              <a:buNone/>
            </a:pPr>
            <a:r>
              <a:rPr lang="en-US" altLang="zh-CN" dirty="0">
                <a:solidFill>
                  <a:srgbClr val="0000CC"/>
                </a:solidFill>
              </a:rPr>
              <a:t>Technology (software engineering methodology): </a:t>
            </a:r>
            <a:r>
              <a:rPr lang="en-US" altLang="zh-CN" dirty="0"/>
              <a:t>generally, a set of technical methods used in the whole process of software life cycle is called methodology, also known as paradigm(</a:t>
            </a:r>
            <a:r>
              <a:rPr lang="zh-CN" altLang="en-US" b="1" dirty="0">
                <a:latin typeface="Times New Roman" panose="02020603050405020304" pitchFamily="18" charset="0"/>
              </a:rPr>
              <a:t>范型</a:t>
            </a:r>
            <a:r>
              <a:rPr lang="en-US" altLang="zh-CN" dirty="0"/>
              <a:t>).</a:t>
            </a:r>
          </a:p>
        </p:txBody>
      </p:sp>
      <p:pic>
        <p:nvPicPr>
          <p:cNvPr id="1026" name="Picture 2" descr="https://gimg2.baidu.com/image_search/src=http%3A%2F%2Fnimg.ws.126.net%2F%3Furl%3Dhttp%253A%252F%252Fdingyue.ws.126.net%252F2021%252F0519%252F4af0f2f7j00qtbc1i001xd200u000exg00it009c.jpg%26thumbnail%3D650x2147483647%26quality%3D80%26type%3Djpg&amp;refer=http%3A%2F%2Fnimg.ws.126.net&amp;app=2002&amp;size=f9999,10000&amp;q=a80&amp;n=0&amp;g=0n&amp;fmt=auto?sec=1663825054&amp;t=9f7153bef059e575094eaf0bbe76c78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6367" y="4311695"/>
            <a:ext cx="4169682" cy="20784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gimg2.baidu.com/image_search/src=http%3A%2F%2Fimg3.027art.cn%2Fimg%2Fhistoricalimgs%2Fgaokao%2F201905%2F20190527105125588.jpg&amp;refer=http%3A%2F%2Fimg3.027art.cn&amp;app=2002&amp;size=f9999,10000&amp;q=a80&amp;n=0&amp;g=0n&amp;fmt=auto?sec=1663825137&amp;t=290f13151b543c3796e89b65fc593ca8"/>
          <p:cNvPicPr>
            <a:picLocks noChangeAspect="1" noChangeArrowheads="1"/>
          </p:cNvPicPr>
          <p:nvPr/>
        </p:nvPicPr>
        <p:blipFill rotWithShape="1">
          <a:blip r:embed="rId4">
            <a:extLst>
              <a:ext uri="{28A0092B-C50C-407E-A947-70E740481C1C}">
                <a14:useLocalDpi xmlns:a14="http://schemas.microsoft.com/office/drawing/2010/main" val="0"/>
              </a:ext>
            </a:extLst>
          </a:blip>
          <a:srcRect t="48786" r="9134"/>
          <a:stretch/>
        </p:blipFill>
        <p:spPr bwMode="auto">
          <a:xfrm>
            <a:off x="6162924" y="4311695"/>
            <a:ext cx="4503511" cy="2078427"/>
          </a:xfrm>
          <a:prstGeom prst="rect">
            <a:avLst/>
          </a:prstGeom>
          <a:noFill/>
          <a:extLst>
            <a:ext uri="{909E8E84-426E-40DD-AFC4-6F175D3DCCD1}">
              <a14:hiddenFill xmlns:a14="http://schemas.microsoft.com/office/drawing/2010/main">
                <a:solidFill>
                  <a:srgbClr val="FFFFFF"/>
                </a:solidFill>
              </a14:hiddenFill>
            </a:ext>
          </a:extLst>
        </p:spPr>
      </p:pic>
      <p:sp>
        <p:nvSpPr>
          <p:cNvPr id="4" name="文本框 3"/>
          <p:cNvSpPr txBox="1"/>
          <p:nvPr/>
        </p:nvSpPr>
        <p:spPr>
          <a:xfrm>
            <a:off x="3178042" y="6526284"/>
            <a:ext cx="646331" cy="369332"/>
          </a:xfrm>
          <a:prstGeom prst="rect">
            <a:avLst/>
          </a:prstGeom>
          <a:noFill/>
        </p:spPr>
        <p:txBody>
          <a:bodyPr wrap="none" rtlCol="0">
            <a:spAutoFit/>
          </a:bodyPr>
          <a:lstStyle/>
          <a:p>
            <a:r>
              <a:rPr lang="zh-CN" altLang="en-US" b="1" dirty="0">
                <a:solidFill>
                  <a:srgbClr val="FF0000"/>
                </a:solidFill>
              </a:rPr>
              <a:t>管理</a:t>
            </a:r>
          </a:p>
        </p:txBody>
      </p:sp>
      <p:sp>
        <p:nvSpPr>
          <p:cNvPr id="7" name="文本框 6"/>
          <p:cNvSpPr txBox="1"/>
          <p:nvPr/>
        </p:nvSpPr>
        <p:spPr>
          <a:xfrm>
            <a:off x="7768348" y="6526284"/>
            <a:ext cx="646331" cy="369332"/>
          </a:xfrm>
          <a:prstGeom prst="rect">
            <a:avLst/>
          </a:prstGeom>
          <a:noFill/>
        </p:spPr>
        <p:txBody>
          <a:bodyPr wrap="none" rtlCol="0">
            <a:spAutoFit/>
          </a:bodyPr>
          <a:lstStyle/>
          <a:p>
            <a:r>
              <a:rPr lang="zh-CN" altLang="en-US" b="1" dirty="0">
                <a:solidFill>
                  <a:srgbClr val="FF0000"/>
                </a:solidFill>
              </a:rPr>
              <a:t>技术</a:t>
            </a:r>
          </a:p>
        </p:txBody>
      </p:sp>
    </p:spTree>
    <p:extLst>
      <p:ext uri="{BB962C8B-B14F-4D97-AF65-F5344CB8AC3E}">
        <p14:creationId xmlns:p14="http://schemas.microsoft.com/office/powerpoint/2010/main" val="3270722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1325529" cy="685106"/>
          </a:xfrm>
        </p:spPr>
        <p:txBody>
          <a:bodyPr>
            <a:normAutofit fontScale="90000"/>
          </a:bodyPr>
          <a:lstStyle/>
          <a:p>
            <a:r>
              <a:rPr lang="en-US" altLang="zh-CN" dirty="0">
                <a:latin typeface="Bahnschrift Condensed" panose="020B0502040204020203" pitchFamily="34" charset="0"/>
              </a:rPr>
              <a:t>Three key elements(</a:t>
            </a:r>
            <a:r>
              <a:rPr lang="zh-CN" altLang="en-US" dirty="0">
                <a:latin typeface="Bahnschrift Condensed" panose="020B0502040204020203" pitchFamily="34" charset="0"/>
              </a:rPr>
              <a:t>关键要素</a:t>
            </a:r>
            <a:r>
              <a:rPr lang="en-US" altLang="zh-CN" dirty="0">
                <a:latin typeface="Bahnschrift Condensed" panose="020B0502040204020203" pitchFamily="34" charset="0"/>
              </a:rPr>
              <a:t>) of software engineering methodology</a:t>
            </a:r>
            <a:endParaRPr lang="zh-CN" altLang="en-US" dirty="0">
              <a:latin typeface="Bahnschrift Condensed" panose="020B0502040204020203" pitchFamily="34" charset="0"/>
            </a:endParaRPr>
          </a:p>
        </p:txBody>
      </p:sp>
      <p:sp>
        <p:nvSpPr>
          <p:cNvPr id="3" name="内容占位符 2"/>
          <p:cNvSpPr>
            <a:spLocks noGrp="1"/>
          </p:cNvSpPr>
          <p:nvPr>
            <p:ph idx="1"/>
          </p:nvPr>
        </p:nvSpPr>
        <p:spPr/>
        <p:txBody>
          <a:bodyPr/>
          <a:lstStyle/>
          <a:p>
            <a:pPr marL="0" indent="0">
              <a:buNone/>
            </a:pPr>
            <a:r>
              <a:rPr lang="en-US" altLang="zh-CN" dirty="0">
                <a:solidFill>
                  <a:srgbClr val="0000CC"/>
                </a:solidFill>
              </a:rPr>
              <a:t>Methods(</a:t>
            </a:r>
            <a:r>
              <a:rPr lang="zh-CN" altLang="en-US" b="1" dirty="0">
                <a:solidFill>
                  <a:srgbClr val="FF0000"/>
                </a:solidFill>
                <a:latin typeface="Times New Roman" panose="02020603050405020304" pitchFamily="18" charset="0"/>
              </a:rPr>
              <a:t>方法</a:t>
            </a:r>
            <a:r>
              <a:rPr lang="en-US" altLang="zh-CN" dirty="0">
                <a:solidFill>
                  <a:srgbClr val="0000CC"/>
                </a:solidFill>
              </a:rPr>
              <a:t>): </a:t>
            </a:r>
            <a:r>
              <a:rPr lang="en-US" altLang="zh-CN" dirty="0"/>
              <a:t>it is a technical method to complete various tasks of software development and answer the question of "how to do";</a:t>
            </a:r>
          </a:p>
          <a:p>
            <a:pPr marL="0" indent="0">
              <a:buNone/>
            </a:pPr>
            <a:r>
              <a:rPr lang="en-US" altLang="zh-CN" dirty="0">
                <a:solidFill>
                  <a:srgbClr val="0000CC"/>
                </a:solidFill>
              </a:rPr>
              <a:t>Tools(</a:t>
            </a:r>
            <a:r>
              <a:rPr lang="zh-CN" altLang="en-US" b="1" dirty="0">
                <a:solidFill>
                  <a:srgbClr val="FF0000"/>
                </a:solidFill>
                <a:latin typeface="Times New Roman" panose="02020603050405020304" pitchFamily="18" charset="0"/>
              </a:rPr>
              <a:t>工具</a:t>
            </a:r>
            <a:r>
              <a:rPr lang="en-US" altLang="zh-CN" dirty="0">
                <a:solidFill>
                  <a:srgbClr val="0000CC"/>
                </a:solidFill>
              </a:rPr>
              <a:t>): </a:t>
            </a:r>
            <a:r>
              <a:rPr lang="en-US" altLang="zh-CN" dirty="0"/>
              <a:t>automatic or semi-automatic software engineering support environment provided for the application of methods;</a:t>
            </a:r>
          </a:p>
          <a:p>
            <a:pPr marL="0" indent="0">
              <a:buNone/>
            </a:pPr>
            <a:r>
              <a:rPr lang="en-US" altLang="zh-CN" dirty="0">
                <a:solidFill>
                  <a:srgbClr val="0000CC"/>
                </a:solidFill>
              </a:rPr>
              <a:t>Process(</a:t>
            </a:r>
            <a:r>
              <a:rPr lang="zh-CN" altLang="en-US" b="1" dirty="0">
                <a:solidFill>
                  <a:srgbClr val="FF0000"/>
                </a:solidFill>
                <a:latin typeface="Times New Roman" panose="02020603050405020304" pitchFamily="18" charset="0"/>
              </a:rPr>
              <a:t>过程</a:t>
            </a:r>
            <a:r>
              <a:rPr lang="en-US" altLang="zh-CN" dirty="0">
                <a:solidFill>
                  <a:srgbClr val="0000CC"/>
                </a:solidFill>
              </a:rPr>
              <a:t>): </a:t>
            </a:r>
            <a:r>
              <a:rPr lang="en-US" altLang="zh-CN" dirty="0"/>
              <a:t>the framework of a series of tasks to be completed, which </a:t>
            </a:r>
            <a:r>
              <a:rPr lang="en-US" altLang="zh-CN" dirty="0">
                <a:solidFill>
                  <a:srgbClr val="FF0000"/>
                </a:solidFill>
              </a:rPr>
              <a:t>specifies</a:t>
            </a:r>
            <a:r>
              <a:rPr lang="en-US" altLang="zh-CN" dirty="0"/>
              <a:t> the work steps to complete each task.(</a:t>
            </a:r>
            <a:r>
              <a:rPr lang="zh-CN" altLang="en-US" dirty="0"/>
              <a:t>一系列要完成的任务的框架，其中规定了完成每项任务的工作步骤。</a:t>
            </a:r>
            <a:r>
              <a:rPr lang="en-US" altLang="zh-CN" dirty="0"/>
              <a:t>)</a:t>
            </a:r>
            <a:endParaRPr lang="zh-CN" altLang="en-US" dirty="0"/>
          </a:p>
        </p:txBody>
      </p:sp>
      <p:pic>
        <p:nvPicPr>
          <p:cNvPr id="2050" name="Picture 2" descr="https://gimg2.baidu.com/image_search/src=http%3A%2F%2Fa0.att.hudong.com%2F47%2F74%2F20300001277933131048743460834_s.jpg&amp;refer=http%3A%2F%2Fa0.att.hudong.com&amp;app=2002&amp;size=f9999,10000&amp;q=a80&amp;n=0&amp;g=0n&amp;fmt=auto?sec=1663825289&amp;t=4e3a67311993b37071d548c8d4c9e2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5430" y="4267200"/>
            <a:ext cx="2058035" cy="205803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gimg2.baidu.com/image_search/src=http%3A%2F%2F5jrorwxhlqoorik.leadongcdn.cn%2Fcloud%2FipBqiKjpRilSpkmnomjq%2F2016102945.jpg&amp;refer=http%3A%2F%2F5jrorwxhlqoorik.leadongcdn.cn&amp;app=2002&amp;size=f9999,10000&amp;q=a80&amp;n=0&amp;g=0n&amp;fmt=auto?sec=1663825360&amp;t=bb3de77cb83d4efa4c3ae4d150417f3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3657" y="4399449"/>
            <a:ext cx="3040834" cy="177751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gimg2.baidu.com/image_search/src=http%3A%2F%2Fbkimg.cdn.bcebos.com%2Fpic%2Fadee30dda899249d8d1029be&amp;refer=http%3A%2F%2Fbkimg.cdn.bcebos.com&amp;app=2002&amp;size=f9999,10000&amp;q=a80&amp;n=0&amp;g=0n&amp;fmt=auto?sec=1663825434&amp;t=1ab8a4ff26a6641b48b668156e67b1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2116" y="4327184"/>
            <a:ext cx="2797100" cy="1938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787416"/>
      </p:ext>
    </p:extLst>
  </p:cSld>
  <p:clrMapOvr>
    <a:masterClrMapping/>
  </p:clrMapOvr>
</p:sld>
</file>

<file path=ppt/theme/theme1.xml><?xml version="1.0" encoding="utf-8"?>
<a:theme xmlns:a="http://schemas.openxmlformats.org/drawingml/2006/main" name="English mod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 model</Template>
  <TotalTime>455</TotalTime>
  <Words>3360</Words>
  <Application>Microsoft Office PowerPoint</Application>
  <PresentationFormat>宽屏</PresentationFormat>
  <Paragraphs>234</Paragraphs>
  <Slides>27</Slides>
  <Notes>10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41" baseType="lpstr">
      <vt:lpstr>等线</vt:lpstr>
      <vt:lpstr>黑体</vt:lpstr>
      <vt:lpstr>华文行楷</vt:lpstr>
      <vt:lpstr>楷体</vt:lpstr>
      <vt:lpstr>宋体</vt:lpstr>
      <vt:lpstr>Arial</vt:lpstr>
      <vt:lpstr>Bahnschrift Condensed</vt:lpstr>
      <vt:lpstr>Calibri</vt:lpstr>
      <vt:lpstr>Calibri Light</vt:lpstr>
      <vt:lpstr>Segoe UI Black</vt:lpstr>
      <vt:lpstr>Times New Roman</vt:lpstr>
      <vt:lpstr>Wingdings</vt:lpstr>
      <vt:lpstr>English model</vt:lpstr>
      <vt:lpstr>Visio</vt:lpstr>
      <vt:lpstr>Software Engineering Introduction</vt:lpstr>
      <vt:lpstr>1. Software Engineering Overview</vt:lpstr>
      <vt:lpstr>1.2   software engineering—Definition</vt:lpstr>
      <vt:lpstr>1.2   software engineering—Definition</vt:lpstr>
      <vt:lpstr>1.2   software engineering—Definition</vt:lpstr>
      <vt:lpstr>Essential characteristics(基本特征) of software engineering</vt:lpstr>
      <vt:lpstr>Basic principles of software engineering</vt:lpstr>
      <vt:lpstr>Software engineering methodology(方法论)</vt:lpstr>
      <vt:lpstr>Three key elements(关键要素) of software engineering methodology</vt:lpstr>
      <vt:lpstr>Classification of software engineering methodology</vt:lpstr>
      <vt:lpstr>Classification of software engineering methodology</vt:lpstr>
      <vt:lpstr>Classification of software engineering methodology</vt:lpstr>
      <vt:lpstr>Classification of software engineering methodology</vt:lpstr>
      <vt:lpstr>1. Software Engineering Overview</vt:lpstr>
      <vt:lpstr>1.3 software development life cycle (SDLC)</vt:lpstr>
      <vt:lpstr>Software definition period’s task</vt:lpstr>
      <vt:lpstr>Software development period’s task</vt:lpstr>
      <vt:lpstr>Maintenance period’s task</vt:lpstr>
      <vt:lpstr>SDLC : 1. Problem definition</vt:lpstr>
      <vt:lpstr>SDLC : 2. Feasibility study</vt:lpstr>
      <vt:lpstr>SDLC : 3. Requirement analysis</vt:lpstr>
      <vt:lpstr>SDLC : 4. Outline design</vt:lpstr>
      <vt:lpstr>SDLC : 5. Detailed design</vt:lpstr>
      <vt:lpstr>SDLC : 6. Coding and unit testing</vt:lpstr>
      <vt:lpstr>SDLC : 7. Comprehensive test</vt:lpstr>
      <vt:lpstr>SDLC : 8. Software maintenance</vt:lpstr>
      <vt:lpstr>Software life cycle: 8. Software maintenance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Shaun</cp:lastModifiedBy>
  <cp:revision>252</cp:revision>
  <dcterms:created xsi:type="dcterms:W3CDTF">2022-08-23T04:12:54Z</dcterms:created>
  <dcterms:modified xsi:type="dcterms:W3CDTF">2023-03-14T13:45:22Z</dcterms:modified>
</cp:coreProperties>
</file>