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ebp" ContentType="image/jpe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60" r:id="rId2"/>
    <p:sldId id="257" r:id="rId3"/>
    <p:sldId id="261" r:id="rId4"/>
    <p:sldId id="279" r:id="rId5"/>
    <p:sldId id="262" r:id="rId6"/>
    <p:sldId id="263" r:id="rId7"/>
    <p:sldId id="264" r:id="rId8"/>
    <p:sldId id="267" r:id="rId9"/>
    <p:sldId id="268" r:id="rId10"/>
    <p:sldId id="269" r:id="rId11"/>
    <p:sldId id="270" r:id="rId12"/>
    <p:sldId id="271" r:id="rId13"/>
    <p:sldId id="272" r:id="rId14"/>
    <p:sldId id="274" r:id="rId15"/>
    <p:sldId id="275" r:id="rId16"/>
    <p:sldId id="276" r:id="rId17"/>
    <p:sldId id="277" r:id="rId18"/>
    <p:sldId id="278" r:id="rId19"/>
    <p:sldId id="280" r:id="rId20"/>
    <p:sldId id="281" r:id="rId21"/>
    <p:sldId id="282" r:id="rId22"/>
    <p:sldId id="283" r:id="rId23"/>
    <p:sldId id="284" r:id="rId24"/>
    <p:sldId id="285"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47" autoAdjust="0"/>
  </p:normalViewPr>
  <p:slideViewPr>
    <p:cSldViewPr snapToGrid="0">
      <p:cViewPr varScale="1">
        <p:scale>
          <a:sx n="70" d="100"/>
          <a:sy n="70" d="100"/>
        </p:scale>
        <p:origin x="21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2685F-73AF-40C8-A8BF-3020DE2B1479}" type="datetimeFigureOut">
              <a:rPr lang="zh-CN" altLang="en-US" smtClean="0"/>
              <a:t>2023/3/25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4DA81-6360-4C5F-8971-CF1F68AC2CBE}" type="slidenum">
              <a:rPr lang="zh-CN" altLang="en-US" smtClean="0"/>
              <a:t>‹#›</a:t>
            </a:fld>
            <a:endParaRPr lang="zh-CN" altLang="en-US"/>
          </a:p>
        </p:txBody>
      </p:sp>
    </p:spTree>
    <p:extLst>
      <p:ext uri="{BB962C8B-B14F-4D97-AF65-F5344CB8AC3E}">
        <p14:creationId xmlns:p14="http://schemas.microsoft.com/office/powerpoint/2010/main" val="1502171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该过程定义了应用方法的顺序、要交付的文件、为确保软件质量和协调变化而采取的管理措施，以及标志软件开发各阶段任务完成的里程碑。</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3</a:t>
            </a:fld>
            <a:endParaRPr lang="zh-CN" altLang="en-US"/>
          </a:p>
        </p:txBody>
      </p:sp>
    </p:spTree>
    <p:extLst>
      <p:ext uri="{BB962C8B-B14F-4D97-AF65-F5344CB8AC3E}">
        <p14:creationId xmlns:p14="http://schemas.microsoft.com/office/powerpoint/2010/main" val="309181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a:t>
            </a:r>
            <a:r>
              <a:rPr lang="en-US" altLang="zh-CN" dirty="0"/>
              <a:t>1</a:t>
            </a:r>
            <a:r>
              <a:rPr lang="zh-CN" altLang="en-US" dirty="0"/>
              <a:t>个递增组件：基本的文件管理、编辑和文件生成功能；</a:t>
            </a:r>
          </a:p>
          <a:p>
            <a:r>
              <a:rPr lang="zh-CN" altLang="en-US" dirty="0"/>
              <a:t>第</a:t>
            </a:r>
            <a:r>
              <a:rPr lang="en-US" altLang="zh-CN" dirty="0"/>
              <a:t>2</a:t>
            </a:r>
            <a:r>
              <a:rPr lang="zh-CN" altLang="en-US" dirty="0"/>
              <a:t>个增量部分：更完整的编辑和文件生成功能；</a:t>
            </a:r>
          </a:p>
          <a:p>
            <a:r>
              <a:rPr lang="zh-CN" altLang="en-US" dirty="0"/>
              <a:t>第</a:t>
            </a:r>
            <a:r>
              <a:rPr lang="en-US" altLang="zh-CN" dirty="0"/>
              <a:t>3</a:t>
            </a:r>
            <a:r>
              <a:rPr lang="zh-CN" altLang="en-US" dirty="0"/>
              <a:t>个增量部分：拼写和语法检查功能； </a:t>
            </a:r>
          </a:p>
          <a:p>
            <a:r>
              <a:rPr lang="zh-CN" altLang="en-US" dirty="0"/>
              <a:t>第</a:t>
            </a:r>
            <a:r>
              <a:rPr lang="en-US" altLang="zh-CN" dirty="0"/>
              <a:t>4</a:t>
            </a:r>
            <a:r>
              <a:rPr lang="zh-CN" altLang="en-US" dirty="0"/>
              <a:t>个递增组件：高级页面布局功能。</a:t>
            </a:r>
            <a:endParaRPr lang="en-US" altLang="zh-CN" dirty="0"/>
          </a:p>
          <a:p>
            <a:endParaRPr lang="en-US" altLang="zh-CN" dirty="0"/>
          </a:p>
          <a:p>
            <a:r>
              <a:rPr lang="zh-CN" altLang="en-US" dirty="0"/>
              <a:t>在使用增量模型时，第一个增量组件往往实现了软件的基本需求，提供了最核心的功能。</a:t>
            </a:r>
            <a:endParaRPr lang="en-US" altLang="zh-CN" dirty="0"/>
          </a:p>
          <a:p>
            <a:endParaRPr lang="en-US" altLang="zh-CN" dirty="0"/>
          </a:p>
          <a:p>
            <a:r>
              <a:rPr lang="zh-CN" altLang="en-US" dirty="0"/>
              <a:t>约束条件：当新的组件被集成到现有的软件中时，形成的产品必须是可测试的。</a:t>
            </a:r>
          </a:p>
          <a:p>
            <a:endParaRPr lang="zh-CN" altLang="en-US" dirty="0"/>
          </a:p>
        </p:txBody>
      </p:sp>
      <p:sp>
        <p:nvSpPr>
          <p:cNvPr id="4" name="灯片编号占位符 3"/>
          <p:cNvSpPr>
            <a:spLocks noGrp="1"/>
          </p:cNvSpPr>
          <p:nvPr>
            <p:ph type="sldNum" sz="quarter" idx="10"/>
          </p:nvPr>
        </p:nvSpPr>
        <p:spPr/>
        <p:txBody>
          <a:bodyPr/>
          <a:lstStyle/>
          <a:p>
            <a:fld id="{E0B4DA81-6360-4C5F-8971-CF1F68AC2CBE}" type="slidenum">
              <a:rPr lang="zh-CN" altLang="en-US" smtClean="0"/>
              <a:t>14</a:t>
            </a:fld>
            <a:endParaRPr lang="zh-CN" altLang="en-US"/>
          </a:p>
        </p:txBody>
      </p:sp>
    </p:spTree>
    <p:extLst>
      <p:ext uri="{BB962C8B-B14F-4D97-AF65-F5344CB8AC3E}">
        <p14:creationId xmlns:p14="http://schemas.microsoft.com/office/powerpoint/2010/main" val="461479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优势：</a:t>
            </a:r>
          </a:p>
          <a:p>
            <a:r>
              <a:rPr lang="en-US" altLang="zh-CN" dirty="0"/>
              <a:t>1. </a:t>
            </a:r>
            <a:r>
              <a:rPr lang="zh-CN" altLang="en-US" dirty="0"/>
              <a:t>能完成部分工作的产品可以在较短的时间内提交给用户，这是增量模式的一个优势。</a:t>
            </a:r>
          </a:p>
          <a:p>
            <a:r>
              <a:rPr lang="en-US" altLang="zh-CN" dirty="0"/>
              <a:t>2. </a:t>
            </a:r>
            <a:r>
              <a:rPr lang="zh-CN" altLang="en-US" dirty="0"/>
              <a:t>当指定的人员不能在规定的时间内完成产品时，它提供了一种先推出核心产品的方式。</a:t>
            </a:r>
          </a:p>
          <a:p>
            <a:r>
              <a:rPr lang="en-US" altLang="zh-CN" dirty="0"/>
              <a:t>3. </a:t>
            </a:r>
            <a:r>
              <a:rPr lang="zh-CN" altLang="en-US" dirty="0"/>
              <a:t>增量模式的另一个优点是，产品功能的逐步增加使用户有更多的时间来学习和适应新产品，从而减少全新的软件可能给客户带来的影响。</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15</a:t>
            </a:fld>
            <a:endParaRPr lang="zh-CN" altLang="en-US"/>
          </a:p>
        </p:txBody>
      </p:sp>
    </p:spTree>
    <p:extLst>
      <p:ext uri="{BB962C8B-B14F-4D97-AF65-F5344CB8AC3E}">
        <p14:creationId xmlns:p14="http://schemas.microsoft.com/office/powerpoint/2010/main" val="3170110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难度：</a:t>
            </a:r>
          </a:p>
          <a:p>
            <a:r>
              <a:rPr lang="zh-CN" altLang="en-US" dirty="0"/>
              <a:t>软件架构必须是开放的：  当把每个新的增量组件整合到现有的软件架构中时，不能破坏原来开发的产品。</a:t>
            </a:r>
          </a:p>
          <a:p>
            <a:r>
              <a:rPr lang="zh-CN" altLang="en-US" dirty="0"/>
              <a:t>该模型本身是自相矛盾的。整体</a:t>
            </a:r>
            <a:r>
              <a:rPr lang="en-US" altLang="zh-CN" dirty="0"/>
              <a:t>--</a:t>
            </a:r>
            <a:r>
              <a:rPr lang="zh-CN" altLang="en-US" dirty="0"/>
              <a:t>独立组件。</a:t>
            </a:r>
            <a:r>
              <a:rPr lang="en-US" altLang="zh-CN" dirty="0"/>
              <a:t>(</a:t>
            </a:r>
            <a:r>
              <a:rPr lang="zh-CN" altLang="en-US" dirty="0"/>
              <a:t>它一方面要求开发人员把软件看作一个整体，另一方面又要求开发人员把软件看作构件序列，每个构件本质上都独立于另一个构件</a:t>
            </a:r>
            <a:r>
              <a:rPr lang="en-US" altLang="zh-CN" dirty="0"/>
              <a:t>)</a:t>
            </a:r>
          </a:p>
          <a:p>
            <a:r>
              <a:rPr lang="zh-CN" altLang="en-US" dirty="0"/>
              <a:t>平行建造不同的组件可能会加快项目的进度，但有可能无法整合在一起。</a:t>
            </a:r>
          </a:p>
          <a:p>
            <a:endParaRPr lang="zh-CN" altLang="en-US" dirty="0"/>
          </a:p>
        </p:txBody>
      </p:sp>
      <p:sp>
        <p:nvSpPr>
          <p:cNvPr id="4" name="灯片编号占位符 3"/>
          <p:cNvSpPr>
            <a:spLocks noGrp="1"/>
          </p:cNvSpPr>
          <p:nvPr>
            <p:ph type="sldNum" sz="quarter" idx="5"/>
          </p:nvPr>
        </p:nvSpPr>
        <p:spPr/>
        <p:txBody>
          <a:bodyPr/>
          <a:lstStyle/>
          <a:p>
            <a:fld id="{E0B4DA81-6360-4C5F-8971-CF1F68AC2CBE}" type="slidenum">
              <a:rPr lang="zh-CN" altLang="en-US" smtClean="0"/>
              <a:t>16</a:t>
            </a:fld>
            <a:endParaRPr lang="zh-CN" altLang="en-US"/>
          </a:p>
        </p:txBody>
      </p:sp>
    </p:spTree>
    <p:extLst>
      <p:ext uri="{BB962C8B-B14F-4D97-AF65-F5344CB8AC3E}">
        <p14:creationId xmlns:p14="http://schemas.microsoft.com/office/powerpoint/2010/main" val="1095052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它适用于需求不断变化的软件开发过程。</a:t>
            </a:r>
          </a:p>
          <a:p>
            <a:r>
              <a:rPr lang="zh-CN" altLang="en-US" dirty="0"/>
              <a:t>递增模型在项目既定的业务需求期限之前不可能找到足够的开发人员的情况下特别有用。</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17</a:t>
            </a:fld>
            <a:endParaRPr lang="zh-CN" altLang="en-US"/>
          </a:p>
        </p:txBody>
      </p:sp>
    </p:spTree>
    <p:extLst>
      <p:ext uri="{BB962C8B-B14F-4D97-AF65-F5344CB8AC3E}">
        <p14:creationId xmlns:p14="http://schemas.microsoft.com/office/powerpoint/2010/main" val="669754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螺旋模型的基本思想是使用原型和其他方法来减少风险。把它看作是一个快速原型模型，在每个阶段之前增加一个风险分析过程。</a:t>
            </a:r>
          </a:p>
          <a:p>
            <a:endParaRPr lang="zh-CN" altLang="en-US" dirty="0"/>
          </a:p>
        </p:txBody>
      </p:sp>
      <p:sp>
        <p:nvSpPr>
          <p:cNvPr id="4" name="灯片编号占位符 3"/>
          <p:cNvSpPr>
            <a:spLocks noGrp="1"/>
          </p:cNvSpPr>
          <p:nvPr>
            <p:ph type="sldNum" sz="quarter" idx="5"/>
          </p:nvPr>
        </p:nvSpPr>
        <p:spPr/>
        <p:txBody>
          <a:bodyPr/>
          <a:lstStyle/>
          <a:p>
            <a:fld id="{E0B4DA81-6360-4C5F-8971-CF1F68AC2CBE}" type="slidenum">
              <a:rPr lang="zh-CN" altLang="en-US" smtClean="0"/>
              <a:t>18</a:t>
            </a:fld>
            <a:endParaRPr lang="zh-CN" altLang="en-US"/>
          </a:p>
        </p:txBody>
      </p:sp>
    </p:spTree>
    <p:extLst>
      <p:ext uri="{BB962C8B-B14F-4D97-AF65-F5344CB8AC3E}">
        <p14:creationId xmlns:p14="http://schemas.microsoft.com/office/powerpoint/2010/main" val="1289950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螺旋的角度值代表发展进度。螺旋的每个周期对应一个发展阶段。</a:t>
            </a:r>
          </a:p>
          <a:p>
            <a:r>
              <a:rPr lang="zh-CN" altLang="en-US" dirty="0"/>
              <a:t>左上象限：确定这一阶段的目标，选择实现这些目标的方案，并设定这些方案的约束条件。</a:t>
            </a:r>
          </a:p>
          <a:p>
            <a:r>
              <a:rPr lang="zh-CN" altLang="en-US" dirty="0"/>
              <a:t>右上象限：从风险的角度分析上一步的结果，并试图消除各种潜在的风险，通常是通过建立原型。</a:t>
            </a:r>
          </a:p>
          <a:p>
            <a:r>
              <a:rPr lang="zh-CN" altLang="en-US" dirty="0"/>
              <a:t>右下象限：纯瀑布模型</a:t>
            </a:r>
          </a:p>
          <a:p>
            <a:r>
              <a:rPr lang="zh-CN" altLang="en-US" dirty="0"/>
              <a:t>最后，评估本阶段的工作成果，规划下一阶段的工作。</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19</a:t>
            </a:fld>
            <a:endParaRPr lang="zh-CN" altLang="en-US"/>
          </a:p>
        </p:txBody>
      </p:sp>
    </p:spTree>
    <p:extLst>
      <p:ext uri="{BB962C8B-B14F-4D97-AF65-F5344CB8AC3E}">
        <p14:creationId xmlns:p14="http://schemas.microsoft.com/office/powerpoint/2010/main" val="4229016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优势：</a:t>
            </a:r>
          </a:p>
          <a:p>
            <a:r>
              <a:rPr lang="en-US" altLang="zh-CN" dirty="0"/>
              <a:t>1. </a:t>
            </a:r>
            <a:r>
              <a:rPr lang="zh-CN" altLang="en-US" dirty="0"/>
              <a:t>主要优点是它是风险驱动的。强调替代方案和约束条件，有利于现有软件的再利用，也有助于使软件质量成为软件开发的重要目标；</a:t>
            </a:r>
          </a:p>
          <a:p>
            <a:r>
              <a:rPr lang="en-US" altLang="zh-CN" dirty="0"/>
              <a:t>2. </a:t>
            </a:r>
            <a:r>
              <a:rPr lang="zh-CN" altLang="en-US" dirty="0"/>
              <a:t>减少因过度测试或测试不足而造成的风险；</a:t>
            </a:r>
          </a:p>
          <a:p>
            <a:r>
              <a:rPr lang="en-US" altLang="zh-CN" dirty="0"/>
              <a:t>3. </a:t>
            </a:r>
            <a:r>
              <a:rPr lang="zh-CN" altLang="en-US" dirty="0"/>
              <a:t>维护只是该模型的另一个周期。维护和开发之间没有本质的区别。</a:t>
            </a:r>
          </a:p>
          <a:p>
            <a:endParaRPr lang="zh-CN" altLang="en-US" dirty="0"/>
          </a:p>
        </p:txBody>
      </p:sp>
      <p:sp>
        <p:nvSpPr>
          <p:cNvPr id="4" name="灯片编号占位符 3"/>
          <p:cNvSpPr>
            <a:spLocks noGrp="1"/>
          </p:cNvSpPr>
          <p:nvPr>
            <p:ph type="sldNum" sz="quarter" idx="5"/>
          </p:nvPr>
        </p:nvSpPr>
        <p:spPr/>
        <p:txBody>
          <a:bodyPr/>
          <a:lstStyle/>
          <a:p>
            <a:fld id="{E0B4DA81-6360-4C5F-8971-CF1F68AC2CBE}" type="slidenum">
              <a:rPr lang="zh-CN" altLang="en-US" smtClean="0"/>
              <a:t>20</a:t>
            </a:fld>
            <a:endParaRPr lang="zh-CN" altLang="en-US"/>
          </a:p>
        </p:txBody>
      </p:sp>
    </p:spTree>
    <p:extLst>
      <p:ext uri="{BB962C8B-B14F-4D97-AF65-F5344CB8AC3E}">
        <p14:creationId xmlns:p14="http://schemas.microsoft.com/office/powerpoint/2010/main" val="2583769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它是一个由用户需求驱动、由对象驱动的模型。它主要用于使用对象技术的软件开发项目。它主要用于面向对象的软件开发。</a:t>
            </a:r>
            <a:endParaRPr lang="en-US" altLang="zh-CN" dirty="0"/>
          </a:p>
          <a:p>
            <a:endParaRPr lang="en-US" altLang="zh-CN" dirty="0"/>
          </a:p>
          <a:p>
            <a:r>
              <a:rPr lang="zh-CN" altLang="en-US" dirty="0"/>
              <a:t>在喷泉模型中，软件开发过程的每个阶段都是迭代的和无缝的。</a:t>
            </a:r>
            <a:endParaRPr lang="en-US" altLang="zh-CN" dirty="0"/>
          </a:p>
          <a:p>
            <a:endParaRPr lang="zh-CN" altLang="en-US" dirty="0"/>
          </a:p>
          <a:p>
            <a:r>
              <a:rPr lang="zh-CN" altLang="en-US" dirty="0"/>
              <a:t>软件的某一部分经常被重复多次，相关对象在每次迭代中都会增加渐进式的软件组件。</a:t>
            </a:r>
          </a:p>
          <a:p>
            <a:r>
              <a:rPr lang="zh-CN" altLang="en-US" dirty="0"/>
              <a:t>无缝意味着各种活动之间没有明显的界限，例如，分析和设计活动之间没有明显的界限。 </a:t>
            </a:r>
          </a:p>
          <a:p>
            <a:endParaRPr lang="zh-CN" altLang="en-US" dirty="0"/>
          </a:p>
        </p:txBody>
      </p:sp>
      <p:sp>
        <p:nvSpPr>
          <p:cNvPr id="4" name="灯片编号占位符 3"/>
          <p:cNvSpPr>
            <a:spLocks noGrp="1"/>
          </p:cNvSpPr>
          <p:nvPr>
            <p:ph type="sldNum" sz="quarter" idx="5"/>
          </p:nvPr>
        </p:nvSpPr>
        <p:spPr/>
        <p:txBody>
          <a:bodyPr/>
          <a:lstStyle/>
          <a:p>
            <a:fld id="{E0B4DA81-6360-4C5F-8971-CF1F68AC2CBE}" type="slidenum">
              <a:rPr lang="zh-CN" altLang="en-US" smtClean="0"/>
              <a:t>22</a:t>
            </a:fld>
            <a:endParaRPr lang="zh-CN" altLang="en-US"/>
          </a:p>
        </p:txBody>
      </p:sp>
    </p:spTree>
    <p:extLst>
      <p:ext uri="{BB962C8B-B14F-4D97-AF65-F5344CB8AC3E}">
        <p14:creationId xmlns:p14="http://schemas.microsoft.com/office/powerpoint/2010/main" val="2387845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优势：</a:t>
            </a:r>
          </a:p>
          <a:p>
            <a:r>
              <a:rPr lang="zh-CN" altLang="en-US" dirty="0"/>
              <a:t>模型的每个阶段之间没有明显的界限，开发者可以同步开发。</a:t>
            </a:r>
          </a:p>
          <a:p>
            <a:r>
              <a:rPr lang="zh-CN" altLang="en-US" dirty="0"/>
              <a:t>反复增加或澄清目标系统，而不是做本质的改变，以减少出错的可能性。 </a:t>
            </a:r>
            <a:endParaRPr lang="en-US" altLang="zh-CN" dirty="0"/>
          </a:p>
          <a:p>
            <a:endParaRPr lang="zh-CN" altLang="en-US" dirty="0"/>
          </a:p>
          <a:p>
            <a:r>
              <a:rPr lang="zh-CN" altLang="en-US" dirty="0"/>
              <a:t>劣势： </a:t>
            </a:r>
          </a:p>
          <a:p>
            <a:r>
              <a:rPr lang="zh-CN" altLang="en-US" dirty="0"/>
              <a:t>因为喷泉模型在每个开发阶段都是重叠的，所以在开发过程中需要大量的开发人员，这不利于项目管理。</a:t>
            </a:r>
          </a:p>
          <a:p>
            <a:r>
              <a:rPr lang="zh-CN" altLang="en-US" dirty="0"/>
              <a:t>需要对文件进行严格的管理，增加了审核的难度，特别是在随时可能增加各种信息、需求和材料的情况下。</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23</a:t>
            </a:fld>
            <a:endParaRPr lang="zh-CN" altLang="en-US"/>
          </a:p>
        </p:txBody>
      </p:sp>
    </p:spTree>
    <p:extLst>
      <p:ext uri="{BB962C8B-B14F-4D97-AF65-F5344CB8AC3E}">
        <p14:creationId xmlns:p14="http://schemas.microsoft.com/office/powerpoint/2010/main" val="325061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B4DA81-6360-4C5F-8971-CF1F68AC2CBE}" type="slidenum">
              <a:rPr lang="zh-CN" altLang="en-US" smtClean="0"/>
              <a:t>24</a:t>
            </a:fld>
            <a:endParaRPr lang="zh-CN" altLang="en-US"/>
          </a:p>
        </p:txBody>
      </p:sp>
    </p:spTree>
    <p:extLst>
      <p:ext uri="{BB962C8B-B14F-4D97-AF65-F5344CB8AC3E}">
        <p14:creationId xmlns:p14="http://schemas.microsoft.com/office/powerpoint/2010/main" val="2467258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瀑布模型教学视频</a:t>
            </a:r>
            <a:endParaRPr lang="en-US" altLang="zh-CN" dirty="0"/>
          </a:p>
          <a:p>
            <a:r>
              <a:rPr lang="en-US" altLang="zh-CN" dirty="0"/>
              <a:t>https://www.bilibili.com/video/BV1Yv41157ue/?spm_id_from=333.999.0.0&amp;vd_source=5b7bb1bed30e4526843357020c19819e</a:t>
            </a:r>
            <a:endParaRPr lang="zh-CN" altLang="en-US" dirty="0"/>
          </a:p>
        </p:txBody>
      </p:sp>
      <p:sp>
        <p:nvSpPr>
          <p:cNvPr id="4" name="灯片编号占位符 3"/>
          <p:cNvSpPr>
            <a:spLocks noGrp="1"/>
          </p:cNvSpPr>
          <p:nvPr>
            <p:ph type="sldNum" sz="quarter" idx="5"/>
          </p:nvPr>
        </p:nvSpPr>
        <p:spPr/>
        <p:txBody>
          <a:bodyPr/>
          <a:lstStyle/>
          <a:p>
            <a:fld id="{E0B4DA81-6360-4C5F-8971-CF1F68AC2CBE}" type="slidenum">
              <a:rPr lang="zh-CN" altLang="en-US" smtClean="0"/>
              <a:t>5</a:t>
            </a:fld>
            <a:endParaRPr lang="zh-CN" altLang="en-US"/>
          </a:p>
        </p:txBody>
      </p:sp>
    </p:spTree>
    <p:extLst>
      <p:ext uri="{BB962C8B-B14F-4D97-AF65-F5344CB8AC3E}">
        <p14:creationId xmlns:p14="http://schemas.microsoft.com/office/powerpoint/2010/main" val="3322634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 </a:t>
            </a:r>
            <a:r>
              <a:rPr lang="zh-CN" altLang="en-US" dirty="0"/>
              <a:t>各个阶段是有顺序的，也是相互依赖的</a:t>
            </a:r>
          </a:p>
          <a:p>
            <a:r>
              <a:rPr lang="zh-CN" altLang="en-US" dirty="0"/>
              <a:t>下一阶段的工作只有在前一阶段的工作完成后才能开始；</a:t>
            </a:r>
          </a:p>
          <a:p>
            <a:r>
              <a:rPr lang="zh-CN" altLang="en-US" dirty="0"/>
              <a:t>前一阶段的输出文件是下一阶段的输入文件。</a:t>
            </a:r>
          </a:p>
          <a:p>
            <a:endParaRPr lang="en-US" altLang="zh-CN" dirty="0"/>
          </a:p>
          <a:p>
            <a:r>
              <a:rPr lang="en-US" altLang="zh-CN" dirty="0"/>
              <a:t>2. </a:t>
            </a:r>
            <a:r>
              <a:rPr lang="zh-CN" altLang="en-US" dirty="0"/>
              <a:t>推迟实现的观点</a:t>
            </a:r>
          </a:p>
          <a:p>
            <a:r>
              <a:rPr lang="zh-CN" altLang="en-US" dirty="0"/>
              <a:t>对于大型软件项目，越早开始编码，完成开发工作的时间就越长。</a:t>
            </a:r>
            <a:endParaRPr lang="en-US" altLang="zh-CN" dirty="0"/>
          </a:p>
          <a:p>
            <a:endParaRPr lang="zh-CN" altLang="en-US" dirty="0"/>
          </a:p>
          <a:p>
            <a:r>
              <a:rPr lang="en-US" altLang="zh-CN" dirty="0"/>
              <a:t>3. </a:t>
            </a:r>
            <a:r>
              <a:rPr lang="zh-CN" altLang="en-US" dirty="0"/>
              <a:t>质量保证的观点</a:t>
            </a:r>
          </a:p>
          <a:p>
            <a:r>
              <a:rPr lang="zh-CN" altLang="en-US" dirty="0"/>
              <a:t>每个阶段都必须完成指定的文档，这是一种 </a:t>
            </a:r>
            <a:r>
              <a:rPr lang="en-US" altLang="zh-CN" dirty="0"/>
              <a:t>"</a:t>
            </a:r>
            <a:r>
              <a:rPr lang="zh-CN" altLang="en-US" dirty="0"/>
              <a:t>文档驱动 </a:t>
            </a:r>
            <a:r>
              <a:rPr lang="en-US" altLang="zh-CN" dirty="0"/>
              <a:t>"</a:t>
            </a:r>
            <a:r>
              <a:rPr lang="zh-CN" altLang="en-US" dirty="0"/>
              <a:t>的模式；</a:t>
            </a:r>
          </a:p>
          <a:p>
            <a:r>
              <a:rPr lang="zh-CN" altLang="en-US" dirty="0"/>
              <a:t>在每个阶段结束前，应审查已完成的文件，尽快发现问题并纠正错误。</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6</a:t>
            </a:fld>
            <a:endParaRPr lang="zh-CN" altLang="en-US"/>
          </a:p>
        </p:txBody>
      </p:sp>
    </p:spTree>
    <p:extLst>
      <p:ext uri="{BB962C8B-B14F-4D97-AF65-F5344CB8AC3E}">
        <p14:creationId xmlns:p14="http://schemas.microsoft.com/office/powerpoint/2010/main" val="343937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瀑布模式的优点：</a:t>
            </a:r>
          </a:p>
          <a:p>
            <a:r>
              <a:rPr lang="zh-CN" altLang="en-US" dirty="0"/>
              <a:t>可以强迫开发者采用标准化的方法；</a:t>
            </a:r>
          </a:p>
          <a:p>
            <a:r>
              <a:rPr lang="zh-CN" altLang="en-US" dirty="0"/>
              <a:t>严格规定每个阶段必须提交的文件；</a:t>
            </a:r>
          </a:p>
          <a:p>
            <a:r>
              <a:rPr lang="zh-CN" altLang="en-US" dirty="0"/>
              <a:t>要求每个阶段交付的所有产品都必须经过质量保证小组的仔细验证。</a:t>
            </a:r>
            <a:endParaRPr lang="en-US" altLang="zh-CN" dirty="0"/>
          </a:p>
          <a:p>
            <a:endParaRPr lang="zh-CN" altLang="en-US" dirty="0"/>
          </a:p>
          <a:p>
            <a:r>
              <a:rPr lang="zh-CN" altLang="en-US" dirty="0"/>
              <a:t>瀑布模型的劣势：</a:t>
            </a:r>
          </a:p>
          <a:p>
            <a:r>
              <a:rPr lang="zh-CN" altLang="en-US" dirty="0"/>
              <a:t>只通过文件而不通过实践来了解产品，这是不现实的。</a:t>
            </a:r>
            <a:endParaRPr lang="en-US" altLang="zh-CN" dirty="0"/>
          </a:p>
          <a:p>
            <a:endParaRPr lang="zh-CN" altLang="en-US" dirty="0"/>
          </a:p>
          <a:p>
            <a:r>
              <a:rPr lang="zh-CN" altLang="en-US" dirty="0"/>
              <a:t>总的来说，瀑布模型适用于： 需求是可预测的；软件实施方法是成熟的；项目周期短。</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7</a:t>
            </a:fld>
            <a:endParaRPr lang="zh-CN" altLang="en-US"/>
          </a:p>
        </p:txBody>
      </p:sp>
    </p:spTree>
    <p:extLst>
      <p:ext uri="{BB962C8B-B14F-4D97-AF65-F5344CB8AC3E}">
        <p14:creationId xmlns:p14="http://schemas.microsoft.com/office/powerpoint/2010/main" val="958876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快速原型设计：它是一个可以快速建立并在计算机上运行的程序。它所能完成的功能往往是最终产品所能完成的功能的一个子集。它是一个软件系统的初始版本，用来演示概念，尝试设计方案，并找出更多关于问题及其可能的解决方案。</a:t>
            </a:r>
          </a:p>
        </p:txBody>
      </p:sp>
      <p:sp>
        <p:nvSpPr>
          <p:cNvPr id="4" name="灯片编号占位符 3"/>
          <p:cNvSpPr>
            <a:spLocks noGrp="1"/>
          </p:cNvSpPr>
          <p:nvPr>
            <p:ph type="sldNum" sz="quarter" idx="10"/>
          </p:nvPr>
        </p:nvSpPr>
        <p:spPr/>
        <p:txBody>
          <a:bodyPr/>
          <a:lstStyle/>
          <a:p>
            <a:fld id="{E0B4DA81-6360-4C5F-8971-CF1F68AC2CBE}" type="slidenum">
              <a:rPr lang="zh-CN" altLang="en-US" smtClean="0"/>
              <a:t>8</a:t>
            </a:fld>
            <a:endParaRPr lang="zh-CN" altLang="en-US"/>
          </a:p>
        </p:txBody>
      </p:sp>
    </p:spTree>
    <p:extLst>
      <p:ext uri="{BB962C8B-B14F-4D97-AF65-F5344CB8AC3E}">
        <p14:creationId xmlns:p14="http://schemas.microsoft.com/office/powerpoint/2010/main" val="11646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快速原型开发模式的特点：</a:t>
            </a:r>
          </a:p>
          <a:p>
            <a:r>
              <a:rPr lang="zh-CN" altLang="en-US" dirty="0"/>
              <a:t>快速原型开发模式没有反馈回路，软件产品的开发基本上是按线性顺序进行的。</a:t>
            </a:r>
          </a:p>
          <a:p>
            <a:r>
              <a:rPr lang="zh-CN" altLang="en-US" dirty="0"/>
              <a:t>快速原型开发的本质是 </a:t>
            </a:r>
            <a:r>
              <a:rPr lang="en-US" altLang="zh-CN" dirty="0"/>
              <a:t>"</a:t>
            </a:r>
            <a:r>
              <a:rPr lang="zh-CN" altLang="en-US" dirty="0"/>
              <a:t>快</a:t>
            </a:r>
            <a:r>
              <a:rPr lang="en-US" altLang="zh-CN" dirty="0"/>
              <a:t>"</a:t>
            </a:r>
            <a:r>
              <a:rPr lang="zh-CN" altLang="en-US" dirty="0"/>
              <a:t>。应尽快建立原型系统，以加快软件开发过程，节约成本。</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9</a:t>
            </a:fld>
            <a:endParaRPr lang="zh-CN" altLang="en-US"/>
          </a:p>
        </p:txBody>
      </p:sp>
    </p:spTree>
    <p:extLst>
      <p:ext uri="{BB962C8B-B14F-4D97-AF65-F5344CB8AC3E}">
        <p14:creationId xmlns:p14="http://schemas.microsoft.com/office/powerpoint/2010/main" val="337142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为什么它是一个线性序列？</a:t>
            </a:r>
          </a:p>
          <a:p>
            <a:r>
              <a:rPr lang="zh-CN" altLang="en-US" dirty="0"/>
              <a:t>原型系统已经通过与用户的互动得到了验证，由此产生的规范文件正确描述了用户的需求。因此，在开发过程的后续阶段，不会因为发现规范文件中的错误而出现重大返工。</a:t>
            </a:r>
          </a:p>
          <a:p>
            <a:r>
              <a:rPr lang="zh-CN" altLang="en-US" dirty="0"/>
              <a:t>开发人员通过建立原型系统学到了很多东西（至少他们知道 </a:t>
            </a:r>
            <a:r>
              <a:rPr lang="en-US" altLang="zh-CN" dirty="0"/>
              <a:t>"</a:t>
            </a:r>
            <a:r>
              <a:rPr lang="zh-CN" altLang="en-US" dirty="0"/>
              <a:t>系统不应该做什么以及如何不做它不应该做的事情</a:t>
            </a:r>
            <a:r>
              <a:rPr lang="en-US" altLang="zh-CN" dirty="0"/>
              <a:t>"</a:t>
            </a:r>
            <a:r>
              <a:rPr lang="zh-CN" altLang="en-US" dirty="0"/>
              <a:t>）。因此，在设计和编码阶段出现错误的可能性相对较小，这自然减少了在后续阶段纠正前面阶段所犯错误的可能性。</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10</a:t>
            </a:fld>
            <a:endParaRPr lang="zh-CN" altLang="en-US"/>
          </a:p>
        </p:txBody>
      </p:sp>
    </p:spTree>
    <p:extLst>
      <p:ext uri="{BB962C8B-B14F-4D97-AF65-F5344CB8AC3E}">
        <p14:creationId xmlns:p14="http://schemas.microsoft.com/office/powerpoint/2010/main" val="2935604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一旦软件产品被交付给用户使用，维护工作就开始了。根据要完成的维护工作的类型，可能需要回到不同的阶段，如需求分析、规范、设计或编码，如右图中的虚线箭头所示。</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11</a:t>
            </a:fld>
            <a:endParaRPr lang="zh-CN" altLang="en-US"/>
          </a:p>
        </p:txBody>
      </p:sp>
    </p:spTree>
    <p:extLst>
      <p:ext uri="{BB962C8B-B14F-4D97-AF65-F5344CB8AC3E}">
        <p14:creationId xmlns:p14="http://schemas.microsoft.com/office/powerpoint/2010/main" val="3947674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增量模型将软件产品作为一系列增量组件来设计、编码、集成和测试。</a:t>
            </a:r>
          </a:p>
          <a:p>
            <a:r>
              <a:rPr lang="zh-CN" altLang="en-US" dirty="0"/>
              <a:t>每个组件都是由多个相互作用的模块组成，并能执行特定的功能。</a:t>
            </a:r>
          </a:p>
        </p:txBody>
      </p:sp>
      <p:sp>
        <p:nvSpPr>
          <p:cNvPr id="4" name="灯片编号占位符 3"/>
          <p:cNvSpPr>
            <a:spLocks noGrp="1"/>
          </p:cNvSpPr>
          <p:nvPr>
            <p:ph type="sldNum" sz="quarter" idx="5"/>
          </p:nvPr>
        </p:nvSpPr>
        <p:spPr/>
        <p:txBody>
          <a:bodyPr/>
          <a:lstStyle/>
          <a:p>
            <a:fld id="{E0B4DA81-6360-4C5F-8971-CF1F68AC2CBE}" type="slidenum">
              <a:rPr lang="zh-CN" altLang="en-US" smtClean="0"/>
              <a:t>13</a:t>
            </a:fld>
            <a:endParaRPr lang="zh-CN" altLang="en-US"/>
          </a:p>
        </p:txBody>
      </p:sp>
    </p:spTree>
    <p:extLst>
      <p:ext uri="{BB962C8B-B14F-4D97-AF65-F5344CB8AC3E}">
        <p14:creationId xmlns:p14="http://schemas.microsoft.com/office/powerpoint/2010/main" val="1914685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079274"/>
            <a:ext cx="9144000" cy="2387600"/>
          </a:xfrm>
        </p:spPr>
        <p:txBody>
          <a:bodyPr anchor="ctr" anchorCtr="0">
            <a:normAutofit/>
          </a:bodyPr>
          <a:lstStyle>
            <a:lvl1pPr algn="ctr">
              <a:defRPr sz="5400">
                <a:latin typeface="Segoe UI Black" panose="020B0A02040204020203" pitchFamily="34" charset="0"/>
              </a:defRPr>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4083731"/>
            <a:ext cx="9144000" cy="1655762"/>
          </a:xfrm>
        </p:spPr>
        <p:txBody>
          <a:bodyPr>
            <a:normAutofit/>
          </a:bodyPr>
          <a:lstStyle>
            <a:lvl1pPr marL="0" indent="0" algn="ctr">
              <a:buNone/>
              <a:defRPr sz="4400">
                <a:latin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dirty="0"/>
          </a:p>
        </p:txBody>
      </p:sp>
      <p:sp>
        <p:nvSpPr>
          <p:cNvPr id="4" name="日期占位符 3"/>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02E4E3-564B-4825-992B-24E29FBFD62D}" type="slidenum">
              <a:rPr lang="zh-CN" altLang="en-US" smtClean="0"/>
              <a:t>‹#›</a:t>
            </a:fld>
            <a:endParaRPr lang="zh-CN" altLang="en-US"/>
          </a:p>
        </p:txBody>
      </p:sp>
      <p:pic>
        <p:nvPicPr>
          <p:cNvPr id="8" name="图片 7"/>
          <p:cNvPicPr>
            <a:picLocks noChangeAspect="1"/>
          </p:cNvPicPr>
          <p:nvPr/>
        </p:nvPicPr>
        <p:blipFill>
          <a:blip r:embed="rId2"/>
          <a:stretch>
            <a:fillRect/>
          </a:stretch>
        </p:blipFill>
        <p:spPr>
          <a:xfrm>
            <a:off x="9409891" y="0"/>
            <a:ext cx="2782109" cy="625642"/>
          </a:xfrm>
          <a:prstGeom prst="rect">
            <a:avLst/>
          </a:prstGeom>
        </p:spPr>
      </p:pic>
    </p:spTree>
    <p:extLst>
      <p:ext uri="{BB962C8B-B14F-4D97-AF65-F5344CB8AC3E}">
        <p14:creationId xmlns:p14="http://schemas.microsoft.com/office/powerpoint/2010/main" val="1282272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379956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1360107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79133" y="396069"/>
            <a:ext cx="9060810" cy="685106"/>
          </a:xfrm>
        </p:spPr>
        <p:txBody>
          <a:bodyPr/>
          <a:lstStyle>
            <a:lvl1pPr>
              <a:defRPr>
                <a:latin typeface="Segoe UI Black" panose="020B0A02040204020203" pitchFamily="34" charset="0"/>
              </a:defRPr>
            </a:lvl1pPr>
          </a:lstStyle>
          <a:p>
            <a:r>
              <a:rPr lang="zh-CN" altLang="en-US"/>
              <a:t>单击此处编辑母版标题样式</a:t>
            </a:r>
            <a:endParaRPr lang="zh-CN" altLang="en-US" dirty="0"/>
          </a:p>
        </p:txBody>
      </p:sp>
      <p:sp>
        <p:nvSpPr>
          <p:cNvPr id="3" name="内容占位符 2"/>
          <p:cNvSpPr>
            <a:spLocks noGrp="1"/>
          </p:cNvSpPr>
          <p:nvPr>
            <p:ph idx="1"/>
          </p:nvPr>
        </p:nvSpPr>
        <p:spPr>
          <a:xfrm>
            <a:off x="279133" y="1337912"/>
            <a:ext cx="11636943" cy="4839051"/>
          </a:xfrm>
        </p:spPr>
        <p:txBody>
          <a:bodyPr/>
          <a:lstStyle>
            <a:lvl1pPr>
              <a:defRPr>
                <a:latin typeface="Bahnschrift Condensed" panose="020B0502040204020203" pitchFamily="34" charset="0"/>
              </a:defRPr>
            </a:lvl1pPr>
            <a:lvl2pPr>
              <a:defRPr>
                <a:latin typeface="Bahnschrift Condensed" panose="020B0502040204020203" pitchFamily="34" charset="0"/>
              </a:defRPr>
            </a:lvl2pPr>
            <a:lvl3pPr>
              <a:defRPr>
                <a:latin typeface="Bahnschrift Condensed" panose="020B0502040204020203" pitchFamily="34" charset="0"/>
              </a:defRPr>
            </a:lvl3pPr>
            <a:lvl4pPr>
              <a:defRPr>
                <a:latin typeface="Bahnschrift Condensed" panose="020B0502040204020203" pitchFamily="34" charset="0"/>
              </a:defRPr>
            </a:lvl4pPr>
            <a:lvl5pPr>
              <a:defRPr>
                <a:latin typeface="Bahnschrift Condensed" panose="020B0502040204020203"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4" name="日期占位符 3"/>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02E4E3-564B-4825-992B-24E29FBFD62D}" type="slidenum">
              <a:rPr lang="zh-CN" altLang="en-US" smtClean="0"/>
              <a:t>‹#›</a:t>
            </a:fld>
            <a:endParaRPr lang="zh-CN" altLang="en-US"/>
          </a:p>
        </p:txBody>
      </p:sp>
      <p:pic>
        <p:nvPicPr>
          <p:cNvPr id="8" name="图片 7"/>
          <p:cNvPicPr>
            <a:picLocks noChangeAspect="1"/>
          </p:cNvPicPr>
          <p:nvPr/>
        </p:nvPicPr>
        <p:blipFill>
          <a:blip r:embed="rId2"/>
          <a:stretch>
            <a:fillRect/>
          </a:stretch>
        </p:blipFill>
        <p:spPr>
          <a:xfrm>
            <a:off x="9409891" y="0"/>
            <a:ext cx="2782109" cy="625642"/>
          </a:xfrm>
          <a:prstGeom prst="rect">
            <a:avLst/>
          </a:prstGeom>
        </p:spPr>
      </p:pic>
    </p:spTree>
    <p:extLst>
      <p:ext uri="{BB962C8B-B14F-4D97-AF65-F5344CB8AC3E}">
        <p14:creationId xmlns:p14="http://schemas.microsoft.com/office/powerpoint/2010/main" val="57616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196317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2439075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2339583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34978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2637099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317702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6400EE0-FFAA-4A93-8913-2EE010BFE1BC}" type="datetimeFigureOut">
              <a:rPr lang="zh-CN" altLang="en-US" smtClean="0"/>
              <a:t>2023/3/25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73337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00EE0-FFAA-4A93-8913-2EE010BFE1BC}" type="datetimeFigureOut">
              <a:rPr lang="zh-CN" altLang="en-US" smtClean="0"/>
              <a:t>2023/3/25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2E4E3-564B-4825-992B-24E29FBFD62D}" type="slidenum">
              <a:rPr lang="zh-CN" altLang="en-US" smtClean="0"/>
              <a:t>‹#›</a:t>
            </a:fld>
            <a:endParaRPr lang="zh-CN" altLang="en-US"/>
          </a:p>
        </p:txBody>
      </p:sp>
    </p:spTree>
    <p:extLst>
      <p:ext uri="{BB962C8B-B14F-4D97-AF65-F5344CB8AC3E}">
        <p14:creationId xmlns:p14="http://schemas.microsoft.com/office/powerpoint/2010/main" val="430773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web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48937" y="1113654"/>
            <a:ext cx="10276114" cy="2387600"/>
          </a:xfrm>
        </p:spPr>
        <p:txBody>
          <a:bodyPr/>
          <a:lstStyle/>
          <a:p>
            <a:r>
              <a:rPr lang="en-US" altLang="zh-CN" b="1" dirty="0">
                <a:latin typeface="黑体" panose="02010609060101010101" pitchFamily="49" charset="-122"/>
                <a:ea typeface="黑体" panose="02010609060101010101" pitchFamily="49" charset="-122"/>
              </a:rPr>
              <a:t>Software Engineering Introduction</a:t>
            </a:r>
            <a:endParaRPr lang="zh-CN" altLang="en-US" dirty="0"/>
          </a:p>
        </p:txBody>
      </p:sp>
      <p:sp>
        <p:nvSpPr>
          <p:cNvPr id="5" name="副标题 4">
            <a:extLst>
              <a:ext uri="{FF2B5EF4-FFF2-40B4-BE49-F238E27FC236}">
                <a16:creationId xmlns:a16="http://schemas.microsoft.com/office/drawing/2014/main" id="{A1A092A5-67CE-67B8-0662-C4C991CD1763}"/>
              </a:ext>
            </a:extLst>
          </p:cNvPr>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214211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1.4   software process— Rapid prototyping model</a:t>
            </a:r>
            <a:endParaRPr lang="zh-CN" altLang="en-US" dirty="0"/>
          </a:p>
        </p:txBody>
      </p:sp>
      <p:sp>
        <p:nvSpPr>
          <p:cNvPr id="3" name="内容占位符 2"/>
          <p:cNvSpPr>
            <a:spLocks noGrp="1"/>
          </p:cNvSpPr>
          <p:nvPr>
            <p:ph idx="1"/>
          </p:nvPr>
        </p:nvSpPr>
        <p:spPr>
          <a:xfrm>
            <a:off x="279133" y="1337912"/>
            <a:ext cx="11636943" cy="3944093"/>
          </a:xfrm>
        </p:spPr>
        <p:txBody>
          <a:bodyPr/>
          <a:lstStyle/>
          <a:p>
            <a:pPr marL="0" indent="0" algn="just">
              <a:buNone/>
            </a:pPr>
            <a:r>
              <a:rPr lang="en-US" altLang="zh-CN" dirty="0">
                <a:solidFill>
                  <a:srgbClr val="0000CC"/>
                </a:solidFill>
              </a:rPr>
              <a:t>Why it is a linear sequence?</a:t>
            </a:r>
          </a:p>
          <a:p>
            <a:pPr algn="just">
              <a:buFont typeface="Wingdings" panose="05000000000000000000" pitchFamily="2" charset="2"/>
              <a:buChar char="Ø"/>
            </a:pPr>
            <a:r>
              <a:rPr lang="en-US" altLang="zh-CN" dirty="0"/>
              <a:t>The prototype system has been verified by interacting with the user, and the </a:t>
            </a:r>
            <a:r>
              <a:rPr lang="en-US" altLang="zh-CN" dirty="0">
                <a:solidFill>
                  <a:srgbClr val="FF0000"/>
                </a:solidFill>
              </a:rPr>
              <a:t>specification documents</a:t>
            </a:r>
            <a:r>
              <a:rPr lang="en-US" altLang="zh-CN" dirty="0"/>
              <a:t> generated thereby </a:t>
            </a:r>
            <a:r>
              <a:rPr lang="en-US" altLang="zh-CN" dirty="0">
                <a:solidFill>
                  <a:srgbClr val="FF0000"/>
                </a:solidFill>
              </a:rPr>
              <a:t>correctly describe the user's requirements</a:t>
            </a:r>
            <a:r>
              <a:rPr lang="en-US" altLang="zh-CN" dirty="0"/>
              <a:t>. Therefore, in the </a:t>
            </a:r>
            <a:r>
              <a:rPr lang="en-US" altLang="zh-CN" dirty="0">
                <a:solidFill>
                  <a:srgbClr val="FF0000"/>
                </a:solidFill>
              </a:rPr>
              <a:t>subsequent stages </a:t>
            </a:r>
            <a:r>
              <a:rPr lang="en-US" altLang="zh-CN" dirty="0"/>
              <a:t>of the development process, </a:t>
            </a:r>
            <a:r>
              <a:rPr lang="en-US" altLang="zh-CN" dirty="0">
                <a:solidFill>
                  <a:srgbClr val="FF0000"/>
                </a:solidFill>
              </a:rPr>
              <a:t>there will be no major rework </a:t>
            </a:r>
            <a:r>
              <a:rPr lang="en-US" altLang="zh-CN" dirty="0"/>
              <a:t>due to the discovery of errors in the specification documents.</a:t>
            </a:r>
          </a:p>
          <a:p>
            <a:pPr algn="just">
              <a:buFont typeface="Wingdings" panose="05000000000000000000" pitchFamily="2" charset="2"/>
              <a:buChar char="Ø"/>
            </a:pPr>
            <a:r>
              <a:rPr lang="en-US" altLang="zh-CN" dirty="0"/>
              <a:t>Developers have learned a lot by establishing the prototype system (at least they know "what the system should not do and how not to do what it should not do"). Therefore, the </a:t>
            </a:r>
            <a:r>
              <a:rPr lang="en-US" altLang="zh-CN" dirty="0">
                <a:solidFill>
                  <a:srgbClr val="FF0000"/>
                </a:solidFill>
              </a:rPr>
              <a:t>possibility of errors in the design and coding stages is relatively small</a:t>
            </a:r>
            <a:r>
              <a:rPr lang="en-US" altLang="zh-CN" dirty="0"/>
              <a:t>, which </a:t>
            </a:r>
            <a:r>
              <a:rPr lang="en-US" altLang="zh-CN" dirty="0">
                <a:solidFill>
                  <a:srgbClr val="FF0000"/>
                </a:solidFill>
              </a:rPr>
              <a:t>naturally reduces the possibility of correcting the errors made in the previous stages in the subsequent stages</a:t>
            </a:r>
            <a:r>
              <a:rPr lang="en-US" altLang="zh-CN" dirty="0"/>
              <a:t>.</a:t>
            </a:r>
          </a:p>
        </p:txBody>
      </p:sp>
    </p:spTree>
    <p:extLst>
      <p:ext uri="{BB962C8B-B14F-4D97-AF65-F5344CB8AC3E}">
        <p14:creationId xmlns:p14="http://schemas.microsoft.com/office/powerpoint/2010/main" val="158199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1.4   software process— Rapid prototyping model</a:t>
            </a:r>
            <a:endParaRPr lang="zh-CN" altLang="en-US" dirty="0"/>
          </a:p>
        </p:txBody>
      </p:sp>
      <p:sp>
        <p:nvSpPr>
          <p:cNvPr id="3" name="内容占位符 2"/>
          <p:cNvSpPr>
            <a:spLocks noGrp="1"/>
          </p:cNvSpPr>
          <p:nvPr>
            <p:ph idx="1"/>
          </p:nvPr>
        </p:nvSpPr>
        <p:spPr>
          <a:xfrm>
            <a:off x="279133" y="1337912"/>
            <a:ext cx="6541215" cy="4839051"/>
          </a:xfrm>
        </p:spPr>
        <p:txBody>
          <a:bodyPr/>
          <a:lstStyle/>
          <a:p>
            <a:pPr marL="0" indent="0" algn="just">
              <a:buNone/>
            </a:pPr>
            <a:r>
              <a:rPr lang="en-US" altLang="zh-CN" dirty="0">
                <a:solidFill>
                  <a:srgbClr val="FF0000"/>
                </a:solidFill>
              </a:rPr>
              <a:t>Once the software product is delivered to the user for use, maintenance begins</a:t>
            </a:r>
            <a:r>
              <a:rPr lang="en-US" altLang="zh-CN" dirty="0"/>
              <a:t>. Depending on the types of maintenance work to be completed, it may be necessary to </a:t>
            </a:r>
            <a:r>
              <a:rPr lang="en-US" altLang="zh-CN" dirty="0">
                <a:solidFill>
                  <a:srgbClr val="0000CC"/>
                </a:solidFill>
              </a:rPr>
              <a:t>return to different stages </a:t>
            </a:r>
            <a:r>
              <a:rPr lang="en-US" altLang="zh-CN" dirty="0"/>
              <a:t>such as demand analysis, specification, design, or coding, as shown by the dotted arrow in the right figure.</a:t>
            </a:r>
            <a:endParaRPr lang="zh-CN" altLang="en-US" dirty="0"/>
          </a:p>
        </p:txBody>
      </p:sp>
      <p:pic>
        <p:nvPicPr>
          <p:cNvPr id="4" name="Picture 5" descr="rj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239" y="1498600"/>
            <a:ext cx="375285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10359614" y="1337911"/>
            <a:ext cx="589475" cy="435288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6801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1.4   software process— Rapid prototyping model</a:t>
            </a:r>
            <a:endParaRPr lang="zh-CN" altLang="en-US" dirty="0"/>
          </a:p>
        </p:txBody>
      </p:sp>
      <p:pic>
        <p:nvPicPr>
          <p:cNvPr id="4" name="快速原型模型简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1977" y="1451663"/>
            <a:ext cx="8938446" cy="5027876"/>
          </a:xfrm>
          <a:prstGeom prst="rect">
            <a:avLst/>
          </a:prstGeom>
        </p:spPr>
      </p:pic>
    </p:spTree>
    <p:extLst>
      <p:ext uri="{BB962C8B-B14F-4D97-AF65-F5344CB8AC3E}">
        <p14:creationId xmlns:p14="http://schemas.microsoft.com/office/powerpoint/2010/main" val="3813758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Incremental model</a:t>
            </a:r>
            <a:endParaRPr lang="zh-CN" altLang="en-US" b="1" dirty="0">
              <a:latin typeface="Bahnschrift Light Condensed" panose="020B0502040204020203" pitchFamily="34" charset="0"/>
            </a:endParaRPr>
          </a:p>
        </p:txBody>
      </p:sp>
      <p:sp>
        <p:nvSpPr>
          <p:cNvPr id="3" name="内容占位符 2"/>
          <p:cNvSpPr>
            <a:spLocks noGrp="1"/>
          </p:cNvSpPr>
          <p:nvPr>
            <p:ph idx="1"/>
          </p:nvPr>
        </p:nvSpPr>
        <p:spPr>
          <a:xfrm>
            <a:off x="8608506" y="1649824"/>
            <a:ext cx="3272244" cy="4449534"/>
          </a:xfrm>
        </p:spPr>
        <p:txBody>
          <a:bodyPr/>
          <a:lstStyle/>
          <a:p>
            <a:pPr marL="0" indent="0" algn="just">
              <a:buNone/>
            </a:pPr>
            <a:r>
              <a:rPr lang="en-US" altLang="zh-CN" dirty="0"/>
              <a:t>Incremental model takes software products </a:t>
            </a:r>
            <a:r>
              <a:rPr lang="en-US" altLang="zh-CN" dirty="0">
                <a:solidFill>
                  <a:srgbClr val="FF0000"/>
                </a:solidFill>
              </a:rPr>
              <a:t>as a series of incremental components </a:t>
            </a:r>
            <a:r>
              <a:rPr lang="en-US" altLang="zh-CN" dirty="0"/>
              <a:t>to design, code, integrate and test. </a:t>
            </a:r>
          </a:p>
          <a:p>
            <a:pPr marL="0" indent="0" algn="just">
              <a:buNone/>
            </a:pPr>
            <a:r>
              <a:rPr lang="en-US" altLang="zh-CN" dirty="0">
                <a:solidFill>
                  <a:srgbClr val="0000CC"/>
                </a:solidFill>
              </a:rPr>
              <a:t>Each component is composed of multiple interacting modules and can perform specific functions.</a:t>
            </a:r>
            <a:endParaRPr lang="zh-CN" altLang="en-US" dirty="0">
              <a:solidFill>
                <a:srgbClr val="0000CC"/>
              </a:solidFill>
            </a:endParaRPr>
          </a:p>
        </p:txBody>
      </p:sp>
      <p:grpSp>
        <p:nvGrpSpPr>
          <p:cNvPr id="4" name="Group 6"/>
          <p:cNvGrpSpPr>
            <a:grpSpLocks/>
          </p:cNvGrpSpPr>
          <p:nvPr/>
        </p:nvGrpSpPr>
        <p:grpSpPr bwMode="auto">
          <a:xfrm>
            <a:off x="0" y="1469951"/>
            <a:ext cx="8566150" cy="5273675"/>
            <a:chOff x="243" y="657"/>
            <a:chExt cx="5396" cy="3322"/>
          </a:xfrm>
        </p:grpSpPr>
        <p:sp>
          <p:nvSpPr>
            <p:cNvPr id="5" name="Rectangle 7"/>
            <p:cNvSpPr>
              <a:spLocks noChangeArrowheads="1"/>
            </p:cNvSpPr>
            <p:nvPr/>
          </p:nvSpPr>
          <p:spPr bwMode="auto">
            <a:xfrm>
              <a:off x="2467" y="3683"/>
              <a:ext cx="919"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项目日历时间</a:t>
              </a:r>
            </a:p>
          </p:txBody>
        </p:sp>
        <p:sp>
          <p:nvSpPr>
            <p:cNvPr id="6" name="Rectangle 8"/>
            <p:cNvSpPr>
              <a:spLocks noChangeArrowheads="1"/>
            </p:cNvSpPr>
            <p:nvPr/>
          </p:nvSpPr>
          <p:spPr bwMode="auto">
            <a:xfrm>
              <a:off x="243" y="1238"/>
              <a:ext cx="296" cy="1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dirty="0">
                  <a:latin typeface="宋体" panose="02010600030101010101" pitchFamily="2" charset="-122"/>
                </a:rPr>
                <a:t>软件功能性和特征</a:t>
              </a:r>
            </a:p>
          </p:txBody>
        </p:sp>
        <p:grpSp>
          <p:nvGrpSpPr>
            <p:cNvPr id="7" name="Group 9"/>
            <p:cNvGrpSpPr>
              <a:grpSpLocks/>
            </p:cNvGrpSpPr>
            <p:nvPr/>
          </p:nvGrpSpPr>
          <p:grpSpPr bwMode="auto">
            <a:xfrm>
              <a:off x="551" y="657"/>
              <a:ext cx="5088" cy="3006"/>
              <a:chOff x="551" y="657"/>
              <a:chExt cx="5088" cy="3006"/>
            </a:xfrm>
          </p:grpSpPr>
          <p:grpSp>
            <p:nvGrpSpPr>
              <p:cNvPr id="8" name="Group 10"/>
              <p:cNvGrpSpPr>
                <a:grpSpLocks/>
              </p:cNvGrpSpPr>
              <p:nvPr/>
            </p:nvGrpSpPr>
            <p:grpSpPr bwMode="auto">
              <a:xfrm>
                <a:off x="571" y="1565"/>
                <a:ext cx="5068" cy="2047"/>
                <a:chOff x="571" y="1565"/>
                <a:chExt cx="5068" cy="2047"/>
              </a:xfrm>
            </p:grpSpPr>
            <p:grpSp>
              <p:nvGrpSpPr>
                <p:cNvPr id="28" name="Group 11"/>
                <p:cNvGrpSpPr>
                  <a:grpSpLocks/>
                </p:cNvGrpSpPr>
                <p:nvPr/>
              </p:nvGrpSpPr>
              <p:grpSpPr bwMode="auto">
                <a:xfrm>
                  <a:off x="1179" y="2302"/>
                  <a:ext cx="3496" cy="958"/>
                  <a:chOff x="2505" y="4170"/>
                  <a:chExt cx="5474" cy="1410"/>
                </a:xfrm>
              </p:grpSpPr>
              <p:grpSp>
                <p:nvGrpSpPr>
                  <p:cNvPr id="64" name="Group 12"/>
                  <p:cNvGrpSpPr>
                    <a:grpSpLocks/>
                  </p:cNvGrpSpPr>
                  <p:nvPr/>
                </p:nvGrpSpPr>
                <p:grpSpPr bwMode="auto">
                  <a:xfrm>
                    <a:off x="2655" y="4620"/>
                    <a:ext cx="5324" cy="960"/>
                    <a:chOff x="3735" y="2970"/>
                    <a:chExt cx="5324" cy="960"/>
                  </a:xfrm>
                </p:grpSpPr>
                <p:sp>
                  <p:nvSpPr>
                    <p:cNvPr id="66" name="Rectangle 13"/>
                    <p:cNvSpPr>
                      <a:spLocks noChangeArrowheads="1"/>
                    </p:cNvSpPr>
                    <p:nvPr/>
                  </p:nvSpPr>
                  <p:spPr bwMode="auto">
                    <a:xfrm>
                      <a:off x="3735" y="297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1</a:t>
                      </a:r>
                    </a:p>
                  </p:txBody>
                </p:sp>
                <p:grpSp>
                  <p:nvGrpSpPr>
                    <p:cNvPr id="67" name="Group 14"/>
                    <p:cNvGrpSpPr>
                      <a:grpSpLocks/>
                    </p:cNvGrpSpPr>
                    <p:nvPr/>
                  </p:nvGrpSpPr>
                  <p:grpSpPr bwMode="auto">
                    <a:xfrm>
                      <a:off x="4245" y="3090"/>
                      <a:ext cx="778" cy="450"/>
                      <a:chOff x="4245" y="3090"/>
                      <a:chExt cx="778" cy="450"/>
                    </a:xfrm>
                  </p:grpSpPr>
                  <p:sp>
                    <p:nvSpPr>
                      <p:cNvPr id="78" name="Rectangle 15"/>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2</a:t>
                        </a:r>
                      </a:p>
                    </p:txBody>
                  </p:sp>
                  <p:sp>
                    <p:nvSpPr>
                      <p:cNvPr id="79" name="Line 16"/>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grpSp>
                  <p:nvGrpSpPr>
                    <p:cNvPr id="68" name="Group 17"/>
                    <p:cNvGrpSpPr>
                      <a:grpSpLocks/>
                    </p:cNvGrpSpPr>
                    <p:nvPr/>
                  </p:nvGrpSpPr>
                  <p:grpSpPr bwMode="auto">
                    <a:xfrm>
                      <a:off x="5039" y="3210"/>
                      <a:ext cx="764" cy="435"/>
                      <a:chOff x="4245" y="3090"/>
                      <a:chExt cx="778" cy="450"/>
                    </a:xfrm>
                  </p:grpSpPr>
                  <p:sp>
                    <p:nvSpPr>
                      <p:cNvPr id="76" name="Rectangle 18"/>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3</a:t>
                        </a:r>
                      </a:p>
                    </p:txBody>
                  </p:sp>
                  <p:sp>
                    <p:nvSpPr>
                      <p:cNvPr id="77" name="Line 19"/>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grpSp>
                  <p:nvGrpSpPr>
                    <p:cNvPr id="69" name="Group 20"/>
                    <p:cNvGrpSpPr>
                      <a:grpSpLocks/>
                    </p:cNvGrpSpPr>
                    <p:nvPr/>
                  </p:nvGrpSpPr>
                  <p:grpSpPr bwMode="auto">
                    <a:xfrm>
                      <a:off x="5821" y="3330"/>
                      <a:ext cx="778" cy="450"/>
                      <a:chOff x="4245" y="3090"/>
                      <a:chExt cx="778" cy="450"/>
                    </a:xfrm>
                  </p:grpSpPr>
                  <p:sp>
                    <p:nvSpPr>
                      <p:cNvPr id="74" name="Rectangle 21"/>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4</a:t>
                        </a:r>
                      </a:p>
                    </p:txBody>
                  </p:sp>
                  <p:sp>
                    <p:nvSpPr>
                      <p:cNvPr id="75" name="Line 22"/>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grpSp>
                  <p:nvGrpSpPr>
                    <p:cNvPr id="70" name="Group 23"/>
                    <p:cNvGrpSpPr>
                      <a:grpSpLocks/>
                    </p:cNvGrpSpPr>
                    <p:nvPr/>
                  </p:nvGrpSpPr>
                  <p:grpSpPr bwMode="auto">
                    <a:xfrm>
                      <a:off x="6601" y="3465"/>
                      <a:ext cx="778" cy="450"/>
                      <a:chOff x="4245" y="3090"/>
                      <a:chExt cx="778" cy="450"/>
                    </a:xfrm>
                  </p:grpSpPr>
                  <p:sp>
                    <p:nvSpPr>
                      <p:cNvPr id="72" name="Rectangle 24"/>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5</a:t>
                        </a:r>
                      </a:p>
                    </p:txBody>
                  </p:sp>
                  <p:sp>
                    <p:nvSpPr>
                      <p:cNvPr id="73" name="Line 25"/>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sp>
                  <p:nvSpPr>
                    <p:cNvPr id="71" name="Rectangle 26"/>
                    <p:cNvSpPr>
                      <a:spLocks noChangeArrowheads="1"/>
                    </p:cNvSpPr>
                    <p:nvPr/>
                  </p:nvSpPr>
                  <p:spPr bwMode="auto">
                    <a:xfrm>
                      <a:off x="7455" y="3495"/>
                      <a:ext cx="1604"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第</a:t>
                      </a:r>
                      <a:r>
                        <a:rPr lang="en-US" altLang="zh-CN" sz="1600" b="1">
                          <a:latin typeface="宋体" panose="02010600030101010101" pitchFamily="2" charset="-122"/>
                        </a:rPr>
                        <a:t>2</a:t>
                      </a:r>
                      <a:r>
                        <a:rPr lang="zh-CN" altLang="en-US" sz="1600" b="1">
                          <a:latin typeface="宋体" panose="02010600030101010101" pitchFamily="2" charset="-122"/>
                        </a:rPr>
                        <a:t>次增量发布</a:t>
                      </a:r>
                    </a:p>
                  </p:txBody>
                </p:sp>
              </p:grpSp>
              <p:sp>
                <p:nvSpPr>
                  <p:cNvPr id="65" name="Rectangle 27"/>
                  <p:cNvSpPr>
                    <a:spLocks noChangeArrowheads="1"/>
                  </p:cNvSpPr>
                  <p:nvPr/>
                </p:nvSpPr>
                <p:spPr bwMode="auto">
                  <a:xfrm>
                    <a:off x="2505" y="4170"/>
                    <a:ext cx="826"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增量</a:t>
                    </a:r>
                    <a:r>
                      <a:rPr lang="en-US" altLang="zh-CN" sz="1600" b="1">
                        <a:latin typeface="宋体" panose="02010600030101010101" pitchFamily="2" charset="-122"/>
                      </a:rPr>
                      <a:t>2</a:t>
                    </a:r>
                  </a:p>
                </p:txBody>
              </p:sp>
            </p:grpSp>
            <p:grpSp>
              <p:nvGrpSpPr>
                <p:cNvPr id="29" name="Group 28"/>
                <p:cNvGrpSpPr>
                  <a:grpSpLocks/>
                </p:cNvGrpSpPr>
                <p:nvPr/>
              </p:nvGrpSpPr>
              <p:grpSpPr bwMode="auto">
                <a:xfrm>
                  <a:off x="2143" y="1565"/>
                  <a:ext cx="3496" cy="958"/>
                  <a:chOff x="2505" y="4170"/>
                  <a:chExt cx="5474" cy="1410"/>
                </a:xfrm>
              </p:grpSpPr>
              <p:grpSp>
                <p:nvGrpSpPr>
                  <p:cNvPr id="48" name="Group 29"/>
                  <p:cNvGrpSpPr>
                    <a:grpSpLocks/>
                  </p:cNvGrpSpPr>
                  <p:nvPr/>
                </p:nvGrpSpPr>
                <p:grpSpPr bwMode="auto">
                  <a:xfrm>
                    <a:off x="2655" y="4620"/>
                    <a:ext cx="5324" cy="960"/>
                    <a:chOff x="3735" y="2970"/>
                    <a:chExt cx="5324" cy="960"/>
                  </a:xfrm>
                </p:grpSpPr>
                <p:sp>
                  <p:nvSpPr>
                    <p:cNvPr id="50" name="Rectangle 30"/>
                    <p:cNvSpPr>
                      <a:spLocks noChangeArrowheads="1"/>
                    </p:cNvSpPr>
                    <p:nvPr/>
                  </p:nvSpPr>
                  <p:spPr bwMode="auto">
                    <a:xfrm>
                      <a:off x="3735" y="297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1</a:t>
                      </a:r>
                    </a:p>
                  </p:txBody>
                </p:sp>
                <p:grpSp>
                  <p:nvGrpSpPr>
                    <p:cNvPr id="51" name="Group 31"/>
                    <p:cNvGrpSpPr>
                      <a:grpSpLocks/>
                    </p:cNvGrpSpPr>
                    <p:nvPr/>
                  </p:nvGrpSpPr>
                  <p:grpSpPr bwMode="auto">
                    <a:xfrm>
                      <a:off x="4245" y="3090"/>
                      <a:ext cx="778" cy="450"/>
                      <a:chOff x="4245" y="3090"/>
                      <a:chExt cx="778" cy="450"/>
                    </a:xfrm>
                  </p:grpSpPr>
                  <p:sp>
                    <p:nvSpPr>
                      <p:cNvPr id="62" name="Rectangle 32"/>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2</a:t>
                        </a:r>
                      </a:p>
                    </p:txBody>
                  </p:sp>
                  <p:sp>
                    <p:nvSpPr>
                      <p:cNvPr id="63" name="Line 33"/>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grpSp>
                  <p:nvGrpSpPr>
                    <p:cNvPr id="52" name="Group 34"/>
                    <p:cNvGrpSpPr>
                      <a:grpSpLocks/>
                    </p:cNvGrpSpPr>
                    <p:nvPr/>
                  </p:nvGrpSpPr>
                  <p:grpSpPr bwMode="auto">
                    <a:xfrm>
                      <a:off x="5039" y="3210"/>
                      <a:ext cx="764" cy="435"/>
                      <a:chOff x="4245" y="3090"/>
                      <a:chExt cx="778" cy="450"/>
                    </a:xfrm>
                  </p:grpSpPr>
                  <p:sp>
                    <p:nvSpPr>
                      <p:cNvPr id="60" name="Rectangle 35"/>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3</a:t>
                        </a:r>
                      </a:p>
                    </p:txBody>
                  </p:sp>
                  <p:sp>
                    <p:nvSpPr>
                      <p:cNvPr id="61" name="Line 36"/>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grpSp>
                  <p:nvGrpSpPr>
                    <p:cNvPr id="53" name="Group 37"/>
                    <p:cNvGrpSpPr>
                      <a:grpSpLocks/>
                    </p:cNvGrpSpPr>
                    <p:nvPr/>
                  </p:nvGrpSpPr>
                  <p:grpSpPr bwMode="auto">
                    <a:xfrm>
                      <a:off x="5821" y="3330"/>
                      <a:ext cx="778" cy="450"/>
                      <a:chOff x="4245" y="3090"/>
                      <a:chExt cx="778" cy="450"/>
                    </a:xfrm>
                  </p:grpSpPr>
                  <p:sp>
                    <p:nvSpPr>
                      <p:cNvPr id="58" name="Rectangle 38"/>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4</a:t>
                        </a:r>
                      </a:p>
                    </p:txBody>
                  </p:sp>
                  <p:sp>
                    <p:nvSpPr>
                      <p:cNvPr id="59" name="Line 39"/>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grpSp>
                  <p:nvGrpSpPr>
                    <p:cNvPr id="54" name="Group 40"/>
                    <p:cNvGrpSpPr>
                      <a:grpSpLocks/>
                    </p:cNvGrpSpPr>
                    <p:nvPr/>
                  </p:nvGrpSpPr>
                  <p:grpSpPr bwMode="auto">
                    <a:xfrm>
                      <a:off x="6601" y="3465"/>
                      <a:ext cx="778" cy="450"/>
                      <a:chOff x="4245" y="3090"/>
                      <a:chExt cx="778" cy="450"/>
                    </a:xfrm>
                  </p:grpSpPr>
                  <p:sp>
                    <p:nvSpPr>
                      <p:cNvPr id="56" name="Rectangle 41"/>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5</a:t>
                        </a:r>
                      </a:p>
                    </p:txBody>
                  </p:sp>
                  <p:sp>
                    <p:nvSpPr>
                      <p:cNvPr id="57" name="Line 42"/>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sp>
                  <p:nvSpPr>
                    <p:cNvPr id="55" name="Rectangle 43"/>
                    <p:cNvSpPr>
                      <a:spLocks noChangeArrowheads="1"/>
                    </p:cNvSpPr>
                    <p:nvPr/>
                  </p:nvSpPr>
                  <p:spPr bwMode="auto">
                    <a:xfrm>
                      <a:off x="7455" y="3495"/>
                      <a:ext cx="1604"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第</a:t>
                      </a:r>
                      <a:r>
                        <a:rPr lang="en-US" altLang="zh-CN" sz="1600" b="1">
                          <a:latin typeface="宋体" panose="02010600030101010101" pitchFamily="2" charset="-122"/>
                        </a:rPr>
                        <a:t>n</a:t>
                      </a:r>
                      <a:r>
                        <a:rPr lang="zh-CN" altLang="en-US" sz="1600" b="1">
                          <a:latin typeface="宋体" panose="02010600030101010101" pitchFamily="2" charset="-122"/>
                        </a:rPr>
                        <a:t>次增量发布</a:t>
                      </a:r>
                    </a:p>
                  </p:txBody>
                </p:sp>
              </p:grpSp>
              <p:sp>
                <p:nvSpPr>
                  <p:cNvPr id="49" name="Rectangle 44"/>
                  <p:cNvSpPr>
                    <a:spLocks noChangeArrowheads="1"/>
                  </p:cNvSpPr>
                  <p:nvPr/>
                </p:nvSpPr>
                <p:spPr bwMode="auto">
                  <a:xfrm>
                    <a:off x="2505" y="4170"/>
                    <a:ext cx="826"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增量</a:t>
                    </a:r>
                    <a:r>
                      <a:rPr lang="en-US" altLang="zh-CN" sz="1600" b="1">
                        <a:latin typeface="宋体" panose="02010600030101010101" pitchFamily="2" charset="-122"/>
                      </a:rPr>
                      <a:t>n</a:t>
                    </a:r>
                  </a:p>
                </p:txBody>
              </p:sp>
            </p:grpSp>
            <p:grpSp>
              <p:nvGrpSpPr>
                <p:cNvPr id="30" name="Group 45"/>
                <p:cNvGrpSpPr>
                  <a:grpSpLocks/>
                </p:cNvGrpSpPr>
                <p:nvPr/>
              </p:nvGrpSpPr>
              <p:grpSpPr bwMode="auto">
                <a:xfrm>
                  <a:off x="571" y="2654"/>
                  <a:ext cx="3496" cy="958"/>
                  <a:chOff x="2505" y="4170"/>
                  <a:chExt cx="5474" cy="1410"/>
                </a:xfrm>
              </p:grpSpPr>
              <p:grpSp>
                <p:nvGrpSpPr>
                  <p:cNvPr id="32" name="Group 46"/>
                  <p:cNvGrpSpPr>
                    <a:grpSpLocks/>
                  </p:cNvGrpSpPr>
                  <p:nvPr/>
                </p:nvGrpSpPr>
                <p:grpSpPr bwMode="auto">
                  <a:xfrm>
                    <a:off x="2655" y="4620"/>
                    <a:ext cx="5324" cy="960"/>
                    <a:chOff x="3735" y="2970"/>
                    <a:chExt cx="5324" cy="960"/>
                  </a:xfrm>
                </p:grpSpPr>
                <p:sp>
                  <p:nvSpPr>
                    <p:cNvPr id="34" name="Rectangle 47"/>
                    <p:cNvSpPr>
                      <a:spLocks noChangeArrowheads="1"/>
                    </p:cNvSpPr>
                    <p:nvPr/>
                  </p:nvSpPr>
                  <p:spPr bwMode="auto">
                    <a:xfrm>
                      <a:off x="3735" y="297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1</a:t>
                      </a:r>
                    </a:p>
                  </p:txBody>
                </p:sp>
                <p:grpSp>
                  <p:nvGrpSpPr>
                    <p:cNvPr id="35" name="Group 48"/>
                    <p:cNvGrpSpPr>
                      <a:grpSpLocks/>
                    </p:cNvGrpSpPr>
                    <p:nvPr/>
                  </p:nvGrpSpPr>
                  <p:grpSpPr bwMode="auto">
                    <a:xfrm>
                      <a:off x="4245" y="3090"/>
                      <a:ext cx="778" cy="450"/>
                      <a:chOff x="4245" y="3090"/>
                      <a:chExt cx="778" cy="450"/>
                    </a:xfrm>
                  </p:grpSpPr>
                  <p:sp>
                    <p:nvSpPr>
                      <p:cNvPr id="46" name="Rectangle 49"/>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2</a:t>
                        </a:r>
                      </a:p>
                    </p:txBody>
                  </p:sp>
                  <p:sp>
                    <p:nvSpPr>
                      <p:cNvPr id="47" name="Line 50"/>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grpSp>
                  <p:nvGrpSpPr>
                    <p:cNvPr id="36" name="Group 51"/>
                    <p:cNvGrpSpPr>
                      <a:grpSpLocks/>
                    </p:cNvGrpSpPr>
                    <p:nvPr/>
                  </p:nvGrpSpPr>
                  <p:grpSpPr bwMode="auto">
                    <a:xfrm>
                      <a:off x="5039" y="3210"/>
                      <a:ext cx="764" cy="435"/>
                      <a:chOff x="4245" y="3090"/>
                      <a:chExt cx="778" cy="450"/>
                    </a:xfrm>
                  </p:grpSpPr>
                  <p:sp>
                    <p:nvSpPr>
                      <p:cNvPr id="44" name="Rectangle 52"/>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3</a:t>
                        </a:r>
                      </a:p>
                    </p:txBody>
                  </p:sp>
                  <p:sp>
                    <p:nvSpPr>
                      <p:cNvPr id="45" name="Line 53"/>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grpSp>
                  <p:nvGrpSpPr>
                    <p:cNvPr id="37" name="Group 54"/>
                    <p:cNvGrpSpPr>
                      <a:grpSpLocks/>
                    </p:cNvGrpSpPr>
                    <p:nvPr/>
                  </p:nvGrpSpPr>
                  <p:grpSpPr bwMode="auto">
                    <a:xfrm>
                      <a:off x="5821" y="3330"/>
                      <a:ext cx="778" cy="450"/>
                      <a:chOff x="4245" y="3090"/>
                      <a:chExt cx="778" cy="450"/>
                    </a:xfrm>
                  </p:grpSpPr>
                  <p:sp>
                    <p:nvSpPr>
                      <p:cNvPr id="42" name="Rectangle 55"/>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4</a:t>
                        </a:r>
                      </a:p>
                    </p:txBody>
                  </p:sp>
                  <p:sp>
                    <p:nvSpPr>
                      <p:cNvPr id="43" name="Line 56"/>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grpSp>
                  <p:nvGrpSpPr>
                    <p:cNvPr id="38" name="Group 57"/>
                    <p:cNvGrpSpPr>
                      <a:grpSpLocks/>
                    </p:cNvGrpSpPr>
                    <p:nvPr/>
                  </p:nvGrpSpPr>
                  <p:grpSpPr bwMode="auto">
                    <a:xfrm>
                      <a:off x="6601" y="3465"/>
                      <a:ext cx="778" cy="450"/>
                      <a:chOff x="4245" y="3090"/>
                      <a:chExt cx="778" cy="450"/>
                    </a:xfrm>
                  </p:grpSpPr>
                  <p:sp>
                    <p:nvSpPr>
                      <p:cNvPr id="40" name="Rectangle 58"/>
                      <p:cNvSpPr>
                        <a:spLocks noChangeArrowheads="1"/>
                      </p:cNvSpPr>
                      <p:nvPr/>
                    </p:nvSpPr>
                    <p:spPr bwMode="auto">
                      <a:xfrm>
                        <a:off x="4515" y="3090"/>
                        <a:ext cx="508" cy="4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54000" rIns="54000"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5</a:t>
                        </a:r>
                      </a:p>
                    </p:txBody>
                  </p:sp>
                  <p:sp>
                    <p:nvSpPr>
                      <p:cNvPr id="41" name="Line 59"/>
                      <p:cNvSpPr>
                        <a:spLocks noChangeShapeType="1"/>
                      </p:cNvSpPr>
                      <p:nvPr/>
                    </p:nvSpPr>
                    <p:spPr bwMode="auto">
                      <a:xfrm>
                        <a:off x="4245" y="3180"/>
                        <a:ext cx="270" cy="12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54000" rIns="54000" anchor="ctr"/>
                      <a:lstStyle/>
                      <a:p>
                        <a:endParaRPr lang="zh-CN" altLang="en-US"/>
                      </a:p>
                    </p:txBody>
                  </p:sp>
                </p:grpSp>
                <p:sp>
                  <p:nvSpPr>
                    <p:cNvPr id="39" name="Rectangle 60"/>
                    <p:cNvSpPr>
                      <a:spLocks noChangeArrowheads="1"/>
                    </p:cNvSpPr>
                    <p:nvPr/>
                  </p:nvSpPr>
                  <p:spPr bwMode="auto">
                    <a:xfrm>
                      <a:off x="7455" y="3495"/>
                      <a:ext cx="1604"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第</a:t>
                      </a:r>
                      <a:r>
                        <a:rPr lang="en-US" altLang="zh-CN" sz="1600" b="1">
                          <a:latin typeface="宋体" panose="02010600030101010101" pitchFamily="2" charset="-122"/>
                        </a:rPr>
                        <a:t>1</a:t>
                      </a:r>
                      <a:r>
                        <a:rPr lang="zh-CN" altLang="en-US" sz="1600" b="1">
                          <a:latin typeface="宋体" panose="02010600030101010101" pitchFamily="2" charset="-122"/>
                        </a:rPr>
                        <a:t>次增量发布</a:t>
                      </a:r>
                    </a:p>
                  </p:txBody>
                </p:sp>
              </p:grpSp>
              <p:sp>
                <p:nvSpPr>
                  <p:cNvPr id="33" name="Rectangle 61"/>
                  <p:cNvSpPr>
                    <a:spLocks noChangeArrowheads="1"/>
                  </p:cNvSpPr>
                  <p:nvPr/>
                </p:nvSpPr>
                <p:spPr bwMode="auto">
                  <a:xfrm>
                    <a:off x="2505" y="4170"/>
                    <a:ext cx="826"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增量</a:t>
                    </a:r>
                    <a:r>
                      <a:rPr lang="en-US" altLang="zh-CN" sz="1600" b="1">
                        <a:latin typeface="宋体" panose="02010600030101010101" pitchFamily="2" charset="-122"/>
                      </a:rPr>
                      <a:t>1</a:t>
                    </a:r>
                  </a:p>
                </p:txBody>
              </p:sp>
            </p:grpSp>
            <p:sp>
              <p:nvSpPr>
                <p:cNvPr id="31" name="Rectangle 62"/>
                <p:cNvSpPr>
                  <a:spLocks noChangeArrowheads="1"/>
                </p:cNvSpPr>
                <p:nvPr/>
              </p:nvSpPr>
              <p:spPr bwMode="auto">
                <a:xfrm>
                  <a:off x="2767" y="2358"/>
                  <a:ext cx="375"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a:t>
                  </a:r>
                </a:p>
              </p:txBody>
            </p:sp>
          </p:grpSp>
          <p:grpSp>
            <p:nvGrpSpPr>
              <p:cNvPr id="9" name="Group 63"/>
              <p:cNvGrpSpPr>
                <a:grpSpLocks/>
              </p:cNvGrpSpPr>
              <p:nvPr/>
            </p:nvGrpSpPr>
            <p:grpSpPr bwMode="auto">
              <a:xfrm>
                <a:off x="551" y="657"/>
                <a:ext cx="4828" cy="3006"/>
                <a:chOff x="2535" y="2775"/>
                <a:chExt cx="7560" cy="4425"/>
              </a:xfrm>
            </p:grpSpPr>
            <p:sp>
              <p:nvSpPr>
                <p:cNvPr id="26" name="Line 64"/>
                <p:cNvSpPr>
                  <a:spLocks noChangeShapeType="1"/>
                </p:cNvSpPr>
                <p:nvPr/>
              </p:nvSpPr>
              <p:spPr bwMode="auto">
                <a:xfrm>
                  <a:off x="2535" y="7200"/>
                  <a:ext cx="7560"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CN" altLang="en-US"/>
                </a:p>
              </p:txBody>
            </p:sp>
            <p:sp>
              <p:nvSpPr>
                <p:cNvPr id="27" name="Line 65"/>
                <p:cNvSpPr>
                  <a:spLocks noChangeShapeType="1"/>
                </p:cNvSpPr>
                <p:nvPr/>
              </p:nvSpPr>
              <p:spPr bwMode="auto">
                <a:xfrm flipV="1">
                  <a:off x="2535" y="2775"/>
                  <a:ext cx="0" cy="4425"/>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CN" altLang="en-US"/>
                </a:p>
              </p:txBody>
            </p:sp>
          </p:grpSp>
          <p:grpSp>
            <p:nvGrpSpPr>
              <p:cNvPr id="10" name="Group 66"/>
              <p:cNvGrpSpPr>
                <a:grpSpLocks/>
              </p:cNvGrpSpPr>
              <p:nvPr/>
            </p:nvGrpSpPr>
            <p:grpSpPr bwMode="auto">
              <a:xfrm>
                <a:off x="636" y="677"/>
                <a:ext cx="1790" cy="1702"/>
                <a:chOff x="636" y="677"/>
                <a:chExt cx="1790" cy="1702"/>
              </a:xfrm>
            </p:grpSpPr>
            <p:grpSp>
              <p:nvGrpSpPr>
                <p:cNvPr id="11" name="Group 67"/>
                <p:cNvGrpSpPr>
                  <a:grpSpLocks/>
                </p:cNvGrpSpPr>
                <p:nvPr/>
              </p:nvGrpSpPr>
              <p:grpSpPr bwMode="auto">
                <a:xfrm>
                  <a:off x="646" y="2063"/>
                  <a:ext cx="1780" cy="316"/>
                  <a:chOff x="646" y="2063"/>
                  <a:chExt cx="1780" cy="316"/>
                </a:xfrm>
              </p:grpSpPr>
              <p:sp>
                <p:nvSpPr>
                  <p:cNvPr id="24" name="Rectangle 68"/>
                  <p:cNvSpPr>
                    <a:spLocks noChangeArrowheads="1"/>
                  </p:cNvSpPr>
                  <p:nvPr/>
                </p:nvSpPr>
                <p:spPr bwMode="auto">
                  <a:xfrm>
                    <a:off x="646" y="2063"/>
                    <a:ext cx="326" cy="296"/>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5</a:t>
                    </a:r>
                  </a:p>
                </p:txBody>
              </p:sp>
              <p:sp>
                <p:nvSpPr>
                  <p:cNvPr id="25" name="Rectangle 69"/>
                  <p:cNvSpPr>
                    <a:spLocks noChangeArrowheads="1"/>
                  </p:cNvSpPr>
                  <p:nvPr/>
                </p:nvSpPr>
                <p:spPr bwMode="auto">
                  <a:xfrm>
                    <a:off x="972" y="2073"/>
                    <a:ext cx="1454"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部署（发布，反馈）</a:t>
                    </a:r>
                  </a:p>
                </p:txBody>
              </p:sp>
            </p:grpSp>
            <p:grpSp>
              <p:nvGrpSpPr>
                <p:cNvPr id="12" name="Group 70"/>
                <p:cNvGrpSpPr>
                  <a:grpSpLocks/>
                </p:cNvGrpSpPr>
                <p:nvPr/>
              </p:nvGrpSpPr>
              <p:grpSpPr bwMode="auto">
                <a:xfrm>
                  <a:off x="646" y="1717"/>
                  <a:ext cx="1667" cy="305"/>
                  <a:chOff x="646" y="1717"/>
                  <a:chExt cx="1667" cy="305"/>
                </a:xfrm>
              </p:grpSpPr>
              <p:sp>
                <p:nvSpPr>
                  <p:cNvPr id="22" name="Rectangle 71"/>
                  <p:cNvSpPr>
                    <a:spLocks noChangeArrowheads="1"/>
                  </p:cNvSpPr>
                  <p:nvPr/>
                </p:nvSpPr>
                <p:spPr bwMode="auto">
                  <a:xfrm>
                    <a:off x="646" y="1717"/>
                    <a:ext cx="326" cy="29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4</a:t>
                    </a:r>
                  </a:p>
                </p:txBody>
              </p:sp>
              <p:sp>
                <p:nvSpPr>
                  <p:cNvPr id="23" name="Rectangle 72"/>
                  <p:cNvSpPr>
                    <a:spLocks noChangeArrowheads="1"/>
                  </p:cNvSpPr>
                  <p:nvPr/>
                </p:nvSpPr>
                <p:spPr bwMode="auto">
                  <a:xfrm>
                    <a:off x="972" y="1727"/>
                    <a:ext cx="1341"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构造（编码，测试）</a:t>
                    </a:r>
                  </a:p>
                </p:txBody>
              </p:sp>
            </p:grpSp>
            <p:grpSp>
              <p:nvGrpSpPr>
                <p:cNvPr id="13" name="Group 73"/>
                <p:cNvGrpSpPr>
                  <a:grpSpLocks/>
                </p:cNvGrpSpPr>
                <p:nvPr/>
              </p:nvGrpSpPr>
              <p:grpSpPr bwMode="auto">
                <a:xfrm>
                  <a:off x="636" y="1370"/>
                  <a:ext cx="1677" cy="306"/>
                  <a:chOff x="636" y="1370"/>
                  <a:chExt cx="1677" cy="306"/>
                </a:xfrm>
              </p:grpSpPr>
              <p:sp>
                <p:nvSpPr>
                  <p:cNvPr id="20" name="Rectangle 74"/>
                  <p:cNvSpPr>
                    <a:spLocks noChangeArrowheads="1"/>
                  </p:cNvSpPr>
                  <p:nvPr/>
                </p:nvSpPr>
                <p:spPr bwMode="auto">
                  <a:xfrm>
                    <a:off x="636" y="1370"/>
                    <a:ext cx="326" cy="296"/>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3</a:t>
                    </a:r>
                  </a:p>
                </p:txBody>
              </p:sp>
              <p:sp>
                <p:nvSpPr>
                  <p:cNvPr id="21" name="Rectangle 75"/>
                  <p:cNvSpPr>
                    <a:spLocks noChangeArrowheads="1"/>
                  </p:cNvSpPr>
                  <p:nvPr/>
                </p:nvSpPr>
                <p:spPr bwMode="auto">
                  <a:xfrm>
                    <a:off x="962" y="1380"/>
                    <a:ext cx="1351"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zh-CN" altLang="en-US" sz="1600" b="1">
                        <a:latin typeface="宋体" panose="02010600030101010101" pitchFamily="2" charset="-122"/>
                      </a:rPr>
                      <a:t>建模（分析，设计）</a:t>
                    </a:r>
                  </a:p>
                </p:txBody>
              </p:sp>
            </p:grpSp>
            <p:grpSp>
              <p:nvGrpSpPr>
                <p:cNvPr id="14" name="Group 76"/>
                <p:cNvGrpSpPr>
                  <a:grpSpLocks/>
                </p:cNvGrpSpPr>
                <p:nvPr/>
              </p:nvGrpSpPr>
              <p:grpSpPr bwMode="auto">
                <a:xfrm>
                  <a:off x="646" y="1024"/>
                  <a:ext cx="1246" cy="305"/>
                  <a:chOff x="2685" y="4185"/>
                  <a:chExt cx="1950" cy="450"/>
                </a:xfrm>
              </p:grpSpPr>
              <p:sp>
                <p:nvSpPr>
                  <p:cNvPr id="18" name="Rectangle 77"/>
                  <p:cNvSpPr>
                    <a:spLocks noChangeArrowheads="1"/>
                  </p:cNvSpPr>
                  <p:nvPr/>
                </p:nvSpPr>
                <p:spPr bwMode="auto">
                  <a:xfrm>
                    <a:off x="2685" y="4185"/>
                    <a:ext cx="510" cy="43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2</a:t>
                    </a:r>
                  </a:p>
                </p:txBody>
              </p:sp>
              <p:sp>
                <p:nvSpPr>
                  <p:cNvPr id="19" name="Rectangle 78"/>
                  <p:cNvSpPr>
                    <a:spLocks noChangeArrowheads="1"/>
                  </p:cNvSpPr>
                  <p:nvPr/>
                </p:nvSpPr>
                <p:spPr bwMode="auto">
                  <a:xfrm>
                    <a:off x="3195" y="4200"/>
                    <a:ext cx="1440"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zh-CN" altLang="en-US" sz="1600" b="1">
                        <a:latin typeface="宋体" panose="02010600030101010101" pitchFamily="2" charset="-122"/>
                      </a:rPr>
                      <a:t>计划</a:t>
                    </a:r>
                  </a:p>
                </p:txBody>
              </p:sp>
            </p:grpSp>
            <p:grpSp>
              <p:nvGrpSpPr>
                <p:cNvPr id="15" name="Group 79"/>
                <p:cNvGrpSpPr>
                  <a:grpSpLocks/>
                </p:cNvGrpSpPr>
                <p:nvPr/>
              </p:nvGrpSpPr>
              <p:grpSpPr bwMode="auto">
                <a:xfrm>
                  <a:off x="637" y="677"/>
                  <a:ext cx="1246" cy="306"/>
                  <a:chOff x="2685" y="4185"/>
                  <a:chExt cx="1950" cy="450"/>
                </a:xfrm>
              </p:grpSpPr>
              <p:sp>
                <p:nvSpPr>
                  <p:cNvPr id="16" name="Rectangle 80"/>
                  <p:cNvSpPr>
                    <a:spLocks noChangeArrowheads="1"/>
                  </p:cNvSpPr>
                  <p:nvPr/>
                </p:nvSpPr>
                <p:spPr bwMode="auto">
                  <a:xfrm>
                    <a:off x="2685" y="4185"/>
                    <a:ext cx="510" cy="43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a:r>
                      <a:rPr lang="en-US" altLang="zh-CN" sz="1600" b="1">
                        <a:latin typeface="宋体" panose="02010600030101010101" pitchFamily="2" charset="-122"/>
                      </a:rPr>
                      <a:t>1</a:t>
                    </a:r>
                  </a:p>
                </p:txBody>
              </p:sp>
              <p:sp>
                <p:nvSpPr>
                  <p:cNvPr id="17" name="Rectangle 81"/>
                  <p:cNvSpPr>
                    <a:spLocks noChangeArrowheads="1"/>
                  </p:cNvSpPr>
                  <p:nvPr/>
                </p:nvSpPr>
                <p:spPr bwMode="auto">
                  <a:xfrm>
                    <a:off x="3195" y="4200"/>
                    <a:ext cx="1440" cy="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zh-CN" altLang="en-US" sz="1600" b="1" dirty="0">
                        <a:latin typeface="宋体" panose="02010600030101010101" pitchFamily="2" charset="-122"/>
                      </a:rPr>
                      <a:t>交流</a:t>
                    </a:r>
                  </a:p>
                </p:txBody>
              </p:sp>
            </p:grpSp>
          </p:grpSp>
        </p:grpSp>
      </p:grpSp>
    </p:spTree>
    <p:extLst>
      <p:ext uri="{BB962C8B-B14F-4D97-AF65-F5344CB8AC3E}">
        <p14:creationId xmlns:p14="http://schemas.microsoft.com/office/powerpoint/2010/main" val="2238623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Light Condensed" panose="020B0502040204020203" pitchFamily="34" charset="0"/>
              </a:rPr>
              <a:t>Example: </a:t>
            </a:r>
            <a:r>
              <a:rPr lang="en-US" altLang="zh-CN" b="1" dirty="0">
                <a:solidFill>
                  <a:srgbClr val="0000CC"/>
                </a:solidFill>
                <a:latin typeface="Bahnschrift Light Condensed" panose="020B0502040204020203" pitchFamily="34" charset="0"/>
              </a:rPr>
              <a:t>Word processing software</a:t>
            </a:r>
            <a:endParaRPr lang="zh-CN" altLang="en-US" b="1" dirty="0">
              <a:solidFill>
                <a:srgbClr val="0000CC"/>
              </a:solidFill>
              <a:latin typeface="Bahnschrift Light Condensed" panose="020B0502040204020203" pitchFamily="34" charset="0"/>
            </a:endParaRPr>
          </a:p>
        </p:txBody>
      </p:sp>
      <p:sp>
        <p:nvSpPr>
          <p:cNvPr id="3" name="内容占位符 2"/>
          <p:cNvSpPr>
            <a:spLocks noGrp="1"/>
          </p:cNvSpPr>
          <p:nvPr>
            <p:ph idx="1"/>
          </p:nvPr>
        </p:nvSpPr>
        <p:spPr/>
        <p:txBody>
          <a:bodyPr/>
          <a:lstStyle/>
          <a:p>
            <a:pPr marL="0" indent="0" algn="just">
              <a:buNone/>
            </a:pPr>
            <a:r>
              <a:rPr lang="en-US" altLang="zh-CN" dirty="0"/>
              <a:t>1</a:t>
            </a:r>
            <a:r>
              <a:rPr lang="en-US" altLang="zh-CN" baseline="30000" dirty="0"/>
              <a:t>st</a:t>
            </a:r>
            <a:r>
              <a:rPr lang="en-US" altLang="zh-CN" dirty="0"/>
              <a:t> incremental component:   </a:t>
            </a:r>
            <a:r>
              <a:rPr lang="en-US" altLang="zh-CN" dirty="0">
                <a:solidFill>
                  <a:srgbClr val="FF0000"/>
                </a:solidFill>
              </a:rPr>
              <a:t>basic file management, editing </a:t>
            </a:r>
            <a:r>
              <a:rPr lang="en-US" altLang="zh-CN" dirty="0"/>
              <a:t>and</a:t>
            </a:r>
            <a:r>
              <a:rPr lang="en-US" altLang="zh-CN" dirty="0">
                <a:solidFill>
                  <a:srgbClr val="FF0000"/>
                </a:solidFill>
              </a:rPr>
              <a:t> document generation functions</a:t>
            </a:r>
            <a:r>
              <a:rPr lang="en-US" altLang="zh-CN" dirty="0"/>
              <a:t>;</a:t>
            </a:r>
          </a:p>
          <a:p>
            <a:pPr marL="0" indent="0" algn="just">
              <a:buNone/>
            </a:pPr>
            <a:r>
              <a:rPr lang="en-US" altLang="zh-CN" dirty="0"/>
              <a:t>2</a:t>
            </a:r>
            <a:r>
              <a:rPr lang="en-US" altLang="zh-CN" baseline="30000" dirty="0"/>
              <a:t>nd</a:t>
            </a:r>
            <a:r>
              <a:rPr lang="en-US" altLang="zh-CN" dirty="0"/>
              <a:t> incremental component:  </a:t>
            </a:r>
            <a:r>
              <a:rPr lang="en-US" altLang="zh-CN" dirty="0">
                <a:solidFill>
                  <a:srgbClr val="FF0000"/>
                </a:solidFill>
              </a:rPr>
              <a:t>more complete editing </a:t>
            </a:r>
            <a:r>
              <a:rPr lang="en-US" altLang="zh-CN" dirty="0"/>
              <a:t>and</a:t>
            </a:r>
            <a:r>
              <a:rPr lang="en-US" altLang="zh-CN" dirty="0">
                <a:solidFill>
                  <a:srgbClr val="FF0000"/>
                </a:solidFill>
              </a:rPr>
              <a:t> document generation functions</a:t>
            </a:r>
            <a:r>
              <a:rPr lang="en-US" altLang="zh-CN" dirty="0"/>
              <a:t>;</a:t>
            </a:r>
          </a:p>
          <a:p>
            <a:pPr marL="0" indent="0" algn="just">
              <a:buNone/>
            </a:pPr>
            <a:r>
              <a:rPr lang="en-US" altLang="zh-CN" dirty="0"/>
              <a:t>3</a:t>
            </a:r>
            <a:r>
              <a:rPr lang="en-US" altLang="zh-CN" baseline="30000" dirty="0"/>
              <a:t>rd</a:t>
            </a:r>
            <a:r>
              <a:rPr lang="en-US" altLang="zh-CN" dirty="0"/>
              <a:t> incremental component:  </a:t>
            </a:r>
            <a:r>
              <a:rPr lang="en-US" altLang="zh-CN" dirty="0">
                <a:solidFill>
                  <a:srgbClr val="FF0000"/>
                </a:solidFill>
              </a:rPr>
              <a:t>spelling </a:t>
            </a:r>
            <a:r>
              <a:rPr lang="en-US" altLang="zh-CN" dirty="0"/>
              <a:t>and </a:t>
            </a:r>
            <a:r>
              <a:rPr lang="en-US" altLang="zh-CN" dirty="0">
                <a:solidFill>
                  <a:srgbClr val="FF0000"/>
                </a:solidFill>
              </a:rPr>
              <a:t>grammar checking functions</a:t>
            </a:r>
            <a:r>
              <a:rPr lang="en-US" altLang="zh-CN" dirty="0"/>
              <a:t>; </a:t>
            </a:r>
          </a:p>
          <a:p>
            <a:pPr marL="0" indent="0" algn="just">
              <a:buNone/>
            </a:pPr>
            <a:r>
              <a:rPr lang="en-US" altLang="zh-CN" dirty="0"/>
              <a:t>4</a:t>
            </a:r>
            <a:r>
              <a:rPr lang="en-US" altLang="zh-CN" baseline="30000" dirty="0"/>
              <a:t>th</a:t>
            </a:r>
            <a:r>
              <a:rPr lang="en-US" altLang="zh-CN" dirty="0"/>
              <a:t> incremental component:  </a:t>
            </a:r>
            <a:r>
              <a:rPr lang="en-US" altLang="zh-CN" dirty="0">
                <a:solidFill>
                  <a:srgbClr val="FF0000"/>
                </a:solidFill>
              </a:rPr>
              <a:t>advanced page layout function</a:t>
            </a:r>
            <a:r>
              <a:rPr lang="en-US" altLang="zh-CN" dirty="0"/>
              <a:t>.</a:t>
            </a:r>
            <a:endParaRPr lang="zh-CN" altLang="en-US" dirty="0"/>
          </a:p>
        </p:txBody>
      </p:sp>
      <p:pic>
        <p:nvPicPr>
          <p:cNvPr id="4" name="Picture 2" descr="https://gimg2.baidu.com/image_search/src=http%3A%2F%2Fwww.mianfeiwendang.com%2Fpic%2Fa23d64c4d65fb59ca779825b6848e33b38149318%2F1-810-jpg_6-1080-0-0-1080.jpg&amp;refer=http%3A%2F%2Fwww.mianfeiwendang.com&amp;app=2002&amp;size=f9999,10000&amp;q=a80&amp;n=0&amp;g=0n&amp;fmt=auto?sec=1663993379&amp;t=1564f14238842e3a8af45e5cd820d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740" y="3913509"/>
            <a:ext cx="3600000" cy="2700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4580663" y="5043849"/>
            <a:ext cx="7123657" cy="1569660"/>
          </a:xfrm>
          <a:prstGeom prst="rect">
            <a:avLst/>
          </a:prstGeom>
        </p:spPr>
        <p:txBody>
          <a:bodyPr wrap="square">
            <a:spAutoFit/>
          </a:bodyPr>
          <a:lstStyle/>
          <a:p>
            <a:pPr algn="just"/>
            <a:r>
              <a:rPr lang="en-US" altLang="zh-CN" sz="3200" dirty="0">
                <a:latin typeface="Bahnschrift Light Condensed" panose="020B0502040204020203" pitchFamily="34" charset="0"/>
              </a:rPr>
              <a:t>Constraint condition: </a:t>
            </a:r>
            <a:r>
              <a:rPr lang="zh-CN" altLang="en-US" sz="3200" b="1" dirty="0">
                <a:solidFill>
                  <a:srgbClr val="FF0000"/>
                </a:solidFill>
                <a:latin typeface="Bahnschrift Light Condensed" panose="020B0502040204020203" pitchFamily="34" charset="0"/>
              </a:rPr>
              <a:t>when new components are integrated into existing software, the products formed must be testable</a:t>
            </a:r>
            <a:r>
              <a:rPr lang="zh-CN" altLang="en-US" sz="3200" dirty="0">
                <a:latin typeface="Bahnschrift Light Condensed" panose="020B0502040204020203" pitchFamily="34" charset="0"/>
              </a:rPr>
              <a:t>.</a:t>
            </a:r>
          </a:p>
        </p:txBody>
      </p:sp>
      <p:sp>
        <p:nvSpPr>
          <p:cNvPr id="7" name="矩形 6"/>
          <p:cNvSpPr/>
          <p:nvPr/>
        </p:nvSpPr>
        <p:spPr>
          <a:xfrm>
            <a:off x="4580663" y="3530485"/>
            <a:ext cx="7123657" cy="1384995"/>
          </a:xfrm>
          <a:prstGeom prst="rect">
            <a:avLst/>
          </a:prstGeom>
        </p:spPr>
        <p:txBody>
          <a:bodyPr wrap="square">
            <a:spAutoFit/>
          </a:bodyPr>
          <a:lstStyle/>
          <a:p>
            <a:pPr algn="just"/>
            <a:r>
              <a:rPr lang="en-US" altLang="zh-CN" sz="2800" i="1" dirty="0">
                <a:latin typeface="Bahnschrift Light Condensed" panose="020B0502040204020203" pitchFamily="34" charset="0"/>
              </a:rPr>
              <a:t>When using the incremental model, </a:t>
            </a:r>
            <a:r>
              <a:rPr lang="en-US" altLang="zh-CN" sz="2800" i="1" dirty="0">
                <a:solidFill>
                  <a:srgbClr val="0000CC"/>
                </a:solidFill>
                <a:latin typeface="Bahnschrift Light Condensed" panose="020B0502040204020203" pitchFamily="34" charset="0"/>
              </a:rPr>
              <a:t>the first incremental component often realizes the basic requirements of the software and provides the most core functions</a:t>
            </a:r>
            <a:r>
              <a:rPr lang="en-US" altLang="zh-CN" sz="2800" i="1" dirty="0">
                <a:latin typeface="Bahnschrift Light Condensed" panose="020B0502040204020203" pitchFamily="34" charset="0"/>
              </a:rPr>
              <a:t>.</a:t>
            </a:r>
            <a:endParaRPr lang="zh-CN" altLang="en-US" sz="2800" i="1" dirty="0">
              <a:latin typeface="Bahnschrift Light Condensed" panose="020B0502040204020203" pitchFamily="34" charset="0"/>
            </a:endParaRPr>
          </a:p>
        </p:txBody>
      </p:sp>
    </p:spTree>
    <p:extLst>
      <p:ext uri="{BB962C8B-B14F-4D97-AF65-F5344CB8AC3E}">
        <p14:creationId xmlns:p14="http://schemas.microsoft.com/office/powerpoint/2010/main" val="305660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Incremental model</a:t>
            </a:r>
            <a:endParaRPr lang="zh-CN" altLang="en-US" dirty="0"/>
          </a:p>
        </p:txBody>
      </p:sp>
      <p:sp>
        <p:nvSpPr>
          <p:cNvPr id="3" name="内容占位符 2"/>
          <p:cNvSpPr>
            <a:spLocks noGrp="1"/>
          </p:cNvSpPr>
          <p:nvPr>
            <p:ph idx="1"/>
          </p:nvPr>
        </p:nvSpPr>
        <p:spPr/>
        <p:txBody>
          <a:bodyPr/>
          <a:lstStyle/>
          <a:p>
            <a:pPr marL="0" indent="0" algn="just">
              <a:buNone/>
            </a:pPr>
            <a:r>
              <a:rPr lang="en-US" altLang="zh-CN" dirty="0"/>
              <a:t>Advantage:</a:t>
            </a:r>
          </a:p>
          <a:p>
            <a:pPr marL="514350" indent="-514350" algn="just">
              <a:buFont typeface="+mj-ea"/>
              <a:buAutoNum type="circleNumDbPlain"/>
            </a:pPr>
            <a:r>
              <a:rPr lang="en-US" altLang="zh-CN" dirty="0"/>
              <a:t>It is an advantage of the incremental model that </a:t>
            </a:r>
            <a:r>
              <a:rPr lang="en-US" altLang="zh-CN" dirty="0">
                <a:solidFill>
                  <a:srgbClr val="0000CC"/>
                </a:solidFill>
              </a:rPr>
              <a:t>products that can complete part of the work can be submitted to the user in a relatively short time.</a:t>
            </a:r>
          </a:p>
          <a:p>
            <a:pPr marL="514350" indent="-514350" algn="just">
              <a:buFont typeface="+mj-ea"/>
              <a:buAutoNum type="circleNumDbPlain"/>
            </a:pPr>
            <a:r>
              <a:rPr lang="en-US" altLang="zh-CN" dirty="0"/>
              <a:t>When </a:t>
            </a:r>
            <a:r>
              <a:rPr lang="en-US" altLang="zh-CN" dirty="0">
                <a:solidFill>
                  <a:srgbClr val="0000CC"/>
                </a:solidFill>
              </a:rPr>
              <a:t>the assigned personnel cannot complete the product within the set time limit, it provides a way to launch the core product first.</a:t>
            </a:r>
          </a:p>
          <a:p>
            <a:pPr marL="514350" indent="-514350" algn="just">
              <a:buFont typeface="+mj-ea"/>
              <a:buAutoNum type="circleNumDbPlain"/>
            </a:pPr>
            <a:r>
              <a:rPr lang="en-US" altLang="zh-CN" dirty="0"/>
              <a:t>Another advantage of the incremental model is that the </a:t>
            </a:r>
            <a:r>
              <a:rPr lang="en-US" altLang="zh-CN" dirty="0">
                <a:solidFill>
                  <a:srgbClr val="0000CC"/>
                </a:solidFill>
              </a:rPr>
              <a:t>gradual addition of product functions allows users to have more time to learn and adapt to new products</a:t>
            </a:r>
            <a:r>
              <a:rPr lang="en-US" altLang="zh-CN" dirty="0"/>
              <a:t>, thus reducing the impact that brand-new software may bring to the customer.</a:t>
            </a:r>
            <a:endParaRPr lang="zh-CN" altLang="en-US" dirty="0"/>
          </a:p>
        </p:txBody>
      </p:sp>
    </p:spTree>
    <p:extLst>
      <p:ext uri="{BB962C8B-B14F-4D97-AF65-F5344CB8AC3E}">
        <p14:creationId xmlns:p14="http://schemas.microsoft.com/office/powerpoint/2010/main" val="1134393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Incremental model</a:t>
            </a:r>
            <a:endParaRPr lang="zh-CN" altLang="en-US" dirty="0"/>
          </a:p>
        </p:txBody>
      </p:sp>
      <p:sp>
        <p:nvSpPr>
          <p:cNvPr id="3" name="内容占位符 2"/>
          <p:cNvSpPr>
            <a:spLocks noGrp="1"/>
          </p:cNvSpPr>
          <p:nvPr>
            <p:ph idx="1"/>
          </p:nvPr>
        </p:nvSpPr>
        <p:spPr/>
        <p:txBody>
          <a:bodyPr/>
          <a:lstStyle/>
          <a:p>
            <a:pPr marL="0" indent="0" algn="just">
              <a:buNone/>
            </a:pPr>
            <a:r>
              <a:rPr lang="en-US" altLang="zh-CN" dirty="0"/>
              <a:t>Difficulty:</a:t>
            </a:r>
          </a:p>
          <a:p>
            <a:pPr marL="514350" indent="-514350" algn="just">
              <a:buFont typeface="+mj-ea"/>
              <a:buAutoNum type="circleNumDbPlain"/>
            </a:pPr>
            <a:r>
              <a:rPr lang="en-US" altLang="zh-CN" dirty="0">
                <a:solidFill>
                  <a:srgbClr val="FF0000"/>
                </a:solidFill>
              </a:rPr>
              <a:t>The software architecture must be open:  </a:t>
            </a:r>
            <a:r>
              <a:rPr lang="en-US" altLang="zh-CN" dirty="0"/>
              <a:t>When integrating each new incremental component into the existing software architecture, it must not destroy the originally developed products. </a:t>
            </a:r>
          </a:p>
          <a:p>
            <a:pPr marL="514350" indent="-514350" algn="just">
              <a:buFont typeface="+mj-ea"/>
              <a:buAutoNum type="circleNumDbPlain"/>
            </a:pPr>
            <a:r>
              <a:rPr lang="en-US" altLang="zh-CN" dirty="0">
                <a:solidFill>
                  <a:srgbClr val="FF0000"/>
                </a:solidFill>
              </a:rPr>
              <a:t>The model itself is self-contradictory. </a:t>
            </a:r>
            <a:r>
              <a:rPr lang="en-US" altLang="zh-CN" dirty="0"/>
              <a:t>Integral - independent component. (</a:t>
            </a:r>
            <a:r>
              <a:rPr lang="zh-CN" altLang="en-US" sz="2400" dirty="0">
                <a:latin typeface="黑体" panose="02010609060101010101" pitchFamily="49" charset="-122"/>
                <a:ea typeface="黑体" panose="02010609060101010101" pitchFamily="49" charset="-122"/>
              </a:rPr>
              <a:t>它一方面要求开发人员把软件看作一个整体，另一方面又要求开发人员把软件看作构件序列，每个构件本质上都独立于另一个构件</a:t>
            </a:r>
            <a:r>
              <a:rPr lang="en-US" altLang="zh-CN" dirty="0"/>
              <a:t>)</a:t>
            </a:r>
          </a:p>
          <a:p>
            <a:pPr marL="514350" indent="-514350" algn="just">
              <a:buFont typeface="+mj-ea"/>
              <a:buAutoNum type="circleNumDbPlain"/>
            </a:pPr>
            <a:r>
              <a:rPr lang="en-US" altLang="zh-CN" dirty="0"/>
              <a:t>Building different components in parallel may speed up the progress of the project but at the </a:t>
            </a:r>
            <a:r>
              <a:rPr lang="en-US" altLang="zh-CN" dirty="0">
                <a:solidFill>
                  <a:srgbClr val="FF0000"/>
                </a:solidFill>
              </a:rPr>
              <a:t>risk of not being integrated together</a:t>
            </a:r>
            <a:r>
              <a:rPr lang="en-US" altLang="zh-CN" dirty="0"/>
              <a:t>.</a:t>
            </a:r>
          </a:p>
          <a:p>
            <a:pPr marL="514350" indent="-514350" algn="just">
              <a:buFont typeface="+mj-ea"/>
              <a:buAutoNum type="circleNumDbPlain"/>
            </a:pPr>
            <a:endParaRPr lang="en-US" altLang="zh-CN" dirty="0"/>
          </a:p>
          <a:p>
            <a:pPr marL="0" indent="0" algn="just">
              <a:buNone/>
            </a:pPr>
            <a:endParaRPr lang="zh-CN" altLang="en-US" dirty="0"/>
          </a:p>
        </p:txBody>
      </p:sp>
    </p:spTree>
    <p:extLst>
      <p:ext uri="{BB962C8B-B14F-4D97-AF65-F5344CB8AC3E}">
        <p14:creationId xmlns:p14="http://schemas.microsoft.com/office/powerpoint/2010/main" val="338616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Incremental model</a:t>
            </a:r>
            <a:endParaRPr lang="zh-CN" altLang="en-US" dirty="0"/>
          </a:p>
        </p:txBody>
      </p:sp>
      <p:sp>
        <p:nvSpPr>
          <p:cNvPr id="3" name="内容占位符 2"/>
          <p:cNvSpPr>
            <a:spLocks noGrp="1"/>
          </p:cNvSpPr>
          <p:nvPr>
            <p:ph idx="1"/>
          </p:nvPr>
        </p:nvSpPr>
        <p:spPr>
          <a:xfrm>
            <a:off x="279133" y="1583264"/>
            <a:ext cx="3851803" cy="4234549"/>
          </a:xfrm>
        </p:spPr>
        <p:txBody>
          <a:bodyPr/>
          <a:lstStyle/>
          <a:p>
            <a:pPr marL="0" indent="0" algn="just">
              <a:buNone/>
            </a:pPr>
            <a:r>
              <a:rPr lang="en-US" altLang="zh-CN" dirty="0">
                <a:solidFill>
                  <a:srgbClr val="FF0000"/>
                </a:solidFill>
              </a:rPr>
              <a:t>It is applicable </a:t>
            </a:r>
            <a:r>
              <a:rPr lang="en-US" altLang="zh-CN" dirty="0"/>
              <a:t>to the software development process with </a:t>
            </a:r>
            <a:r>
              <a:rPr lang="en-US" altLang="zh-CN" dirty="0">
                <a:solidFill>
                  <a:srgbClr val="FF0000"/>
                </a:solidFill>
              </a:rPr>
              <a:t>changing requirements</a:t>
            </a:r>
            <a:r>
              <a:rPr lang="en-US" altLang="zh-CN" dirty="0"/>
              <a:t>. </a:t>
            </a:r>
          </a:p>
          <a:p>
            <a:pPr marL="0" indent="0" algn="just">
              <a:buNone/>
            </a:pPr>
            <a:r>
              <a:rPr lang="en-US" altLang="zh-CN" dirty="0"/>
              <a:t>Incremental models are </a:t>
            </a:r>
            <a:r>
              <a:rPr lang="en-US" altLang="zh-CN" dirty="0">
                <a:solidFill>
                  <a:srgbClr val="FF0000"/>
                </a:solidFill>
              </a:rPr>
              <a:t>particularly useful </a:t>
            </a:r>
            <a:r>
              <a:rPr lang="en-US" altLang="zh-CN" dirty="0"/>
              <a:t>in situations </a:t>
            </a:r>
            <a:r>
              <a:rPr lang="en-US" altLang="zh-CN" dirty="0">
                <a:solidFill>
                  <a:srgbClr val="FF0000"/>
                </a:solidFill>
              </a:rPr>
              <a:t>where it is not possible to find enough developers before the project's established business requirements deadline</a:t>
            </a:r>
            <a:r>
              <a:rPr lang="en-US" altLang="zh-CN" dirty="0"/>
              <a:t>.</a:t>
            </a:r>
            <a:endParaRPr lang="zh-CN" altLang="en-US" dirty="0"/>
          </a:p>
        </p:txBody>
      </p:sp>
      <p:pic>
        <p:nvPicPr>
          <p:cNvPr id="4" name="增量模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30936" y="1570432"/>
            <a:ext cx="7964267" cy="4479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7800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Spiral model</a:t>
            </a:r>
            <a:endParaRPr lang="zh-CN" altLang="en-US" b="1" dirty="0">
              <a:latin typeface="Bahnschrift Light Condensed" panose="020B0502040204020203" pitchFamily="34" charset="0"/>
            </a:endParaRPr>
          </a:p>
        </p:txBody>
      </p:sp>
      <p:sp>
        <p:nvSpPr>
          <p:cNvPr id="3" name="内容占位符 2"/>
          <p:cNvSpPr>
            <a:spLocks noGrp="1"/>
          </p:cNvSpPr>
          <p:nvPr>
            <p:ph idx="1"/>
          </p:nvPr>
        </p:nvSpPr>
        <p:spPr/>
        <p:txBody>
          <a:bodyPr/>
          <a:lstStyle/>
          <a:p>
            <a:pPr marL="0" indent="0" algn="just">
              <a:buNone/>
            </a:pPr>
            <a:r>
              <a:rPr lang="en-US" altLang="zh-CN" dirty="0"/>
              <a:t>The basic idea of spiral model is </a:t>
            </a:r>
            <a:r>
              <a:rPr lang="en-US" altLang="zh-CN" dirty="0">
                <a:solidFill>
                  <a:srgbClr val="FF0000"/>
                </a:solidFill>
              </a:rPr>
              <a:t>to use prototypes and other methods to minimize risks</a:t>
            </a:r>
            <a:r>
              <a:rPr lang="en-US" altLang="zh-CN" dirty="0"/>
              <a:t>. </a:t>
            </a:r>
            <a:r>
              <a:rPr lang="en-US" altLang="zh-CN" dirty="0">
                <a:solidFill>
                  <a:srgbClr val="0000CC"/>
                </a:solidFill>
              </a:rPr>
              <a:t>Consider it as a rapid prototyping model </a:t>
            </a:r>
            <a:r>
              <a:rPr lang="en-US" altLang="zh-CN" dirty="0"/>
              <a:t>that adds a risk analysis process before each stage.</a:t>
            </a:r>
            <a:endParaRPr lang="zh-CN" altLang="en-US" dirty="0"/>
          </a:p>
        </p:txBody>
      </p:sp>
      <p:pic>
        <p:nvPicPr>
          <p:cNvPr id="4" name="Picture 4" descr="rj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133" y="2233466"/>
            <a:ext cx="3265913" cy="420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809076" y="2332816"/>
            <a:ext cx="8024336" cy="3785652"/>
          </a:xfrm>
          <a:prstGeom prst="rect">
            <a:avLst/>
          </a:prstGeom>
        </p:spPr>
        <p:txBody>
          <a:bodyPr wrap="square">
            <a:spAutoFit/>
          </a:bodyPr>
          <a:lstStyle/>
          <a:p>
            <a:pPr algn="just">
              <a:lnSpc>
                <a:spcPct val="150000"/>
              </a:lnSpc>
            </a:pPr>
            <a:r>
              <a:rPr lang="zh-CN" altLang="en-US" sz="2000" b="1" dirty="0">
                <a:solidFill>
                  <a:srgbClr val="0000FF"/>
                </a:solidFill>
              </a:rPr>
              <a:t>螺旋模型的基本思想：</a:t>
            </a:r>
            <a:r>
              <a:rPr lang="zh-CN" altLang="en-US" sz="2000" b="1" dirty="0"/>
              <a:t>使用原型及其他方法来尽量降低风险。把它看作在每个阶段之前都增加了风险分析过程的快速原型模型。</a:t>
            </a:r>
            <a:endParaRPr lang="en-US" altLang="zh-CN" sz="2000" b="1" dirty="0"/>
          </a:p>
          <a:p>
            <a:pPr algn="just">
              <a:lnSpc>
                <a:spcPct val="150000"/>
              </a:lnSpc>
            </a:pPr>
            <a:r>
              <a:rPr lang="zh-CN" altLang="en-US" sz="2000" b="1" dirty="0"/>
              <a:t>左图为简化的螺旋模型。</a:t>
            </a:r>
            <a:r>
              <a:rPr lang="zh-CN" altLang="en-US" sz="2000" dirty="0"/>
              <a:t> </a:t>
            </a:r>
            <a:endParaRPr lang="en-US" altLang="zh-CN" sz="2000" dirty="0"/>
          </a:p>
          <a:p>
            <a:pPr algn="just">
              <a:lnSpc>
                <a:spcPct val="150000"/>
              </a:lnSpc>
            </a:pPr>
            <a:endParaRPr lang="en-US" altLang="zh-CN" sz="2000" dirty="0"/>
          </a:p>
          <a:p>
            <a:pPr algn="just">
              <a:lnSpc>
                <a:spcPct val="150000"/>
              </a:lnSpc>
            </a:pPr>
            <a:r>
              <a:rPr lang="zh-CN" altLang="en-US" sz="2000" dirty="0"/>
              <a:t>螺旋模型主要适用于</a:t>
            </a:r>
            <a:r>
              <a:rPr lang="zh-CN" altLang="en-US" sz="2000" b="1" dirty="0"/>
              <a:t>内部开发的大规模软件项目。</a:t>
            </a:r>
            <a:r>
              <a:rPr lang="zh-CN" altLang="en-US" sz="2000" dirty="0"/>
              <a:t> 如果进行风险分析的费用接近整个项目的经费预算，则风险分析是不可行的。事实上，项目越大，风险也越大，因此，进行风险分析的必要性也越大。此外，只有内部开发的项目，才能在风险过大时方便地中止项目。</a:t>
            </a:r>
          </a:p>
        </p:txBody>
      </p:sp>
    </p:spTree>
    <p:extLst>
      <p:ext uri="{BB962C8B-B14F-4D97-AF65-F5344CB8AC3E}">
        <p14:creationId xmlns:p14="http://schemas.microsoft.com/office/powerpoint/2010/main" val="1113069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Spiral model</a:t>
            </a:r>
            <a:endParaRPr lang="zh-CN" altLang="en-US" dirty="0"/>
          </a:p>
        </p:txBody>
      </p:sp>
      <p:pic>
        <p:nvPicPr>
          <p:cNvPr id="4" name="Picture 5" descr="rj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79" y="1343113"/>
            <a:ext cx="5103274" cy="464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5368066" y="1343113"/>
            <a:ext cx="6476103" cy="4893647"/>
          </a:xfrm>
          <a:prstGeom prst="rect">
            <a:avLst/>
          </a:prstGeom>
          <a:noFill/>
        </p:spPr>
        <p:txBody>
          <a:bodyPr wrap="square" rtlCol="0">
            <a:spAutoFit/>
          </a:bodyPr>
          <a:lstStyle/>
          <a:p>
            <a:pPr algn="just"/>
            <a:r>
              <a:rPr lang="en-US" altLang="zh-CN" sz="2400" dirty="0">
                <a:latin typeface="Bahnschrift Light Condensed" panose="020B0502040204020203" pitchFamily="34" charset="0"/>
              </a:rPr>
              <a:t>The </a:t>
            </a:r>
            <a:r>
              <a:rPr lang="en-US" altLang="zh-CN" sz="2400" dirty="0">
                <a:solidFill>
                  <a:srgbClr val="0000CC"/>
                </a:solidFill>
                <a:latin typeface="Bahnschrift Light Condensed" panose="020B0502040204020203" pitchFamily="34" charset="0"/>
              </a:rPr>
              <a:t>angle value </a:t>
            </a:r>
            <a:r>
              <a:rPr lang="en-US" altLang="zh-CN" sz="2400" dirty="0">
                <a:latin typeface="Bahnschrift Light Condensed" panose="020B0502040204020203" pitchFamily="34" charset="0"/>
              </a:rPr>
              <a:t>of the spiral represents the development progress. </a:t>
            </a:r>
            <a:r>
              <a:rPr lang="en-US" altLang="zh-CN" sz="2400" dirty="0">
                <a:solidFill>
                  <a:srgbClr val="0000CC"/>
                </a:solidFill>
                <a:latin typeface="Bahnschrift Light Condensed" panose="020B0502040204020203" pitchFamily="34" charset="0"/>
              </a:rPr>
              <a:t>Each cycle</a:t>
            </a:r>
            <a:r>
              <a:rPr lang="en-US" altLang="zh-CN" sz="2400" dirty="0">
                <a:latin typeface="Bahnschrift Light Condensed" panose="020B0502040204020203" pitchFamily="34" charset="0"/>
              </a:rPr>
              <a:t> of the spiral corresponds to one development stage.</a:t>
            </a:r>
          </a:p>
          <a:p>
            <a:pPr marL="342900" indent="-342900" algn="just">
              <a:buFont typeface="Wingdings" panose="05000000000000000000" pitchFamily="2" charset="2"/>
              <a:buChar char="Ø"/>
            </a:pPr>
            <a:r>
              <a:rPr lang="en-US" altLang="zh-CN" sz="2400" dirty="0">
                <a:solidFill>
                  <a:srgbClr val="FF0000"/>
                </a:solidFill>
                <a:latin typeface="Bahnschrift Light Condensed" panose="020B0502040204020203" pitchFamily="34" charset="0"/>
              </a:rPr>
              <a:t>upper left quadrant</a:t>
            </a:r>
            <a:r>
              <a:rPr lang="en-US" altLang="zh-CN" sz="2400" dirty="0">
                <a:latin typeface="Bahnschrift Light Condensed" panose="020B0502040204020203" pitchFamily="34" charset="0"/>
              </a:rPr>
              <a:t>:  to determine the objectives of this stage, select the scheme for achieving these objectives and set the constraint conditions of these schemes.</a:t>
            </a:r>
          </a:p>
          <a:p>
            <a:pPr marL="342900" indent="-342900" algn="just">
              <a:buFont typeface="Wingdings" panose="05000000000000000000" pitchFamily="2" charset="2"/>
              <a:buChar char="Ø"/>
            </a:pPr>
            <a:r>
              <a:rPr lang="en-US" altLang="zh-CN" sz="2400" dirty="0">
                <a:solidFill>
                  <a:srgbClr val="FF0000"/>
                </a:solidFill>
                <a:latin typeface="Bahnschrift Light Condensed" panose="020B0502040204020203" pitchFamily="34" charset="0"/>
              </a:rPr>
              <a:t>upper right quadrant: </a:t>
            </a:r>
            <a:r>
              <a:rPr lang="en-US" altLang="zh-CN" sz="2400" dirty="0">
                <a:latin typeface="Bahnschrift Light Condensed" panose="020B0502040204020203" pitchFamily="34" charset="0"/>
              </a:rPr>
              <a:t>to analyze the results of the previous step from the perspective of risk and try to eliminate various potential risks, usually by building prototypes.</a:t>
            </a:r>
          </a:p>
          <a:p>
            <a:pPr marL="342900" indent="-342900" algn="just">
              <a:buFont typeface="Wingdings" panose="05000000000000000000" pitchFamily="2" charset="2"/>
              <a:buChar char="Ø"/>
            </a:pPr>
            <a:r>
              <a:rPr lang="en-US" altLang="zh-CN" sz="2400" dirty="0">
                <a:solidFill>
                  <a:srgbClr val="FF0000"/>
                </a:solidFill>
                <a:latin typeface="Bahnschrift Light Condensed" panose="020B0502040204020203" pitchFamily="34" charset="0"/>
              </a:rPr>
              <a:t>downer right quadrant: </a:t>
            </a:r>
            <a:r>
              <a:rPr lang="en-US" altLang="zh-CN" sz="2400" dirty="0">
                <a:latin typeface="Bahnschrift Light Condensed" panose="020B0502040204020203" pitchFamily="34" charset="0"/>
              </a:rPr>
              <a:t>pure waterfall model</a:t>
            </a:r>
          </a:p>
          <a:p>
            <a:pPr marL="342900" indent="-342900" algn="just">
              <a:buFont typeface="Wingdings" panose="05000000000000000000" pitchFamily="2" charset="2"/>
              <a:buChar char="Ø"/>
            </a:pPr>
            <a:r>
              <a:rPr lang="en-US" altLang="zh-CN" sz="2400" dirty="0">
                <a:solidFill>
                  <a:srgbClr val="FF0000"/>
                </a:solidFill>
                <a:latin typeface="Bahnschrift Light Condensed" panose="020B0502040204020203" pitchFamily="34" charset="0"/>
              </a:rPr>
              <a:t>Finally, </a:t>
            </a:r>
            <a:r>
              <a:rPr lang="en-US" altLang="zh-CN" sz="2400" dirty="0">
                <a:latin typeface="Bahnschrift Light Condensed" panose="020B0502040204020203" pitchFamily="34" charset="0"/>
              </a:rPr>
              <a:t>evaluate the work results of this stage and plan the work of the next stage.</a:t>
            </a:r>
            <a:endParaRPr lang="zh-CN" altLang="en-US" sz="2400" dirty="0">
              <a:latin typeface="Bahnschrift Light Condensed" panose="020B0502040204020203" pitchFamily="34" charset="0"/>
            </a:endParaRPr>
          </a:p>
        </p:txBody>
      </p:sp>
    </p:spTree>
    <p:extLst>
      <p:ext uri="{BB962C8B-B14F-4D97-AF65-F5344CB8AC3E}">
        <p14:creationId xmlns:p14="http://schemas.microsoft.com/office/powerpoint/2010/main" val="278894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9133" y="428182"/>
            <a:ext cx="8743405" cy="685106"/>
          </a:xfrm>
        </p:spPr>
        <p:txBody>
          <a:bodyPr>
            <a:normAutofit fontScale="90000"/>
          </a:bodyPr>
          <a:lstStyle/>
          <a:p>
            <a:r>
              <a:rPr lang="en-US" altLang="zh-CN" b="1" dirty="0">
                <a:ea typeface="Segoe UI Black" panose="020B0A02040204020203" pitchFamily="34" charset="0"/>
              </a:rPr>
              <a:t>1. Software Engineering Overview</a:t>
            </a:r>
            <a:endParaRPr lang="zh-CN" altLang="en-US" dirty="0"/>
          </a:p>
        </p:txBody>
      </p:sp>
      <p:sp>
        <p:nvSpPr>
          <p:cNvPr id="3" name="内容占位符 2"/>
          <p:cNvSpPr>
            <a:spLocks noGrp="1"/>
          </p:cNvSpPr>
          <p:nvPr>
            <p:ph idx="1"/>
          </p:nvPr>
        </p:nvSpPr>
        <p:spPr/>
        <p:txBody>
          <a:bodyPr/>
          <a:lstStyle/>
          <a:p>
            <a:pPr marL="0" indent="0">
              <a:lnSpc>
                <a:spcPct val="200000"/>
              </a:lnSpc>
              <a:buNone/>
            </a:pPr>
            <a:r>
              <a:rPr lang="en-US" altLang="zh-CN" dirty="0"/>
              <a:t>1.1    software crisis</a:t>
            </a:r>
          </a:p>
          <a:p>
            <a:pPr marL="0" indent="0">
              <a:lnSpc>
                <a:spcPct val="200000"/>
              </a:lnSpc>
              <a:buNone/>
            </a:pPr>
            <a:r>
              <a:rPr lang="en-US" altLang="zh-CN" dirty="0"/>
              <a:t>1.2   software engineering</a:t>
            </a:r>
          </a:p>
          <a:p>
            <a:pPr marL="0" indent="0">
              <a:lnSpc>
                <a:spcPct val="200000"/>
              </a:lnSpc>
              <a:buNone/>
            </a:pPr>
            <a:r>
              <a:rPr lang="en-US" altLang="zh-CN" dirty="0"/>
              <a:t>1.3   software life cycle</a:t>
            </a:r>
          </a:p>
          <a:p>
            <a:pPr marL="0" indent="0">
              <a:lnSpc>
                <a:spcPct val="200000"/>
              </a:lnSpc>
              <a:buNone/>
            </a:pPr>
            <a:r>
              <a:rPr lang="en-US" altLang="zh-CN" dirty="0">
                <a:solidFill>
                  <a:srgbClr val="FF0000"/>
                </a:solidFill>
              </a:rPr>
              <a:t>1.4   software process</a:t>
            </a:r>
            <a:endParaRPr lang="zh-CN" altLang="en-US" dirty="0">
              <a:solidFill>
                <a:srgbClr val="FF0000"/>
              </a:solidFill>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335" y="1659206"/>
            <a:ext cx="4965622" cy="3482601"/>
          </a:xfrm>
          <a:prstGeom prst="rect">
            <a:avLst/>
          </a:prstGeom>
        </p:spPr>
      </p:pic>
    </p:spTree>
    <p:extLst>
      <p:ext uri="{BB962C8B-B14F-4D97-AF65-F5344CB8AC3E}">
        <p14:creationId xmlns:p14="http://schemas.microsoft.com/office/powerpoint/2010/main" val="950515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Spiral model</a:t>
            </a:r>
            <a:endParaRPr lang="zh-CN" altLang="en-US" dirty="0"/>
          </a:p>
        </p:txBody>
      </p:sp>
      <p:sp>
        <p:nvSpPr>
          <p:cNvPr id="3" name="内容占位符 2"/>
          <p:cNvSpPr>
            <a:spLocks noGrp="1"/>
          </p:cNvSpPr>
          <p:nvPr>
            <p:ph idx="1"/>
          </p:nvPr>
        </p:nvSpPr>
        <p:spPr/>
        <p:txBody>
          <a:bodyPr/>
          <a:lstStyle/>
          <a:p>
            <a:pPr marL="0" indent="0" algn="just">
              <a:buNone/>
            </a:pPr>
            <a:r>
              <a:rPr lang="en-US" altLang="zh-CN" dirty="0"/>
              <a:t>Advantage:</a:t>
            </a:r>
          </a:p>
          <a:p>
            <a:pPr marL="514350" indent="-514350" algn="just">
              <a:buFont typeface="+mj-ea"/>
              <a:buAutoNum type="circleNumDbPlain"/>
            </a:pPr>
            <a:r>
              <a:rPr lang="en-US" altLang="zh-CN" dirty="0"/>
              <a:t>The main advantage is that it is </a:t>
            </a:r>
            <a:r>
              <a:rPr lang="en-US" altLang="zh-CN" dirty="0">
                <a:solidFill>
                  <a:srgbClr val="0000CC"/>
                </a:solidFill>
              </a:rPr>
              <a:t>risk driven</a:t>
            </a:r>
            <a:r>
              <a:rPr lang="en-US" altLang="zh-CN" dirty="0"/>
              <a:t>. The emphasis on alternatives and constraints is </a:t>
            </a:r>
            <a:r>
              <a:rPr lang="en-US" altLang="zh-CN" dirty="0">
                <a:solidFill>
                  <a:srgbClr val="0000CC"/>
                </a:solidFill>
              </a:rPr>
              <a:t>beneficial to the reuse of existing software</a:t>
            </a:r>
            <a:r>
              <a:rPr lang="en-US" altLang="zh-CN" dirty="0"/>
              <a:t>, and also helps to </a:t>
            </a:r>
            <a:r>
              <a:rPr lang="en-US" altLang="zh-CN" dirty="0">
                <a:solidFill>
                  <a:srgbClr val="0000CC"/>
                </a:solidFill>
              </a:rPr>
              <a:t>make software quality an important goal </a:t>
            </a:r>
            <a:r>
              <a:rPr lang="en-US" altLang="zh-CN" dirty="0"/>
              <a:t>of software development;</a:t>
            </a:r>
          </a:p>
          <a:p>
            <a:pPr marL="514350" indent="-514350" algn="just">
              <a:buFont typeface="+mj-ea"/>
              <a:buAutoNum type="circleNumDbPlain"/>
            </a:pPr>
            <a:r>
              <a:rPr lang="en-US" altLang="zh-CN" dirty="0">
                <a:solidFill>
                  <a:srgbClr val="0000CC"/>
                </a:solidFill>
              </a:rPr>
              <a:t>Reduce the risk </a:t>
            </a:r>
            <a:r>
              <a:rPr lang="en-US" altLang="zh-CN" dirty="0"/>
              <a:t>caused by excessive testing or insufficient testing;</a:t>
            </a:r>
          </a:p>
          <a:p>
            <a:pPr marL="514350" indent="-514350" algn="just">
              <a:buFont typeface="+mj-ea"/>
              <a:buAutoNum type="circleNumDbPlain"/>
            </a:pPr>
            <a:r>
              <a:rPr lang="en-US" altLang="zh-CN" dirty="0">
                <a:solidFill>
                  <a:srgbClr val="0000CC"/>
                </a:solidFill>
              </a:rPr>
              <a:t>Maintenance</a:t>
            </a:r>
            <a:r>
              <a:rPr lang="en-US" altLang="zh-CN" dirty="0"/>
              <a:t> is just another cycle of the model. There is </a:t>
            </a:r>
            <a:r>
              <a:rPr lang="en-US" altLang="zh-CN" dirty="0">
                <a:solidFill>
                  <a:srgbClr val="0000CC"/>
                </a:solidFill>
              </a:rPr>
              <a:t>no essential difference between maintenance and development</a:t>
            </a:r>
            <a:r>
              <a:rPr lang="en-US" altLang="zh-CN" dirty="0"/>
              <a:t>.</a:t>
            </a:r>
          </a:p>
          <a:p>
            <a:pPr marL="0" indent="0" algn="just">
              <a:buNone/>
            </a:pPr>
            <a:endParaRPr lang="zh-CN" altLang="en-US" dirty="0"/>
          </a:p>
        </p:txBody>
      </p:sp>
    </p:spTree>
    <p:extLst>
      <p:ext uri="{BB962C8B-B14F-4D97-AF65-F5344CB8AC3E}">
        <p14:creationId xmlns:p14="http://schemas.microsoft.com/office/powerpoint/2010/main" val="3745423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Spiral model</a:t>
            </a:r>
            <a:endParaRPr lang="zh-CN" altLang="en-US" dirty="0"/>
          </a:p>
        </p:txBody>
      </p:sp>
      <p:pic>
        <p:nvPicPr>
          <p:cNvPr id="4" name="螺旋模型">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2815" y="1196820"/>
            <a:ext cx="8257128" cy="5160705"/>
          </a:xfrm>
          <a:prstGeom prst="rect">
            <a:avLst/>
          </a:prstGeom>
        </p:spPr>
      </p:pic>
    </p:spTree>
    <p:extLst>
      <p:ext uri="{BB962C8B-B14F-4D97-AF65-F5344CB8AC3E}">
        <p14:creationId xmlns:p14="http://schemas.microsoft.com/office/powerpoint/2010/main" val="2220766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Fountain model</a:t>
            </a:r>
            <a:endParaRPr lang="zh-CN" altLang="en-US" b="1" dirty="0">
              <a:latin typeface="Bahnschrift Light Condensed" panose="020B0502040204020203" pitchFamily="34" charset="0"/>
            </a:endParaRPr>
          </a:p>
        </p:txBody>
      </p:sp>
      <p:sp>
        <p:nvSpPr>
          <p:cNvPr id="3" name="内容占位符 2"/>
          <p:cNvSpPr>
            <a:spLocks noGrp="1"/>
          </p:cNvSpPr>
          <p:nvPr>
            <p:ph idx="1"/>
          </p:nvPr>
        </p:nvSpPr>
        <p:spPr>
          <a:xfrm>
            <a:off x="279133" y="1337913"/>
            <a:ext cx="11726401" cy="1276196"/>
          </a:xfrm>
        </p:spPr>
        <p:txBody>
          <a:bodyPr>
            <a:normAutofit lnSpcReduction="10000"/>
          </a:bodyPr>
          <a:lstStyle/>
          <a:p>
            <a:pPr marL="0" indent="0" algn="just">
              <a:lnSpc>
                <a:spcPct val="100000"/>
              </a:lnSpc>
              <a:buNone/>
            </a:pPr>
            <a:r>
              <a:rPr lang="en-US" altLang="zh-CN" dirty="0"/>
              <a:t>It is a model </a:t>
            </a:r>
            <a:r>
              <a:rPr lang="en-US" altLang="zh-CN" dirty="0">
                <a:solidFill>
                  <a:srgbClr val="FF0000"/>
                </a:solidFill>
              </a:rPr>
              <a:t>driven by user needs and driven by objects</a:t>
            </a:r>
            <a:r>
              <a:rPr lang="en-US" altLang="zh-CN" dirty="0"/>
              <a:t>. It is mainly used for software development projects using object technology. It is mainly used in object-oriented software development.</a:t>
            </a:r>
            <a:endParaRPr lang="zh-CN" altLang="en-US" dirty="0"/>
          </a:p>
        </p:txBody>
      </p:sp>
      <p:pic>
        <p:nvPicPr>
          <p:cNvPr id="4" name="Picture 4" descr="图片1"/>
          <p:cNvPicPr>
            <a:picLocks noChangeAspect="1" noChangeArrowheads="1"/>
          </p:cNvPicPr>
          <p:nvPr/>
        </p:nvPicPr>
        <p:blipFill>
          <a:blip r:embed="rId3" cstate="print">
            <a:extLst>
              <a:ext uri="{28A0092B-C50C-407E-A947-70E740481C1C}">
                <a14:useLocalDpi xmlns:a14="http://schemas.microsoft.com/office/drawing/2010/main" val="0"/>
              </a:ext>
            </a:extLst>
          </a:blip>
          <a:srcRect r="2791"/>
          <a:stretch>
            <a:fillRect/>
          </a:stretch>
        </p:blipFill>
        <p:spPr bwMode="auto">
          <a:xfrm>
            <a:off x="8683337" y="2291379"/>
            <a:ext cx="3077443" cy="426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2"/>
          <p:cNvSpPr txBox="1">
            <a:spLocks/>
          </p:cNvSpPr>
          <p:nvPr/>
        </p:nvSpPr>
        <p:spPr>
          <a:xfrm>
            <a:off x="279133" y="2614109"/>
            <a:ext cx="8404205" cy="36316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Condensed"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Condensed"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Condensed"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Condensed"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Condensed"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zh-CN" dirty="0"/>
              <a:t>In the fountain model, </a:t>
            </a:r>
            <a:r>
              <a:rPr lang="en-US" altLang="zh-CN" dirty="0">
                <a:solidFill>
                  <a:srgbClr val="FF0000"/>
                </a:solidFill>
              </a:rPr>
              <a:t>each stage of the software development process is iterative (</a:t>
            </a:r>
            <a:r>
              <a:rPr lang="zh-CN" altLang="en-US" dirty="0">
                <a:solidFill>
                  <a:srgbClr val="FF0000"/>
                </a:solidFill>
              </a:rPr>
              <a:t>迭代</a:t>
            </a:r>
            <a:r>
              <a:rPr lang="en-US" altLang="zh-CN" dirty="0">
                <a:solidFill>
                  <a:srgbClr val="FF0000"/>
                </a:solidFill>
              </a:rPr>
              <a:t>) and seamless (</a:t>
            </a:r>
            <a:r>
              <a:rPr lang="zh-CN" altLang="en-US" dirty="0">
                <a:solidFill>
                  <a:srgbClr val="FF0000"/>
                </a:solidFill>
              </a:rPr>
              <a:t>无缝</a:t>
            </a:r>
            <a:r>
              <a:rPr lang="en-US" altLang="zh-CN" dirty="0">
                <a:solidFill>
                  <a:srgbClr val="FF0000"/>
                </a:solidFill>
              </a:rPr>
              <a:t>)</a:t>
            </a:r>
            <a:r>
              <a:rPr lang="en-US" altLang="zh-CN" dirty="0"/>
              <a:t>. </a:t>
            </a:r>
          </a:p>
          <a:p>
            <a:pPr algn="just">
              <a:lnSpc>
                <a:spcPct val="100000"/>
              </a:lnSpc>
              <a:buFont typeface="Wingdings" panose="05000000000000000000" pitchFamily="2" charset="2"/>
              <a:buChar char="Ø"/>
            </a:pPr>
            <a:r>
              <a:rPr lang="en-US" altLang="zh-CN" dirty="0"/>
              <a:t>A part of the software is </a:t>
            </a:r>
            <a:r>
              <a:rPr lang="en-US" altLang="zh-CN" dirty="0">
                <a:solidFill>
                  <a:srgbClr val="FF0000"/>
                </a:solidFill>
              </a:rPr>
              <a:t>often repeated many times</a:t>
            </a:r>
            <a:r>
              <a:rPr lang="en-US" altLang="zh-CN" dirty="0"/>
              <a:t>, and the related objects add progressive software components in each iteration. </a:t>
            </a:r>
          </a:p>
          <a:p>
            <a:pPr algn="just">
              <a:lnSpc>
                <a:spcPct val="100000"/>
              </a:lnSpc>
              <a:buFont typeface="Wingdings" panose="05000000000000000000" pitchFamily="2" charset="2"/>
              <a:buChar char="Ø"/>
            </a:pPr>
            <a:r>
              <a:rPr lang="en-US" altLang="zh-CN" dirty="0"/>
              <a:t>Seamless means that there is </a:t>
            </a:r>
            <a:r>
              <a:rPr lang="en-US" altLang="zh-CN" dirty="0">
                <a:solidFill>
                  <a:srgbClr val="FF0000"/>
                </a:solidFill>
              </a:rPr>
              <a:t>no obvious boundary between various activities</a:t>
            </a:r>
            <a:r>
              <a:rPr lang="en-US" altLang="zh-CN" dirty="0"/>
              <a:t>, for example, there is </a:t>
            </a:r>
            <a:r>
              <a:rPr lang="en-US" altLang="zh-CN" dirty="0">
                <a:solidFill>
                  <a:srgbClr val="0000CC"/>
                </a:solidFill>
              </a:rPr>
              <a:t>no obvious boundary between analysis and design activities.</a:t>
            </a:r>
            <a:r>
              <a:rPr lang="en-US" altLang="zh-CN" dirty="0"/>
              <a:t>  </a:t>
            </a:r>
            <a:endParaRPr lang="zh-CN" altLang="en-US" dirty="0"/>
          </a:p>
        </p:txBody>
      </p:sp>
    </p:spTree>
    <p:extLst>
      <p:ext uri="{BB962C8B-B14F-4D97-AF65-F5344CB8AC3E}">
        <p14:creationId xmlns:p14="http://schemas.microsoft.com/office/powerpoint/2010/main" val="295967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1.4   software process— Fountain model</a:t>
            </a:r>
            <a:endParaRPr lang="zh-CN" altLang="en-US" b="1" dirty="0"/>
          </a:p>
        </p:txBody>
      </p:sp>
      <p:sp>
        <p:nvSpPr>
          <p:cNvPr id="3" name="内容占位符 2"/>
          <p:cNvSpPr>
            <a:spLocks noGrp="1"/>
          </p:cNvSpPr>
          <p:nvPr>
            <p:ph idx="1"/>
          </p:nvPr>
        </p:nvSpPr>
        <p:spPr>
          <a:xfrm>
            <a:off x="279133" y="1337912"/>
            <a:ext cx="11636943" cy="5310314"/>
          </a:xfrm>
        </p:spPr>
        <p:txBody>
          <a:bodyPr>
            <a:normAutofit/>
          </a:bodyPr>
          <a:lstStyle/>
          <a:p>
            <a:pPr marL="0" indent="0" algn="just">
              <a:buNone/>
            </a:pPr>
            <a:r>
              <a:rPr lang="en-US" altLang="zh-CN" dirty="0">
                <a:solidFill>
                  <a:srgbClr val="FF0000"/>
                </a:solidFill>
              </a:rPr>
              <a:t>Advantage:</a:t>
            </a:r>
          </a:p>
          <a:p>
            <a:pPr marL="514350" indent="-514350" algn="just">
              <a:buFont typeface="+mj-ea"/>
              <a:buAutoNum type="circleNumDbPlain"/>
            </a:pPr>
            <a:r>
              <a:rPr lang="en-US" altLang="zh-CN" dirty="0"/>
              <a:t>There is </a:t>
            </a:r>
            <a:r>
              <a:rPr lang="en-US" altLang="zh-CN" dirty="0">
                <a:solidFill>
                  <a:srgbClr val="0000CC"/>
                </a:solidFill>
              </a:rPr>
              <a:t>no obvious boundary between each stage of the model</a:t>
            </a:r>
            <a:r>
              <a:rPr lang="en-US" altLang="zh-CN" dirty="0"/>
              <a:t>, and developers can develop synchronously.</a:t>
            </a:r>
          </a:p>
          <a:p>
            <a:pPr marL="514350" indent="-514350" algn="just">
              <a:buFont typeface="+mj-ea"/>
              <a:buAutoNum type="circleNumDbPlain"/>
            </a:pPr>
            <a:r>
              <a:rPr lang="en-US" altLang="zh-CN" dirty="0">
                <a:solidFill>
                  <a:srgbClr val="0000CC"/>
                </a:solidFill>
              </a:rPr>
              <a:t>Repeatedly increase or clarify the target system</a:t>
            </a:r>
            <a:r>
              <a:rPr lang="en-US" altLang="zh-CN" dirty="0">
                <a:solidFill>
                  <a:srgbClr val="FF0000"/>
                </a:solidFill>
              </a:rPr>
              <a:t>, </a:t>
            </a:r>
            <a:r>
              <a:rPr lang="en-US" altLang="zh-CN" dirty="0"/>
              <a:t>rather than make essential changes, to </a:t>
            </a:r>
            <a:r>
              <a:rPr lang="en-US" altLang="zh-CN" dirty="0">
                <a:solidFill>
                  <a:srgbClr val="0000CC"/>
                </a:solidFill>
              </a:rPr>
              <a:t>reduce the possibility of errors</a:t>
            </a:r>
            <a:r>
              <a:rPr lang="en-US" altLang="zh-CN" dirty="0"/>
              <a:t>.  </a:t>
            </a:r>
          </a:p>
          <a:p>
            <a:pPr marL="0" indent="0" algn="just">
              <a:lnSpc>
                <a:spcPct val="100000"/>
              </a:lnSpc>
              <a:buNone/>
            </a:pPr>
            <a:r>
              <a:rPr lang="en-US" altLang="zh-CN" dirty="0">
                <a:solidFill>
                  <a:srgbClr val="FF0000"/>
                </a:solidFill>
              </a:rPr>
              <a:t>Disadvantage: </a:t>
            </a:r>
          </a:p>
          <a:p>
            <a:pPr marL="514350" indent="-514350" algn="just">
              <a:buFont typeface="+mj-ea"/>
              <a:buAutoNum type="circleNumDbPlain"/>
            </a:pPr>
            <a:r>
              <a:rPr lang="en-US" altLang="zh-CN" dirty="0"/>
              <a:t>Because the fountain model is overlapped in each development stage, </a:t>
            </a:r>
            <a:r>
              <a:rPr lang="en-US" altLang="zh-CN" dirty="0">
                <a:solidFill>
                  <a:srgbClr val="0000CC"/>
                </a:solidFill>
              </a:rPr>
              <a:t>a large number of developers are required</a:t>
            </a:r>
            <a:r>
              <a:rPr lang="en-US" altLang="zh-CN" dirty="0"/>
              <a:t> in the development process, which is not conducive to project management.</a:t>
            </a:r>
          </a:p>
          <a:p>
            <a:pPr marL="514350" indent="-514350" algn="just">
              <a:buFont typeface="+mj-ea"/>
              <a:buAutoNum type="circleNumDbPlain"/>
            </a:pPr>
            <a:r>
              <a:rPr lang="en-US" altLang="zh-CN" dirty="0">
                <a:solidFill>
                  <a:srgbClr val="0000CC"/>
                </a:solidFill>
              </a:rPr>
              <a:t>Strict management of documents </a:t>
            </a:r>
            <a:r>
              <a:rPr lang="en-US" altLang="zh-CN" dirty="0"/>
              <a:t>is required, which makes it more difficult to audit, especially when various information, demands and materials may be added at any time.</a:t>
            </a:r>
            <a:endParaRPr lang="zh-CN" altLang="en-US" dirty="0"/>
          </a:p>
        </p:txBody>
      </p:sp>
    </p:spTree>
    <p:extLst>
      <p:ext uri="{BB962C8B-B14F-4D97-AF65-F5344CB8AC3E}">
        <p14:creationId xmlns:p14="http://schemas.microsoft.com/office/powerpoint/2010/main" val="3978381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latin typeface="Bahnschrift Light Condensed" panose="020B0502040204020203" pitchFamily="34" charset="0"/>
              </a:rPr>
              <a:t>Software Engineering Overview—Homework</a:t>
            </a:r>
            <a:endParaRPr lang="zh-CN" altLang="en-US" dirty="0"/>
          </a:p>
        </p:txBody>
      </p:sp>
      <p:sp>
        <p:nvSpPr>
          <p:cNvPr id="3" name="内容占位符 2"/>
          <p:cNvSpPr>
            <a:spLocks noGrp="1"/>
          </p:cNvSpPr>
          <p:nvPr>
            <p:ph idx="1"/>
          </p:nvPr>
        </p:nvSpPr>
        <p:spPr/>
        <p:txBody>
          <a:bodyPr/>
          <a:lstStyle/>
          <a:p>
            <a:pPr marL="514350" indent="-514350">
              <a:buFont typeface="+mj-ea"/>
              <a:buAutoNum type="circleNumDbPlain"/>
            </a:pPr>
            <a:r>
              <a:rPr lang="en-US" altLang="zh-CN" dirty="0"/>
              <a:t>What are software and program?</a:t>
            </a:r>
          </a:p>
          <a:p>
            <a:pPr marL="514350" indent="-514350">
              <a:buFont typeface="+mj-ea"/>
              <a:buAutoNum type="circleNumDbPlain"/>
            </a:pPr>
            <a:r>
              <a:rPr lang="en-US" altLang="zh-CN" dirty="0"/>
              <a:t>What is software crisis? </a:t>
            </a:r>
          </a:p>
          <a:p>
            <a:pPr marL="514350" indent="-514350">
              <a:buFont typeface="+mj-ea"/>
              <a:buAutoNum type="circleNumDbPlain"/>
            </a:pPr>
            <a:r>
              <a:rPr lang="en-US" altLang="zh-CN" dirty="0"/>
              <a:t>What is a software process?</a:t>
            </a:r>
          </a:p>
          <a:p>
            <a:pPr marL="514350" indent="-514350">
              <a:buFont typeface="+mj-ea"/>
              <a:buAutoNum type="circleNumDbPlain"/>
            </a:pPr>
            <a:r>
              <a:rPr lang="en-US" altLang="zh-CN" dirty="0"/>
              <a:t>What are the phases of the software life cycle?</a:t>
            </a:r>
          </a:p>
          <a:p>
            <a:pPr marL="514350" indent="-514350">
              <a:buFont typeface="+mj-ea"/>
              <a:buAutoNum type="circleNumDbPlain"/>
            </a:pPr>
            <a:r>
              <a:rPr lang="en-US" altLang="zh-CN" dirty="0"/>
              <a:t>Waterfall model and rapid prototyping</a:t>
            </a:r>
          </a:p>
        </p:txBody>
      </p:sp>
    </p:spTree>
    <p:extLst>
      <p:ext uri="{BB962C8B-B14F-4D97-AF65-F5344CB8AC3E}">
        <p14:creationId xmlns:p14="http://schemas.microsoft.com/office/powerpoint/2010/main" val="405355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1.4   software process</a:t>
            </a:r>
            <a:endParaRPr lang="zh-CN" altLang="en-US" dirty="0">
              <a:latin typeface="Bahnschrift Condensed" panose="020B0502040204020203" pitchFamily="34" charset="0"/>
            </a:endParaRPr>
          </a:p>
        </p:txBody>
      </p:sp>
      <p:sp>
        <p:nvSpPr>
          <p:cNvPr id="3" name="内容占位符 2"/>
          <p:cNvSpPr>
            <a:spLocks noGrp="1"/>
          </p:cNvSpPr>
          <p:nvPr>
            <p:ph idx="1"/>
          </p:nvPr>
        </p:nvSpPr>
        <p:spPr/>
        <p:txBody>
          <a:bodyPr/>
          <a:lstStyle/>
          <a:p>
            <a:pPr marL="0" indent="0" algn="just">
              <a:lnSpc>
                <a:spcPct val="150000"/>
              </a:lnSpc>
              <a:buNone/>
            </a:pPr>
            <a:r>
              <a:rPr lang="en-US" altLang="zh-CN" b="1" dirty="0">
                <a:solidFill>
                  <a:srgbClr val="0000CC"/>
                </a:solidFill>
              </a:rPr>
              <a:t>Definition: it is </a:t>
            </a:r>
            <a:r>
              <a:rPr lang="en-US" altLang="zh-CN" b="1" i="1" u="sng" dirty="0">
                <a:solidFill>
                  <a:srgbClr val="0000CC"/>
                </a:solidFill>
              </a:rPr>
              <a:t>a framework of a series of task</a:t>
            </a:r>
            <a:r>
              <a:rPr lang="en-US" altLang="zh-CN" b="1" i="1" dirty="0">
                <a:solidFill>
                  <a:srgbClr val="0000CC"/>
                </a:solidFill>
              </a:rPr>
              <a:t>s </a:t>
            </a:r>
            <a:r>
              <a:rPr lang="en-US" altLang="zh-CN" b="1" dirty="0">
                <a:solidFill>
                  <a:srgbClr val="0000CC"/>
                </a:solidFill>
              </a:rPr>
              <a:t>that need to be completed in order </a:t>
            </a:r>
            <a:r>
              <a:rPr lang="en-US" altLang="zh-CN" b="1" i="1" u="sng" dirty="0">
                <a:solidFill>
                  <a:srgbClr val="0000CC"/>
                </a:solidFill>
              </a:rPr>
              <a:t>to obtain high-quality software</a:t>
            </a:r>
            <a:r>
              <a:rPr lang="en-US" altLang="zh-CN" b="1" dirty="0">
                <a:solidFill>
                  <a:srgbClr val="0000CC"/>
                </a:solidFill>
              </a:rPr>
              <a:t>. It specifies(</a:t>
            </a:r>
            <a:r>
              <a:rPr lang="zh-CN" altLang="en-US" b="1" dirty="0">
                <a:solidFill>
                  <a:srgbClr val="0000CC"/>
                </a:solidFill>
              </a:rPr>
              <a:t>规定了</a:t>
            </a:r>
            <a:r>
              <a:rPr lang="en-US" altLang="zh-CN" b="1" dirty="0">
                <a:solidFill>
                  <a:srgbClr val="0000CC"/>
                </a:solidFill>
              </a:rPr>
              <a:t>) the work steps to complete various tasks. </a:t>
            </a:r>
          </a:p>
          <a:p>
            <a:pPr marL="0" indent="0" algn="just">
              <a:lnSpc>
                <a:spcPct val="150000"/>
              </a:lnSpc>
              <a:buNone/>
            </a:pPr>
            <a:r>
              <a:rPr lang="en-US" altLang="zh-CN" dirty="0"/>
              <a:t>The process defines </a:t>
            </a:r>
            <a:r>
              <a:rPr lang="en-US" altLang="zh-CN" u="sng" dirty="0">
                <a:solidFill>
                  <a:srgbClr val="FF0000"/>
                </a:solidFill>
              </a:rPr>
              <a:t>sequences </a:t>
            </a:r>
            <a:r>
              <a:rPr lang="en-US" altLang="zh-CN" dirty="0"/>
              <a:t>of application methods, </a:t>
            </a:r>
            <a:r>
              <a:rPr lang="en-US" altLang="zh-CN" u="sng" dirty="0">
                <a:solidFill>
                  <a:srgbClr val="FF0000"/>
                </a:solidFill>
              </a:rPr>
              <a:t>documents</a:t>
            </a:r>
            <a:r>
              <a:rPr lang="en-US" altLang="zh-CN" dirty="0"/>
              <a:t> to be delivered, the </a:t>
            </a:r>
            <a:r>
              <a:rPr lang="en-US" altLang="zh-CN" u="sng" dirty="0">
                <a:solidFill>
                  <a:srgbClr val="FF0000"/>
                </a:solidFill>
              </a:rPr>
              <a:t>management measures </a:t>
            </a:r>
            <a:r>
              <a:rPr lang="en-US" altLang="zh-CN" dirty="0"/>
              <a:t>to be taken to ensure the software quality and coordinate changes, and the</a:t>
            </a:r>
            <a:r>
              <a:rPr lang="en-US" altLang="zh-CN" u="sng" dirty="0">
                <a:solidFill>
                  <a:srgbClr val="FF0000"/>
                </a:solidFill>
              </a:rPr>
              <a:t> milestones </a:t>
            </a:r>
            <a:r>
              <a:rPr lang="en-US" altLang="zh-CN" dirty="0"/>
              <a:t>to mark the completion of tasks in each stage of software development. </a:t>
            </a:r>
          </a:p>
          <a:p>
            <a:pPr marL="0" indent="0" algn="ctr">
              <a:lnSpc>
                <a:spcPct val="150000"/>
              </a:lnSpc>
              <a:buNone/>
            </a:pPr>
            <a:r>
              <a:rPr lang="en-US" altLang="zh-CN" dirty="0">
                <a:effectLst>
                  <a:outerShdw blurRad="38100" dist="38100" dir="2700000" algn="tl">
                    <a:srgbClr val="000000">
                      <a:alpha val="43137"/>
                    </a:srgbClr>
                  </a:outerShdw>
                </a:effectLst>
              </a:rPr>
              <a:t>To obtain high-quality software products, the software process must be scientific and effective.</a:t>
            </a:r>
            <a:endParaRPr lang="zh-CN" alt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5583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1.4   software process</a:t>
            </a:r>
            <a:endParaRPr lang="zh-CN" altLang="en-US" dirty="0"/>
          </a:p>
        </p:txBody>
      </p:sp>
      <p:sp>
        <p:nvSpPr>
          <p:cNvPr id="3" name="内容占位符 2"/>
          <p:cNvSpPr>
            <a:spLocks noGrp="1"/>
          </p:cNvSpPr>
          <p:nvPr>
            <p:ph idx="1"/>
          </p:nvPr>
        </p:nvSpPr>
        <p:spPr/>
        <p:txBody>
          <a:bodyPr>
            <a:normAutofit/>
          </a:bodyPr>
          <a:lstStyle/>
          <a:p>
            <a:pPr marL="514350" indent="-514350">
              <a:lnSpc>
                <a:spcPct val="200000"/>
              </a:lnSpc>
              <a:buFont typeface="+mj-lt"/>
              <a:buAutoNum type="arabicPeriod"/>
            </a:pPr>
            <a:r>
              <a:rPr lang="zh-CN" altLang="en-US" b="1" dirty="0">
                <a:latin typeface="Bahnschrift Light Condensed" panose="020B0502040204020203" pitchFamily="34" charset="0"/>
              </a:rPr>
              <a:t>瀑布模型：</a:t>
            </a:r>
            <a:r>
              <a:rPr lang="en-US" altLang="zh-CN" b="1" dirty="0">
                <a:latin typeface="Bahnschrift Light Condensed" panose="020B0502040204020203" pitchFamily="34" charset="0"/>
              </a:rPr>
              <a:t>Waterfall model</a:t>
            </a:r>
          </a:p>
          <a:p>
            <a:pPr marL="514350" indent="-514350">
              <a:lnSpc>
                <a:spcPct val="200000"/>
              </a:lnSpc>
              <a:buFont typeface="+mj-lt"/>
              <a:buAutoNum type="arabicPeriod"/>
            </a:pPr>
            <a:r>
              <a:rPr lang="zh-CN" altLang="en-US" b="1" dirty="0">
                <a:latin typeface="Bahnschrift Light Condensed" panose="020B0502040204020203" pitchFamily="34" charset="0"/>
              </a:rPr>
              <a:t>快速原型模型：</a:t>
            </a:r>
            <a:r>
              <a:rPr lang="en-US" altLang="zh-CN" b="1" dirty="0">
                <a:latin typeface="Bahnschrift Light Condensed" panose="020B0502040204020203" pitchFamily="34" charset="0"/>
              </a:rPr>
              <a:t>Rapid prototype model</a:t>
            </a:r>
          </a:p>
          <a:p>
            <a:pPr marL="514350" indent="-514350">
              <a:lnSpc>
                <a:spcPct val="200000"/>
              </a:lnSpc>
              <a:buFont typeface="+mj-lt"/>
              <a:buAutoNum type="arabicPeriod"/>
            </a:pPr>
            <a:r>
              <a:rPr lang="zh-CN" altLang="en-US" b="1" dirty="0">
                <a:latin typeface="Bahnschrift Light Condensed" panose="020B0502040204020203" pitchFamily="34" charset="0"/>
              </a:rPr>
              <a:t>增量模型：</a:t>
            </a:r>
            <a:r>
              <a:rPr lang="en-US" altLang="zh-CN" b="1" dirty="0">
                <a:latin typeface="Bahnschrift Light Condensed" panose="020B0502040204020203" pitchFamily="34" charset="0"/>
              </a:rPr>
              <a:t>Incremental model</a:t>
            </a:r>
          </a:p>
          <a:p>
            <a:pPr marL="514350" indent="-514350">
              <a:lnSpc>
                <a:spcPct val="200000"/>
              </a:lnSpc>
              <a:buFont typeface="+mj-lt"/>
              <a:buAutoNum type="arabicPeriod"/>
            </a:pPr>
            <a:r>
              <a:rPr lang="zh-CN" altLang="en-US" b="1" dirty="0">
                <a:latin typeface="Bahnschrift Light Condensed" panose="020B0502040204020203" pitchFamily="34" charset="0"/>
              </a:rPr>
              <a:t>螺旋模型：</a:t>
            </a:r>
            <a:r>
              <a:rPr lang="en-US" altLang="zh-CN" b="1" dirty="0">
                <a:latin typeface="Bahnschrift Light Condensed" panose="020B0502040204020203" pitchFamily="34" charset="0"/>
              </a:rPr>
              <a:t>Spiral model</a:t>
            </a:r>
          </a:p>
          <a:p>
            <a:pPr marL="514350" indent="-514350">
              <a:lnSpc>
                <a:spcPct val="200000"/>
              </a:lnSpc>
              <a:buFont typeface="+mj-lt"/>
              <a:buAutoNum type="arabicPeriod"/>
            </a:pPr>
            <a:r>
              <a:rPr lang="zh-CN" altLang="en-US" b="1" dirty="0">
                <a:latin typeface="Bahnschrift Light Condensed" panose="020B0502040204020203" pitchFamily="34" charset="0"/>
              </a:rPr>
              <a:t>喷泉模型：</a:t>
            </a:r>
            <a:r>
              <a:rPr lang="en-US" altLang="zh-CN" b="1" dirty="0">
                <a:latin typeface="Bahnschrift Light Condensed" panose="020B0502040204020203" pitchFamily="34" charset="0"/>
              </a:rPr>
              <a:t>Fountain model</a:t>
            </a:r>
            <a:endParaRPr lang="zh-CN" altLang="en-US" b="1" dirty="0">
              <a:latin typeface="Bahnschrift Light Condensed" panose="020B0502040204020203" pitchFamily="34" charset="0"/>
            </a:endParaRPr>
          </a:p>
        </p:txBody>
      </p:sp>
    </p:spTree>
    <p:extLst>
      <p:ext uri="{BB962C8B-B14F-4D97-AF65-F5344CB8AC3E}">
        <p14:creationId xmlns:p14="http://schemas.microsoft.com/office/powerpoint/2010/main" val="3966448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1.4   software process— Waterfall model</a:t>
            </a:r>
            <a:endParaRPr lang="zh-CN" altLang="en-US" dirty="0">
              <a:latin typeface="Bahnschrift Condensed" panose="020B0502040204020203" pitchFamily="34" charset="0"/>
            </a:endParaRPr>
          </a:p>
        </p:txBody>
      </p:sp>
      <p:pic>
        <p:nvPicPr>
          <p:cNvPr id="4" name="Picture 5" descr="rj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585" y="1380941"/>
            <a:ext cx="27527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rj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014" y="1234891"/>
            <a:ext cx="35052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905977" y="6071732"/>
            <a:ext cx="439261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6350"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Clr>
                <a:schemeClr val="accent1"/>
              </a:buClr>
              <a:buSzPct val="65000"/>
              <a:buFont typeface="Wingdings" panose="05000000000000000000" pitchFamily="2" charset="2"/>
              <a:buNone/>
            </a:pPr>
            <a:r>
              <a:rPr lang="zh-CN" altLang="en-US" sz="2800" b="1" dirty="0"/>
              <a:t>传统的瀑布模型</a:t>
            </a:r>
          </a:p>
        </p:txBody>
      </p:sp>
      <p:sp>
        <p:nvSpPr>
          <p:cNvPr id="7" name="Rectangle 6"/>
          <p:cNvSpPr>
            <a:spLocks noChangeArrowheads="1"/>
          </p:cNvSpPr>
          <p:nvPr/>
        </p:nvSpPr>
        <p:spPr bwMode="auto">
          <a:xfrm>
            <a:off x="7265819" y="6070146"/>
            <a:ext cx="41338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7338" indent="-6350" eaLnBrk="0" hangingPunct="0">
              <a:defRPr sz="2400">
                <a:solidFill>
                  <a:schemeClr val="tx1"/>
                </a:solidFill>
                <a:latin typeface="Arial" panose="020B0604020202020204" pitchFamily="34" charset="0"/>
                <a:ea typeface="宋体" panose="02010600030101010101" pitchFamily="2" charset="-122"/>
              </a:defRPr>
            </a:lvl1pPr>
            <a:lvl2pPr marL="742950" indent="-285750" eaLnBrk="0" hangingPunct="0">
              <a:defRPr sz="2400">
                <a:solidFill>
                  <a:schemeClr val="tx1"/>
                </a:solidFill>
                <a:latin typeface="Arial" panose="020B0604020202020204" pitchFamily="34" charset="0"/>
                <a:ea typeface="宋体" panose="02010600030101010101" pitchFamily="2" charset="-122"/>
              </a:defRPr>
            </a:lvl2pPr>
            <a:lvl3pPr marL="1143000" indent="-228600" eaLnBrk="0" hangingPunct="0">
              <a:defRPr sz="2400">
                <a:solidFill>
                  <a:schemeClr val="tx1"/>
                </a:solidFill>
                <a:latin typeface="Arial" panose="020B0604020202020204" pitchFamily="34" charset="0"/>
                <a:ea typeface="宋体" panose="02010600030101010101" pitchFamily="2" charset="-122"/>
              </a:defRPr>
            </a:lvl3pPr>
            <a:lvl4pPr marL="1600200" indent="-228600" eaLnBrk="0" hangingPunct="0">
              <a:defRPr sz="2400">
                <a:solidFill>
                  <a:schemeClr val="tx1"/>
                </a:solidFill>
                <a:latin typeface="Arial" panose="020B0604020202020204" pitchFamily="34" charset="0"/>
                <a:ea typeface="宋体" panose="02010600030101010101" pitchFamily="2" charset="-122"/>
              </a:defRPr>
            </a:lvl4pPr>
            <a:lvl5pPr marL="2057400" indent="-228600" eaLnBrk="0" hangingPunct="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spcBef>
                <a:spcPct val="20000"/>
              </a:spcBef>
              <a:buClr>
                <a:schemeClr val="accent1"/>
              </a:buClr>
              <a:buSzPct val="65000"/>
              <a:buFont typeface="Wingdings" panose="05000000000000000000" pitchFamily="2" charset="2"/>
              <a:buNone/>
            </a:pPr>
            <a:r>
              <a:rPr lang="zh-CN" altLang="en-US" sz="2800" b="1" dirty="0"/>
              <a:t>实际的瀑布模型</a:t>
            </a:r>
          </a:p>
        </p:txBody>
      </p:sp>
    </p:spTree>
    <p:extLst>
      <p:ext uri="{BB962C8B-B14F-4D97-AF65-F5344CB8AC3E}">
        <p14:creationId xmlns:p14="http://schemas.microsoft.com/office/powerpoint/2010/main" val="3340759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Characteristics of waterfall model</a:t>
            </a:r>
            <a:endParaRPr lang="zh-CN" altLang="en-US" dirty="0">
              <a:latin typeface="Bahnschrift Condensed" panose="020B0502040204020203" pitchFamily="34" charset="0"/>
            </a:endParaRPr>
          </a:p>
        </p:txBody>
      </p:sp>
      <p:sp>
        <p:nvSpPr>
          <p:cNvPr id="3" name="内容占位符 2"/>
          <p:cNvSpPr>
            <a:spLocks noGrp="1"/>
          </p:cNvSpPr>
          <p:nvPr>
            <p:ph idx="1"/>
          </p:nvPr>
        </p:nvSpPr>
        <p:spPr/>
        <p:txBody>
          <a:bodyPr>
            <a:normAutofit lnSpcReduction="10000"/>
          </a:bodyPr>
          <a:lstStyle/>
          <a:p>
            <a:pPr marL="514350" indent="-514350">
              <a:buAutoNum type="arabicPeriod"/>
            </a:pPr>
            <a:r>
              <a:rPr lang="en-US" altLang="zh-CN" dirty="0"/>
              <a:t>The phases </a:t>
            </a:r>
            <a:r>
              <a:rPr lang="en-US" altLang="zh-CN" dirty="0">
                <a:solidFill>
                  <a:srgbClr val="FF0000"/>
                </a:solidFill>
              </a:rPr>
              <a:t>are sequential and dependent</a:t>
            </a:r>
          </a:p>
          <a:p>
            <a:pPr>
              <a:buFont typeface="Wingdings" panose="05000000000000000000" pitchFamily="2" charset="2"/>
              <a:buChar char="Ø"/>
            </a:pPr>
            <a:r>
              <a:rPr lang="en-US" altLang="zh-CN" dirty="0"/>
              <a:t>The work of the next stage can only be started after the work of the previous stage is completed;</a:t>
            </a:r>
          </a:p>
          <a:p>
            <a:pPr>
              <a:buFont typeface="Wingdings" panose="05000000000000000000" pitchFamily="2" charset="2"/>
              <a:buChar char="Ø"/>
            </a:pPr>
            <a:r>
              <a:rPr lang="en-US" altLang="zh-CN" dirty="0"/>
              <a:t>The output document of the previous stage is the input document of the next stage.</a:t>
            </a:r>
          </a:p>
          <a:p>
            <a:pPr marL="514350" indent="-514350">
              <a:buFont typeface="+mj-lt"/>
              <a:buAutoNum type="arabicPeriod" startAt="2"/>
            </a:pPr>
            <a:r>
              <a:rPr lang="en-US" altLang="zh-CN" dirty="0"/>
              <a:t>Viewpoint of </a:t>
            </a:r>
            <a:r>
              <a:rPr lang="en-US" altLang="zh-CN" dirty="0">
                <a:solidFill>
                  <a:srgbClr val="FF0000"/>
                </a:solidFill>
              </a:rPr>
              <a:t>delaying realization</a:t>
            </a:r>
          </a:p>
          <a:p>
            <a:pPr>
              <a:buFont typeface="Wingdings" panose="05000000000000000000" pitchFamily="2" charset="2"/>
              <a:buChar char="Ø"/>
            </a:pPr>
            <a:r>
              <a:rPr lang="en-US" altLang="zh-CN" dirty="0"/>
              <a:t>For large-scale software projects, the earlier the coding starts, the longer it takes to complete the development work.</a:t>
            </a:r>
          </a:p>
          <a:p>
            <a:pPr marL="514350" indent="-514350">
              <a:buFont typeface="+mj-lt"/>
              <a:buAutoNum type="arabicPeriod" startAt="3"/>
            </a:pPr>
            <a:r>
              <a:rPr lang="en-US" altLang="zh-CN" dirty="0"/>
              <a:t>Viewpoint of </a:t>
            </a:r>
            <a:r>
              <a:rPr lang="en-US" altLang="zh-CN" dirty="0">
                <a:solidFill>
                  <a:srgbClr val="FF0000"/>
                </a:solidFill>
              </a:rPr>
              <a:t>quality assurance</a:t>
            </a:r>
          </a:p>
          <a:p>
            <a:pPr>
              <a:buFont typeface="Wingdings" panose="05000000000000000000" pitchFamily="2" charset="2"/>
              <a:buChar char="Ø"/>
            </a:pPr>
            <a:r>
              <a:rPr lang="en-US" altLang="zh-CN" dirty="0"/>
              <a:t>Each stage must complete the specified documents, which is a </a:t>
            </a:r>
            <a:r>
              <a:rPr lang="en-US" altLang="zh-CN" dirty="0">
                <a:solidFill>
                  <a:srgbClr val="FF0000"/>
                </a:solidFill>
              </a:rPr>
              <a:t>"document driven" model</a:t>
            </a:r>
            <a:r>
              <a:rPr lang="en-US" altLang="zh-CN" dirty="0"/>
              <a:t>;</a:t>
            </a:r>
          </a:p>
          <a:p>
            <a:pPr>
              <a:buFont typeface="Wingdings" panose="05000000000000000000" pitchFamily="2" charset="2"/>
              <a:buChar char="Ø"/>
            </a:pPr>
            <a:r>
              <a:rPr lang="en-US" altLang="zh-CN" dirty="0"/>
              <a:t>Before the end of each phase, the completed documents shall be reviewed to find problems and correct errors as soon as possible.</a:t>
            </a:r>
            <a:endParaRPr lang="zh-CN" altLang="en-US" dirty="0"/>
          </a:p>
        </p:txBody>
      </p:sp>
    </p:spTree>
    <p:extLst>
      <p:ext uri="{BB962C8B-B14F-4D97-AF65-F5344CB8AC3E}">
        <p14:creationId xmlns:p14="http://schemas.microsoft.com/office/powerpoint/2010/main" val="2487556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Characteristics of waterfall model</a:t>
            </a:r>
            <a:endParaRPr lang="zh-CN" altLang="en-US" dirty="0"/>
          </a:p>
        </p:txBody>
      </p:sp>
      <p:sp>
        <p:nvSpPr>
          <p:cNvPr id="3" name="内容占位符 2"/>
          <p:cNvSpPr>
            <a:spLocks noGrp="1"/>
          </p:cNvSpPr>
          <p:nvPr>
            <p:ph idx="1"/>
          </p:nvPr>
        </p:nvSpPr>
        <p:spPr/>
        <p:txBody>
          <a:bodyPr>
            <a:normAutofit/>
          </a:bodyPr>
          <a:lstStyle/>
          <a:p>
            <a:pPr marL="0" indent="0" algn="just">
              <a:buNone/>
            </a:pPr>
            <a:r>
              <a:rPr lang="en-US" altLang="zh-CN" dirty="0">
                <a:solidFill>
                  <a:srgbClr val="FF0000"/>
                </a:solidFill>
              </a:rPr>
              <a:t>Advantages of waterfall model:</a:t>
            </a:r>
          </a:p>
          <a:p>
            <a:pPr algn="just">
              <a:buFont typeface="Wingdings" panose="05000000000000000000" pitchFamily="2" charset="2"/>
              <a:buChar char="Ø"/>
            </a:pPr>
            <a:r>
              <a:rPr lang="en-US" altLang="zh-CN" dirty="0"/>
              <a:t>Developers can be forced to adopt standardized methods;</a:t>
            </a:r>
          </a:p>
          <a:p>
            <a:pPr algn="just">
              <a:buFont typeface="Wingdings" panose="05000000000000000000" pitchFamily="2" charset="2"/>
              <a:buChar char="Ø"/>
            </a:pPr>
            <a:r>
              <a:rPr lang="en-US" altLang="zh-CN" dirty="0"/>
              <a:t>Strictly specify the documents that must be submitted at each stage;</a:t>
            </a:r>
          </a:p>
          <a:p>
            <a:pPr algn="just">
              <a:buFont typeface="Wingdings" panose="05000000000000000000" pitchFamily="2" charset="2"/>
              <a:buChar char="Ø"/>
            </a:pPr>
            <a:r>
              <a:rPr lang="en-US" altLang="zh-CN" dirty="0"/>
              <a:t>It is required that all products delivered at each stage must be carefully verified by the quality assurance team.</a:t>
            </a:r>
          </a:p>
          <a:p>
            <a:pPr marL="0" indent="0" algn="just">
              <a:buNone/>
            </a:pPr>
            <a:r>
              <a:rPr lang="en-US" altLang="zh-CN" dirty="0">
                <a:solidFill>
                  <a:srgbClr val="FF0000"/>
                </a:solidFill>
              </a:rPr>
              <a:t>Disadvantages of waterfall model:</a:t>
            </a:r>
          </a:p>
          <a:p>
            <a:pPr algn="just">
              <a:buFont typeface="Wingdings" panose="05000000000000000000" pitchFamily="2" charset="2"/>
              <a:buChar char="Ø"/>
            </a:pPr>
            <a:r>
              <a:rPr lang="en-US" altLang="zh-CN" dirty="0"/>
              <a:t>It is impractical to understand the product only through documents and not through practice.</a:t>
            </a:r>
          </a:p>
          <a:p>
            <a:pPr marL="0" indent="0" algn="just">
              <a:lnSpc>
                <a:spcPct val="150000"/>
              </a:lnSpc>
              <a:buNone/>
            </a:pPr>
            <a:r>
              <a:rPr lang="en-US" altLang="zh-CN" dirty="0">
                <a:solidFill>
                  <a:srgbClr val="0000CC"/>
                </a:solidFill>
              </a:rPr>
              <a:t>Overall, the waterfall model is applicable to: Demand is predictable; The software implementation method is mature; The project cycle is short.</a:t>
            </a:r>
            <a:endParaRPr lang="zh-CN" altLang="en-US" dirty="0">
              <a:solidFill>
                <a:srgbClr val="0000CC"/>
              </a:solidFill>
            </a:endParaRPr>
          </a:p>
        </p:txBody>
      </p:sp>
    </p:spTree>
    <p:extLst>
      <p:ext uri="{BB962C8B-B14F-4D97-AF65-F5344CB8AC3E}">
        <p14:creationId xmlns:p14="http://schemas.microsoft.com/office/powerpoint/2010/main" val="386657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1.4   software process— Rapid prototyping model</a:t>
            </a:r>
            <a:endParaRPr lang="zh-CN" altLang="en-US" dirty="0"/>
          </a:p>
        </p:txBody>
      </p:sp>
      <p:sp>
        <p:nvSpPr>
          <p:cNvPr id="3" name="内容占位符 2"/>
          <p:cNvSpPr>
            <a:spLocks noGrp="1"/>
          </p:cNvSpPr>
          <p:nvPr>
            <p:ph idx="1"/>
          </p:nvPr>
        </p:nvSpPr>
        <p:spPr/>
        <p:txBody>
          <a:bodyPr/>
          <a:lstStyle/>
          <a:p>
            <a:pPr marL="0" indent="0" algn="just">
              <a:buNone/>
            </a:pPr>
            <a:r>
              <a:rPr lang="en-US" altLang="zh-CN" dirty="0"/>
              <a:t>Rapid prototyping: </a:t>
            </a:r>
            <a:r>
              <a:rPr lang="en-US" altLang="zh-CN" dirty="0">
                <a:solidFill>
                  <a:srgbClr val="FF0000"/>
                </a:solidFill>
              </a:rPr>
              <a:t>it is a program that can be quickly established and run on a computer. The functions it can complete are often a subset of the functions that the final product can complete</a:t>
            </a:r>
            <a:r>
              <a:rPr lang="en-US" altLang="zh-CN" dirty="0"/>
              <a:t>. It is an initial version of a software system that is used to demonstrate concepts, try out design options, and find out more about the problem and its possible solutions.</a:t>
            </a:r>
          </a:p>
          <a:p>
            <a:pPr marL="0" indent="0" algn="just">
              <a:buNone/>
            </a:pPr>
            <a:endParaRPr lang="zh-CN" altLang="en-US" dirty="0"/>
          </a:p>
        </p:txBody>
      </p:sp>
      <p:grpSp>
        <p:nvGrpSpPr>
          <p:cNvPr id="22" name="Diagram 6"/>
          <p:cNvGrpSpPr>
            <a:grpSpLocks/>
          </p:cNvGrpSpPr>
          <p:nvPr/>
        </p:nvGrpSpPr>
        <p:grpSpPr bwMode="auto">
          <a:xfrm>
            <a:off x="3708345" y="3078909"/>
            <a:ext cx="3135312" cy="2416175"/>
            <a:chOff x="482" y="600"/>
            <a:chExt cx="4752" cy="3891"/>
          </a:xfrm>
        </p:grpSpPr>
        <p:sp>
          <p:nvSpPr>
            <p:cNvPr id="23" name="_s6148"/>
            <p:cNvSpPr>
              <a:spLocks noChangeArrowheads="1" noTextEdit="1"/>
            </p:cNvSpPr>
            <p:nvPr/>
          </p:nvSpPr>
          <p:spPr bwMode="auto">
            <a:xfrm>
              <a:off x="1935" y="1331"/>
              <a:ext cx="1847" cy="1847"/>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vert="horz" wrap="none" lIns="91440" tIns="45720" rIns="91440" bIns="45720" numCol="1" anchor="ctr" anchorCtr="0" compatLnSpc="1">
              <a:prstTxWarp prst="textNoShape">
                <a:avLst/>
              </a:prstTxWarp>
            </a:bodyPr>
            <a:lstStyle/>
            <a:p>
              <a:endParaRPr lang="zh-CN" altLang="en-US"/>
            </a:p>
          </p:txBody>
        </p:sp>
        <p:sp>
          <p:nvSpPr>
            <p:cNvPr id="24" name="_s6149"/>
            <p:cNvSpPr>
              <a:spLocks noChangeArrowheads="1" noTextEdit="1"/>
            </p:cNvSpPr>
            <p:nvPr/>
          </p:nvSpPr>
          <p:spPr bwMode="auto">
            <a:xfrm rot="7200000">
              <a:off x="2188" y="1769"/>
              <a:ext cx="1847" cy="1847"/>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vert="horz" wrap="none" lIns="91440" tIns="45720" rIns="91440" bIns="45720" numCol="1" anchor="ctr" anchorCtr="0" compatLnSpc="1">
              <a:prstTxWarp prst="textNoShape">
                <a:avLst/>
              </a:prstTxWarp>
            </a:bodyPr>
            <a:lstStyle/>
            <a:p>
              <a:endParaRPr lang="zh-CN" altLang="en-US"/>
            </a:p>
          </p:txBody>
        </p:sp>
        <p:sp>
          <p:nvSpPr>
            <p:cNvPr id="25" name="_s6150"/>
            <p:cNvSpPr>
              <a:spLocks noChangeArrowheads="1" noTextEdit="1"/>
            </p:cNvSpPr>
            <p:nvPr/>
          </p:nvSpPr>
          <p:spPr bwMode="auto">
            <a:xfrm rot="14400000">
              <a:off x="1682" y="1769"/>
              <a:ext cx="1847" cy="1847"/>
            </a:xfrm>
            <a:custGeom>
              <a:avLst/>
              <a:gdLst>
                <a:gd name="G0" fmla="+- -5242880 0 0"/>
                <a:gd name="G1" fmla="+- -8519680 0 0"/>
                <a:gd name="G2" fmla="+- -5242880 0 -8519680"/>
                <a:gd name="G3" fmla="+- 10800 0 0"/>
                <a:gd name="G4" fmla="+- 0 0 -5242880"/>
                <a:gd name="T0" fmla="*/ 360 256 1"/>
                <a:gd name="T1" fmla="*/ 0 256 1"/>
                <a:gd name="G5" fmla="+- G2 T0 T1"/>
                <a:gd name="G6" fmla="?: G2 G2 G5"/>
                <a:gd name="G7" fmla="+- 0 0 G6"/>
                <a:gd name="G8" fmla="+- 7200 0 0"/>
                <a:gd name="G9" fmla="+- 0 0 -8519680"/>
                <a:gd name="G10" fmla="+- 7200 0 2700"/>
                <a:gd name="G11" fmla="cos G10 -5242880"/>
                <a:gd name="G12" fmla="sin G10 -5242880"/>
                <a:gd name="G13" fmla="cos 13500 -5242880"/>
                <a:gd name="G14" fmla="sin 13500 -5242880"/>
                <a:gd name="G15" fmla="+- G11 10800 0"/>
                <a:gd name="G16" fmla="+- G12 10800 0"/>
                <a:gd name="G17" fmla="+- G13 10800 0"/>
                <a:gd name="G18" fmla="+- G14 10800 0"/>
                <a:gd name="G19" fmla="*/ 7200 1 2"/>
                <a:gd name="G20" fmla="+- G19 5400 0"/>
                <a:gd name="G21" fmla="cos G20 -5242880"/>
                <a:gd name="G22" fmla="sin G20 -5242880"/>
                <a:gd name="G23" fmla="+- G21 10800 0"/>
                <a:gd name="G24" fmla="+- G12 G23 G22"/>
                <a:gd name="G25" fmla="+- G22 G23 G11"/>
                <a:gd name="G26" fmla="cos 10800 -5242880"/>
                <a:gd name="G27" fmla="sin 10800 -5242880"/>
                <a:gd name="G28" fmla="cos 7200 -5242880"/>
                <a:gd name="G29" fmla="sin 7200 -5242880"/>
                <a:gd name="G30" fmla="+- G26 10800 0"/>
                <a:gd name="G31" fmla="+- G27 10800 0"/>
                <a:gd name="G32" fmla="+- G28 10800 0"/>
                <a:gd name="G33" fmla="+- G29 10800 0"/>
                <a:gd name="G34" fmla="+- G19 5400 0"/>
                <a:gd name="G35" fmla="cos G34 -8519680"/>
                <a:gd name="G36" fmla="sin G34 -8519680"/>
                <a:gd name="G37" fmla="+/ -8519680 -5242880 2"/>
                <a:gd name="T2" fmla="*/ 180 256 1"/>
                <a:gd name="T3" fmla="*/ 0 256 1"/>
                <a:gd name="G38" fmla="+- G37 T2 T3"/>
                <a:gd name="G39" fmla="?: G2 G37 G38"/>
                <a:gd name="G40" fmla="cos 10800 G39"/>
                <a:gd name="G41" fmla="sin 10800 G39"/>
                <a:gd name="G42" fmla="cos 7200 G39"/>
                <a:gd name="G43" fmla="sin 7200 G39"/>
                <a:gd name="G44" fmla="+- G40 10800 0"/>
                <a:gd name="G45" fmla="+- G41 10800 0"/>
                <a:gd name="G46" fmla="+- G42 10800 0"/>
                <a:gd name="G47" fmla="+- G43 10800 0"/>
                <a:gd name="G48" fmla="+- G35 10800 0"/>
                <a:gd name="G49" fmla="+- G36 10800 0"/>
                <a:gd name="T4" fmla="*/ 8004 w 21600"/>
                <a:gd name="T5" fmla="*/ 368 h 21600"/>
                <a:gd name="T6" fmla="*/ 5014 w 21600"/>
                <a:gd name="T7" fmla="*/ 3905 h 21600"/>
                <a:gd name="T8" fmla="*/ 8936 w 21600"/>
                <a:gd name="T9" fmla="*/ 3845 h 21600"/>
                <a:gd name="T10" fmla="*/ 13144 w 21600"/>
                <a:gd name="T11" fmla="*/ -2495 h 21600"/>
                <a:gd name="T12" fmla="*/ 16794 w 21600"/>
                <a:gd name="T13" fmla="*/ 2717 h 21600"/>
                <a:gd name="T14" fmla="*/ 11581 w 21600"/>
                <a:gd name="T15" fmla="*/ 636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chemeClr val="accent1"/>
            </a:solidFill>
            <a:ln w="9525">
              <a:solidFill>
                <a:schemeClr val="tx1"/>
              </a:solidFill>
              <a:miter lim="800000"/>
              <a:headEnd/>
              <a:tailEnd/>
            </a:ln>
          </p:spPr>
          <p:txBody>
            <a:bodyPr vert="horz" wrap="none" lIns="91440" tIns="45720" rIns="91440" bIns="45720" numCol="1" anchor="ctr" anchorCtr="0" compatLnSpc="1">
              <a:prstTxWarp prst="textNoShape">
                <a:avLst/>
              </a:prstTxWarp>
            </a:bodyPr>
            <a:lstStyle/>
            <a:p>
              <a:endParaRPr lang="zh-CN" altLang="en-US"/>
            </a:p>
          </p:txBody>
        </p:sp>
        <p:sp>
          <p:nvSpPr>
            <p:cNvPr id="26" name="_s6151"/>
            <p:cNvSpPr>
              <a:spLocks noChangeArrowheads="1"/>
            </p:cNvSpPr>
            <p:nvPr/>
          </p:nvSpPr>
          <p:spPr bwMode="auto">
            <a:xfrm>
              <a:off x="3364" y="1669"/>
              <a:ext cx="741"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endParaRPr lang="zh-CN" altLang="en-US"/>
            </a:p>
          </p:txBody>
        </p:sp>
        <p:sp>
          <p:nvSpPr>
            <p:cNvPr id="27" name="_s6152"/>
            <p:cNvSpPr>
              <a:spLocks noChangeArrowheads="1"/>
            </p:cNvSpPr>
            <p:nvPr/>
          </p:nvSpPr>
          <p:spPr bwMode="auto">
            <a:xfrm>
              <a:off x="2489" y="3188"/>
              <a:ext cx="741"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endParaRPr lang="zh-CN" altLang="en-US"/>
            </a:p>
          </p:txBody>
        </p:sp>
        <p:sp>
          <p:nvSpPr>
            <p:cNvPr id="28" name="_s6153"/>
            <p:cNvSpPr>
              <a:spLocks noChangeArrowheads="1"/>
            </p:cNvSpPr>
            <p:nvPr/>
          </p:nvSpPr>
          <p:spPr bwMode="auto">
            <a:xfrm>
              <a:off x="1611" y="1670"/>
              <a:ext cx="741"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endParaRPr lang="zh-CN" altLang="en-US"/>
            </a:p>
          </p:txBody>
        </p:sp>
      </p:grpSp>
      <p:sp>
        <p:nvSpPr>
          <p:cNvPr id="29" name="Rectangle 15"/>
          <p:cNvSpPr>
            <a:spLocks noChangeArrowheads="1"/>
          </p:cNvSpPr>
          <p:nvPr/>
        </p:nvSpPr>
        <p:spPr bwMode="auto">
          <a:xfrm>
            <a:off x="5727645" y="3415459"/>
            <a:ext cx="1517650" cy="647700"/>
          </a:xfrm>
          <a:prstGeom prst="rect">
            <a:avLst/>
          </a:prstGeom>
          <a:solidFill>
            <a:srgbClr val="093C41"/>
          </a:solidFill>
          <a:ln w="9525">
            <a:solidFill>
              <a:schemeClr val="tx1"/>
            </a:solidFill>
            <a:miter lim="800000"/>
            <a:headEnd/>
            <a:tailEnd/>
          </a:ln>
          <a:effectLst>
            <a:outerShdw dist="35921" dir="2700000" algn="ctr" rotWithShape="0">
              <a:schemeClr val="bg2"/>
            </a:outerShdw>
          </a:effectLst>
        </p:spPr>
        <p:txBody>
          <a:bodyPr lIns="92075" tIns="46038" rIns="92075" bIns="4603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zh-CN" altLang="en-US" sz="1800" b="1">
                <a:solidFill>
                  <a:schemeClr val="bg1"/>
                </a:solidFill>
                <a:latin typeface="宋体" panose="02010600030101010101" pitchFamily="2" charset="-122"/>
                <a:cs typeface="Arial" panose="020B0604020202020204" pitchFamily="34" charset="0"/>
              </a:rPr>
              <a:t>建造</a:t>
            </a:r>
            <a:r>
              <a:rPr kumimoji="1" lang="en-US" altLang="zh-CN" sz="1800" b="1">
                <a:solidFill>
                  <a:schemeClr val="bg1"/>
                </a:solidFill>
                <a:latin typeface="宋体" panose="02010600030101010101" pitchFamily="2" charset="-122"/>
                <a:cs typeface="Arial" panose="020B0604020202020204" pitchFamily="34" charset="0"/>
              </a:rPr>
              <a:t>/</a:t>
            </a:r>
            <a:r>
              <a:rPr kumimoji="1" lang="zh-CN" altLang="en-US" sz="1800" b="1">
                <a:solidFill>
                  <a:schemeClr val="bg1"/>
                </a:solidFill>
                <a:latin typeface="宋体" panose="02010600030101010101" pitchFamily="2" charset="-122"/>
                <a:cs typeface="Arial" panose="020B0604020202020204" pitchFamily="34" charset="0"/>
              </a:rPr>
              <a:t>修改原型</a:t>
            </a:r>
          </a:p>
        </p:txBody>
      </p:sp>
      <p:sp>
        <p:nvSpPr>
          <p:cNvPr id="30" name="Rectangle 14"/>
          <p:cNvSpPr>
            <a:spLocks noChangeArrowheads="1"/>
          </p:cNvSpPr>
          <p:nvPr/>
        </p:nvSpPr>
        <p:spPr bwMode="auto">
          <a:xfrm>
            <a:off x="3527370" y="3490072"/>
            <a:ext cx="1165225" cy="647700"/>
          </a:xfrm>
          <a:prstGeom prst="rect">
            <a:avLst/>
          </a:prstGeom>
          <a:solidFill>
            <a:srgbClr val="093C41"/>
          </a:solidFill>
          <a:ln w="9525">
            <a:solidFill>
              <a:schemeClr val="tx1"/>
            </a:solidFill>
            <a:miter lim="800000"/>
            <a:headEnd/>
            <a:tailEnd/>
          </a:ln>
          <a:effectLst>
            <a:outerShdw dist="35921" dir="2700000" algn="ctr" rotWithShape="0">
              <a:schemeClr val="bg2"/>
            </a:outerShdw>
          </a:effectLst>
        </p:spPr>
        <p:txBody>
          <a:bodyPr lIns="92075" tIns="46038" rIns="92075" bIns="4603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zh-CN" altLang="en-US" sz="1800" b="1">
                <a:latin typeface="宋体" panose="02010600030101010101" pitchFamily="2" charset="-122"/>
                <a:cs typeface="Arial" panose="020B0604020202020204" pitchFamily="34" charset="0"/>
              </a:rPr>
              <a:t> </a:t>
            </a:r>
            <a:r>
              <a:rPr kumimoji="1" lang="zh-CN" altLang="en-US" sz="1800" b="1">
                <a:solidFill>
                  <a:schemeClr val="bg1"/>
                </a:solidFill>
                <a:latin typeface="宋体" panose="02010600030101010101" pitchFamily="2" charset="-122"/>
                <a:cs typeface="Arial" panose="020B0604020202020204" pitchFamily="34" charset="0"/>
              </a:rPr>
              <a:t>听取用</a:t>
            </a:r>
          </a:p>
          <a:p>
            <a:r>
              <a:rPr kumimoji="1" lang="zh-CN" altLang="en-US" sz="1800" b="1">
                <a:solidFill>
                  <a:schemeClr val="bg1"/>
                </a:solidFill>
                <a:latin typeface="宋体" panose="02010600030101010101" pitchFamily="2" charset="-122"/>
                <a:cs typeface="Arial" panose="020B0604020202020204" pitchFamily="34" charset="0"/>
              </a:rPr>
              <a:t> 户意见</a:t>
            </a:r>
          </a:p>
        </p:txBody>
      </p:sp>
      <p:sp>
        <p:nvSpPr>
          <p:cNvPr id="31" name="Rectangle 16"/>
          <p:cNvSpPr>
            <a:spLocks noChangeArrowheads="1"/>
          </p:cNvSpPr>
          <p:nvPr/>
        </p:nvSpPr>
        <p:spPr bwMode="auto">
          <a:xfrm>
            <a:off x="4818007" y="4250484"/>
            <a:ext cx="835025" cy="1201738"/>
          </a:xfrm>
          <a:prstGeom prst="rect">
            <a:avLst/>
          </a:prstGeom>
          <a:solidFill>
            <a:srgbClr val="093C41"/>
          </a:solidFill>
          <a:ln w="9525">
            <a:solidFill>
              <a:schemeClr val="tx1"/>
            </a:solidFill>
            <a:miter lim="800000"/>
            <a:headEnd/>
            <a:tailEnd/>
          </a:ln>
          <a:effectLst>
            <a:outerShdw dist="35921" dir="2700000" algn="ctr" rotWithShape="0">
              <a:schemeClr val="bg2"/>
            </a:outerShdw>
          </a:effectLst>
        </p:spPr>
        <p:txBody>
          <a:bodyPr lIns="92075" tIns="46038" rIns="92075" bIns="46038">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kumimoji="1" lang="zh-CN" altLang="en-US" sz="1800" b="1" dirty="0">
                <a:solidFill>
                  <a:schemeClr val="bg1"/>
                </a:solidFill>
                <a:latin typeface="宋体" panose="02010600030101010101" pitchFamily="2" charset="-122"/>
                <a:cs typeface="Arial" panose="020B0604020202020204" pitchFamily="34" charset="0"/>
              </a:rPr>
              <a:t>用户测试运行原型</a:t>
            </a:r>
          </a:p>
        </p:txBody>
      </p:sp>
      <p:sp>
        <p:nvSpPr>
          <p:cNvPr id="32" name="AutoShape 18"/>
          <p:cNvSpPr>
            <a:spLocks noChangeArrowheads="1"/>
          </p:cNvSpPr>
          <p:nvPr/>
        </p:nvSpPr>
        <p:spPr bwMode="auto">
          <a:xfrm>
            <a:off x="7626295" y="3793284"/>
            <a:ext cx="2352675" cy="835025"/>
          </a:xfrm>
          <a:prstGeom prst="cloudCallout">
            <a:avLst>
              <a:gd name="adj1" fmla="val -96153"/>
              <a:gd name="adj2" fmla="val 39162"/>
            </a:avLst>
          </a:prstGeom>
          <a:gradFill rotWithShape="1">
            <a:gsLst>
              <a:gs pos="0">
                <a:srgbClr val="D3EFBB">
                  <a:alpha val="48000"/>
                </a:srgbClr>
              </a:gs>
              <a:gs pos="100000">
                <a:srgbClr val="CAECAE">
                  <a:alpha val="42998"/>
                </a:srgbClr>
              </a:gs>
            </a:gsLst>
            <a:path path="rect">
              <a:fillToRect l="50000" t="50000" r="50000" b="50000"/>
            </a:path>
          </a:gra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zh-CN" altLang="en-US"/>
          </a:p>
        </p:txBody>
      </p:sp>
      <p:sp>
        <p:nvSpPr>
          <p:cNvPr id="33" name="Text Box 19"/>
          <p:cNvSpPr txBox="1">
            <a:spLocks noChangeArrowheads="1"/>
          </p:cNvSpPr>
          <p:nvPr/>
        </p:nvSpPr>
        <p:spPr bwMode="auto">
          <a:xfrm>
            <a:off x="8005707" y="3945684"/>
            <a:ext cx="1973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zh-CN" altLang="en-US" sz="2000" b="1">
                <a:solidFill>
                  <a:srgbClr val="040602"/>
                </a:solidFill>
                <a:latin typeface="Times New Roman" panose="02020603050405020304" pitchFamily="18" charset="0"/>
                <a:ea typeface="宋体" panose="02010600030101010101" pitchFamily="2" charset="-122"/>
              </a:rPr>
              <a:t>原型实现范型</a:t>
            </a:r>
            <a:endParaRPr lang="en-US" altLang="zh-CN" sz="2000" b="1">
              <a:solidFill>
                <a:srgbClr val="040602"/>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13377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Bahnschrift Condensed" panose="020B0502040204020203" pitchFamily="34" charset="0"/>
              </a:rPr>
              <a:t>1.4   software process— Rapid prototyping model</a:t>
            </a:r>
            <a:endParaRPr lang="zh-CN" altLang="en-US" dirty="0"/>
          </a:p>
        </p:txBody>
      </p:sp>
      <p:sp>
        <p:nvSpPr>
          <p:cNvPr id="3" name="内容占位符 2"/>
          <p:cNvSpPr>
            <a:spLocks noGrp="1"/>
          </p:cNvSpPr>
          <p:nvPr>
            <p:ph idx="1"/>
          </p:nvPr>
        </p:nvSpPr>
        <p:spPr>
          <a:xfrm>
            <a:off x="279134" y="1337913"/>
            <a:ext cx="5605300" cy="3858032"/>
          </a:xfrm>
        </p:spPr>
        <p:txBody>
          <a:bodyPr/>
          <a:lstStyle/>
          <a:p>
            <a:pPr marL="0" indent="0" algn="just">
              <a:buNone/>
            </a:pPr>
            <a:r>
              <a:rPr lang="en-US" altLang="zh-CN" dirty="0"/>
              <a:t>Features of rapid prototyping model:</a:t>
            </a:r>
          </a:p>
          <a:p>
            <a:pPr marL="0" indent="0" algn="just">
              <a:buNone/>
            </a:pPr>
            <a:r>
              <a:rPr lang="en-US" altLang="zh-CN" dirty="0">
                <a:solidFill>
                  <a:srgbClr val="0000CC"/>
                </a:solidFill>
              </a:rPr>
              <a:t>The rapid prototyping model has no feedback loop, and the development of software products is basically carried out in a linear sequence.</a:t>
            </a:r>
          </a:p>
          <a:p>
            <a:pPr marL="0" indent="0" algn="just">
              <a:buNone/>
            </a:pPr>
            <a:r>
              <a:rPr lang="en-US" altLang="zh-CN" dirty="0"/>
              <a:t>The essence of rapid prototyping is "fast". The prototype system should be built as soon as possible to speed up the software development process and save costs.</a:t>
            </a:r>
            <a:endParaRPr lang="zh-CN" altLang="en-US" dirty="0"/>
          </a:p>
        </p:txBody>
      </p:sp>
      <p:pic>
        <p:nvPicPr>
          <p:cNvPr id="4" name="Picture 5" descr="rj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632" y="1533570"/>
            <a:ext cx="375285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26003" y="5530632"/>
            <a:ext cx="7806778" cy="875881"/>
          </a:xfrm>
          <a:prstGeom prst="rect">
            <a:avLst/>
          </a:prstGeom>
        </p:spPr>
        <p:txBody>
          <a:bodyPr wrap="square">
            <a:spAutoFit/>
          </a:bodyPr>
          <a:lstStyle/>
          <a:p>
            <a:pPr>
              <a:lnSpc>
                <a:spcPct val="150000"/>
              </a:lnSpc>
            </a:pPr>
            <a:r>
              <a:rPr lang="zh-CN" altLang="en-US" b="1" dirty="0">
                <a:solidFill>
                  <a:srgbClr val="4D4D4D"/>
                </a:solidFill>
                <a:latin typeface="-apple-system"/>
              </a:rPr>
              <a:t>快速原型模型是不带反馈环的，这正是这种过程模型的主要优点：软件产品的开发基本上做到线性顺序进行的</a:t>
            </a:r>
            <a:endParaRPr lang="zh-CN" altLang="en-US" b="1" dirty="0"/>
          </a:p>
        </p:txBody>
      </p:sp>
      <p:sp>
        <p:nvSpPr>
          <p:cNvPr id="6" name="平行四边形 5"/>
          <p:cNvSpPr/>
          <p:nvPr/>
        </p:nvSpPr>
        <p:spPr>
          <a:xfrm rot="20004257" flipH="1">
            <a:off x="7786710" y="1061316"/>
            <a:ext cx="2013984" cy="5622869"/>
          </a:xfrm>
          <a:prstGeom prst="parallelogram">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9954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English mode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English model</Template>
  <TotalTime>662</TotalTime>
  <Words>3137</Words>
  <Application>Microsoft Office PowerPoint</Application>
  <PresentationFormat>宽屏</PresentationFormat>
  <Paragraphs>240</Paragraphs>
  <Slides>24</Slides>
  <Notes>19</Notes>
  <HiddenSlides>0</HiddenSlides>
  <MMClips>3</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24</vt:i4>
      </vt:variant>
    </vt:vector>
  </HeadingPairs>
  <TitlesOfParts>
    <vt:vector size="36" baseType="lpstr">
      <vt:lpstr>-apple-system</vt:lpstr>
      <vt:lpstr>黑体</vt:lpstr>
      <vt:lpstr>宋体</vt:lpstr>
      <vt:lpstr>Arial</vt:lpstr>
      <vt:lpstr>Bahnschrift Condensed</vt:lpstr>
      <vt:lpstr>Bahnschrift Light Condensed</vt:lpstr>
      <vt:lpstr>Calibri</vt:lpstr>
      <vt:lpstr>Calibri Light</vt:lpstr>
      <vt:lpstr>Segoe UI Black</vt:lpstr>
      <vt:lpstr>Times New Roman</vt:lpstr>
      <vt:lpstr>Wingdings</vt:lpstr>
      <vt:lpstr>English model</vt:lpstr>
      <vt:lpstr>Software Engineering Introduction</vt:lpstr>
      <vt:lpstr>1. Software Engineering Overview</vt:lpstr>
      <vt:lpstr>1.4   software process</vt:lpstr>
      <vt:lpstr>1.4   software process</vt:lpstr>
      <vt:lpstr>1.4   software process— Waterfall model</vt:lpstr>
      <vt:lpstr>Characteristics of waterfall model</vt:lpstr>
      <vt:lpstr>Characteristics of waterfall model</vt:lpstr>
      <vt:lpstr>1.4   software process— Rapid prototyping model</vt:lpstr>
      <vt:lpstr>1.4   software process— Rapid prototyping model</vt:lpstr>
      <vt:lpstr>1.4   software process— Rapid prototyping model</vt:lpstr>
      <vt:lpstr>1.4   software process— Rapid prototyping model</vt:lpstr>
      <vt:lpstr>1.4   software process— Rapid prototyping model</vt:lpstr>
      <vt:lpstr>1.4   software process— Incremental model</vt:lpstr>
      <vt:lpstr>Example: Word processing software</vt:lpstr>
      <vt:lpstr>1.4   software process— Incremental model</vt:lpstr>
      <vt:lpstr>1.4   software process— Incremental model</vt:lpstr>
      <vt:lpstr>1.4   software process— Incremental model</vt:lpstr>
      <vt:lpstr>1.4   software process— Spiral model</vt:lpstr>
      <vt:lpstr>1.4   software process— Spiral model</vt:lpstr>
      <vt:lpstr>1.4   software process— Spiral model</vt:lpstr>
      <vt:lpstr>1.4   software process— Spiral model</vt:lpstr>
      <vt:lpstr>1.4   software process— Fountain model</vt:lpstr>
      <vt:lpstr>1.4   software process— Fountain model</vt:lpstr>
      <vt:lpstr>Software Engineering Overview—Homework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Xiang Zhong-Liang</cp:lastModifiedBy>
  <cp:revision>464</cp:revision>
  <dcterms:created xsi:type="dcterms:W3CDTF">2022-08-23T04:12:54Z</dcterms:created>
  <dcterms:modified xsi:type="dcterms:W3CDTF">2023-03-25T14:06:30Z</dcterms:modified>
</cp:coreProperties>
</file>