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ebp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60" r:id="rId2"/>
    <p:sldId id="261" r:id="rId3"/>
    <p:sldId id="257" r:id="rId4"/>
    <p:sldId id="262" r:id="rId5"/>
    <p:sldId id="268" r:id="rId6"/>
    <p:sldId id="263" r:id="rId7"/>
    <p:sldId id="264" r:id="rId8"/>
    <p:sldId id="265" r:id="rId9"/>
    <p:sldId id="286" r:id="rId10"/>
    <p:sldId id="269" r:id="rId11"/>
    <p:sldId id="270" r:id="rId12"/>
    <p:sldId id="271" r:id="rId13"/>
    <p:sldId id="272" r:id="rId14"/>
    <p:sldId id="267" r:id="rId15"/>
    <p:sldId id="273" r:id="rId16"/>
    <p:sldId id="287" r:id="rId17"/>
    <p:sldId id="274" r:id="rId18"/>
    <p:sldId id="275" r:id="rId19"/>
    <p:sldId id="276" r:id="rId20"/>
    <p:sldId id="277" r:id="rId21"/>
    <p:sldId id="278" r:id="rId22"/>
    <p:sldId id="282" r:id="rId23"/>
    <p:sldId id="279" r:id="rId24"/>
    <p:sldId id="283" r:id="rId25"/>
    <p:sldId id="284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163" autoAdjust="0"/>
  </p:normalViewPr>
  <p:slideViewPr>
    <p:cSldViewPr snapToGrid="0">
      <p:cViewPr varScale="1">
        <p:scale>
          <a:sx n="124" d="100"/>
          <a:sy n="124" d="100"/>
        </p:scale>
        <p:origin x="167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2685F-73AF-40C8-A8BF-3020DE2B1479}" type="datetimeFigureOut">
              <a:rPr lang="zh-CN" altLang="en-US" smtClean="0"/>
              <a:t>2023/4/4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4DA81-6360-4C5F-8971-CF1F68AC2C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2171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4DA81-6360-4C5F-8971-CF1F68AC2CB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1065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4DA81-6360-4C5F-8971-CF1F68AC2CB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7813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4DA81-6360-4C5F-8971-CF1F68AC2CB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845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4DA81-6360-4C5F-8971-CF1F68AC2CBE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4279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B4DA81-6360-4C5F-8971-CF1F68AC2CBE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6877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B4DA81-6360-4C5F-8971-CF1F68AC2CBE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0577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B4DA81-6360-4C5F-8971-CF1F68AC2CBE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202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079274"/>
            <a:ext cx="9144000" cy="2387600"/>
          </a:xfrm>
        </p:spPr>
        <p:txBody>
          <a:bodyPr anchor="ctr" anchorCtr="0">
            <a:normAutofit/>
          </a:bodyPr>
          <a:lstStyle>
            <a:lvl1pPr algn="ctr">
              <a:defRPr sz="5400">
                <a:latin typeface="Segoe UI Black" panose="020B0A02040204020203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083731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latin typeface="Segoe UI Black" panose="020B0A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0EE0-FFAA-4A93-8913-2EE010BFE1BC}" type="datetimeFigureOut">
              <a:rPr lang="zh-CN" altLang="en-US" smtClean="0"/>
              <a:t>2023/4/4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E4E3-564B-4825-992B-24E29FBFD62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9891" y="0"/>
            <a:ext cx="2782109" cy="62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272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0EE0-FFAA-4A93-8913-2EE010BFE1BC}" type="datetimeFigureOut">
              <a:rPr lang="zh-CN" altLang="en-US" smtClean="0"/>
              <a:t>2023/4/4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E4E3-564B-4825-992B-24E29FBFD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956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0EE0-FFAA-4A93-8913-2EE010BFE1BC}" type="datetimeFigureOut">
              <a:rPr lang="zh-CN" altLang="en-US" smtClean="0"/>
              <a:t>2023/4/4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E4E3-564B-4825-992B-24E29FBFD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010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9133" y="396069"/>
            <a:ext cx="9060810" cy="685106"/>
          </a:xfrm>
        </p:spPr>
        <p:txBody>
          <a:bodyPr/>
          <a:lstStyle>
            <a:lvl1pPr>
              <a:defRPr>
                <a:latin typeface="Segoe UI Black" panose="020B0A02040204020203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9133" y="1337912"/>
            <a:ext cx="11636943" cy="4839051"/>
          </a:xfrm>
        </p:spPr>
        <p:txBody>
          <a:bodyPr/>
          <a:lstStyle>
            <a:lvl1pPr>
              <a:defRPr>
                <a:latin typeface="Bahnschrift Condensed" panose="020B0502040204020203" pitchFamily="34" charset="0"/>
              </a:defRPr>
            </a:lvl1pPr>
            <a:lvl2pPr>
              <a:defRPr>
                <a:latin typeface="Bahnschrift Condensed" panose="020B0502040204020203" pitchFamily="34" charset="0"/>
              </a:defRPr>
            </a:lvl2pPr>
            <a:lvl3pPr>
              <a:defRPr>
                <a:latin typeface="Bahnschrift Condensed" panose="020B0502040204020203" pitchFamily="34" charset="0"/>
              </a:defRPr>
            </a:lvl3pPr>
            <a:lvl4pPr>
              <a:defRPr>
                <a:latin typeface="Bahnschrift Condensed" panose="020B0502040204020203" pitchFamily="34" charset="0"/>
              </a:defRPr>
            </a:lvl4pPr>
            <a:lvl5pPr>
              <a:defRPr>
                <a:latin typeface="Bahnschrift Condensed" panose="020B0502040204020203" pitchFamily="34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0EE0-FFAA-4A93-8913-2EE010BFE1BC}" type="datetimeFigureOut">
              <a:rPr lang="zh-CN" altLang="en-US" smtClean="0"/>
              <a:t>2023/4/4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E4E3-564B-4825-992B-24E29FBFD62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9891" y="0"/>
            <a:ext cx="2782109" cy="62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69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0EE0-FFAA-4A93-8913-2EE010BFE1BC}" type="datetimeFigureOut">
              <a:rPr lang="zh-CN" altLang="en-US" smtClean="0"/>
              <a:t>2023/4/4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E4E3-564B-4825-992B-24E29FBFD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3173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0EE0-FFAA-4A93-8913-2EE010BFE1BC}" type="datetimeFigureOut">
              <a:rPr lang="zh-CN" altLang="en-US" smtClean="0"/>
              <a:t>2023/4/4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E4E3-564B-4825-992B-24E29FBFD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907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0EE0-FFAA-4A93-8913-2EE010BFE1BC}" type="datetimeFigureOut">
              <a:rPr lang="zh-CN" altLang="en-US" smtClean="0"/>
              <a:t>2023/4/4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E4E3-564B-4825-992B-24E29FBFD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9583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0EE0-FFAA-4A93-8913-2EE010BFE1BC}" type="datetimeFigureOut">
              <a:rPr lang="zh-CN" altLang="en-US" smtClean="0"/>
              <a:t>2023/4/4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E4E3-564B-4825-992B-24E29FBFD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783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0EE0-FFAA-4A93-8913-2EE010BFE1BC}" type="datetimeFigureOut">
              <a:rPr lang="zh-CN" altLang="en-US" smtClean="0"/>
              <a:t>2023/4/4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E4E3-564B-4825-992B-24E29FBFD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709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0EE0-FFAA-4A93-8913-2EE010BFE1BC}" type="datetimeFigureOut">
              <a:rPr lang="zh-CN" altLang="en-US" smtClean="0"/>
              <a:t>2023/4/4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E4E3-564B-4825-992B-24E29FBFD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702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0EE0-FFAA-4A93-8913-2EE010BFE1BC}" type="datetimeFigureOut">
              <a:rPr lang="zh-CN" altLang="en-US" smtClean="0"/>
              <a:t>2023/4/4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E4E3-564B-4825-992B-24E29FBFD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337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00EE0-FFAA-4A93-8913-2EE010BFE1BC}" type="datetimeFigureOut">
              <a:rPr lang="zh-CN" altLang="en-US" smtClean="0"/>
              <a:t>2023/4/4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2E4E3-564B-4825-992B-24E29FBFD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077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8937" y="1113654"/>
            <a:ext cx="10276114" cy="2387600"/>
          </a:xfrm>
        </p:spPr>
        <p:txBody>
          <a:bodyPr/>
          <a:lstStyle/>
          <a:p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Software Engineering Introduction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999" y="3889421"/>
            <a:ext cx="9144000" cy="1655762"/>
          </a:xfrm>
        </p:spPr>
        <p:txBody>
          <a:bodyPr/>
          <a:lstStyle/>
          <a:p>
            <a:pPr>
              <a:spcBef>
                <a:spcPct val="20000"/>
              </a:spcBef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2114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2.2 </a:t>
            </a:r>
            <a:r>
              <a:rPr lang="en-US" altLang="zh-CN" b="1" dirty="0">
                <a:ea typeface="Segoe UI Black" panose="020B0A02040204020203" pitchFamily="34" charset="0"/>
              </a:rPr>
              <a:t>Feasibility study’s steps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ea"/>
              <a:buAutoNum type="circleNumDbPlain"/>
            </a:pPr>
            <a:r>
              <a:rPr lang="en-US" altLang="zh-CN" sz="3200" dirty="0">
                <a:solidFill>
                  <a:srgbClr val="0000CC"/>
                </a:solidFill>
              </a:rPr>
              <a:t>Review system scale and objectives</a:t>
            </a:r>
            <a:r>
              <a:rPr lang="en-US" altLang="zh-CN" dirty="0"/>
              <a:t>;  </a:t>
            </a:r>
            <a:r>
              <a:rPr lang="zh-CN" altLang="en-US" b="1" dirty="0">
                <a:solidFill>
                  <a:srgbClr val="0000CC"/>
                </a:solidFill>
              </a:rPr>
              <a:t>审查系统规模和目标</a:t>
            </a:r>
            <a:endParaRPr lang="en-US" altLang="zh-CN" b="1" dirty="0">
              <a:solidFill>
                <a:srgbClr val="0000CC"/>
              </a:solidFill>
            </a:endParaRPr>
          </a:p>
          <a:p>
            <a:pPr marL="0" indent="0" algn="just">
              <a:buNone/>
            </a:pPr>
            <a:r>
              <a:rPr lang="en-US" altLang="zh-CN" dirty="0"/>
              <a:t>Confirm the target problem: </a:t>
            </a:r>
          </a:p>
          <a:p>
            <a:pPr marL="0" indent="0" algn="ctr">
              <a:buNone/>
            </a:pPr>
            <a:r>
              <a:rPr lang="en-US" altLang="zh-CN" i="1" dirty="0">
                <a:solidFill>
                  <a:srgbClr val="C00000"/>
                </a:solidFill>
              </a:rPr>
              <a:t>whether what the user needs is equal to what we think the user needs.</a:t>
            </a:r>
          </a:p>
          <a:p>
            <a:pPr marL="0" indent="0" algn="ctr">
              <a:buNone/>
            </a:pPr>
            <a:r>
              <a:rPr lang="zh-CN" altLang="en-US" i="1" dirty="0">
                <a:solidFill>
                  <a:srgbClr val="C00000"/>
                </a:solidFill>
              </a:rPr>
              <a:t>用户需要的东西是否等于我们认为用户需要的东西。</a:t>
            </a:r>
            <a:endParaRPr lang="en-US" altLang="zh-CN" i="1" dirty="0">
              <a:solidFill>
                <a:srgbClr val="C00000"/>
              </a:solidFill>
            </a:endParaRPr>
          </a:p>
          <a:p>
            <a:pPr marL="514350" indent="-514350" algn="just">
              <a:buFont typeface="+mj-ea"/>
              <a:buAutoNum type="circleNumDbPlain" startAt="2"/>
            </a:pPr>
            <a:r>
              <a:rPr lang="en-US" altLang="zh-CN" sz="3200" dirty="0">
                <a:solidFill>
                  <a:srgbClr val="0000CC"/>
                </a:solidFill>
              </a:rPr>
              <a:t>Study the system currently in use; </a:t>
            </a:r>
            <a:r>
              <a:rPr lang="zh-CN" altLang="en-US" b="1" dirty="0">
                <a:solidFill>
                  <a:srgbClr val="0000CC"/>
                </a:solidFill>
              </a:rPr>
              <a:t>研究目前使用的系统</a:t>
            </a:r>
            <a:endParaRPr lang="en-US" altLang="zh-CN" b="1" dirty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en-US" altLang="zh-CN" i="1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Tools: </a:t>
            </a:r>
            <a:r>
              <a:rPr lang="en-US" altLang="zh-CN" i="1" dirty="0">
                <a:solidFill>
                  <a:srgbClr val="C00000"/>
                </a:solidFill>
              </a:rPr>
              <a:t>Documents </a:t>
            </a:r>
            <a:r>
              <a:rPr lang="en-US" altLang="zh-CN" dirty="0">
                <a:solidFill>
                  <a:srgbClr val="C00000"/>
                </a:solidFill>
              </a:rPr>
              <a:t>; </a:t>
            </a:r>
            <a:r>
              <a:rPr lang="en-US" altLang="zh-CN" i="1" dirty="0">
                <a:solidFill>
                  <a:srgbClr val="C00000"/>
                </a:solidFill>
              </a:rPr>
              <a:t>User manual </a:t>
            </a:r>
            <a:r>
              <a:rPr lang="en-US" altLang="zh-CN" dirty="0">
                <a:solidFill>
                  <a:srgbClr val="C00000"/>
                </a:solidFill>
              </a:rPr>
              <a:t>; </a:t>
            </a:r>
            <a:r>
              <a:rPr lang="en-US" altLang="zh-CN" b="1" u="sng" dirty="0">
                <a:solidFill>
                  <a:srgbClr val="FF0000"/>
                </a:solidFill>
              </a:rPr>
              <a:t>System flow chart</a:t>
            </a:r>
          </a:p>
          <a:p>
            <a:pPr marL="0" indent="0" algn="ctr">
              <a:buNone/>
            </a:pPr>
            <a:r>
              <a:rPr lang="en-US" altLang="zh-CN" dirty="0">
                <a:solidFill>
                  <a:srgbClr val="C00000"/>
                </a:solidFill>
              </a:rPr>
              <a:t>Do what? How to do? Cost? Interface? </a:t>
            </a:r>
          </a:p>
          <a:p>
            <a:pPr marL="0" indent="0" algn="ctr">
              <a:buNone/>
            </a:pPr>
            <a:r>
              <a:rPr lang="en-US" altLang="zh-CN" b="1" u="sng" dirty="0"/>
              <a:t>Don’t learn the details of current system.</a:t>
            </a:r>
          </a:p>
        </p:txBody>
      </p:sp>
    </p:spTree>
    <p:extLst>
      <p:ext uri="{BB962C8B-B14F-4D97-AF65-F5344CB8AC3E}">
        <p14:creationId xmlns:p14="http://schemas.microsoft.com/office/powerpoint/2010/main" val="3982549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2.2 </a:t>
            </a:r>
            <a:r>
              <a:rPr lang="en-US" altLang="zh-CN" b="1" dirty="0">
                <a:ea typeface="Segoe UI Black" panose="020B0A02040204020203" pitchFamily="34" charset="0"/>
              </a:rPr>
              <a:t>Feasibility study’s steps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9133" y="1337912"/>
            <a:ext cx="11636943" cy="5196703"/>
          </a:xfrm>
        </p:spPr>
        <p:txBody>
          <a:bodyPr>
            <a:normAutofit/>
          </a:bodyPr>
          <a:lstStyle/>
          <a:p>
            <a:pPr marL="514350" indent="-514350" algn="just">
              <a:buFont typeface="+mj-ea"/>
              <a:buAutoNum type="circleNumDbPlain" startAt="3"/>
            </a:pPr>
            <a:r>
              <a:rPr lang="en-US" altLang="zh-CN" sz="3200" dirty="0">
                <a:solidFill>
                  <a:srgbClr val="0000CC"/>
                </a:solidFill>
              </a:rPr>
              <a:t>Export the high-level logic model of the new system;</a:t>
            </a:r>
            <a:r>
              <a:rPr lang="zh-CN" altLang="en-US" sz="3200" dirty="0">
                <a:solidFill>
                  <a:srgbClr val="0000CC"/>
                </a:solidFill>
              </a:rPr>
              <a:t>输出新系统的高级逻辑模型；</a:t>
            </a:r>
            <a:endParaRPr lang="en-US" altLang="zh-CN" sz="3200" dirty="0">
              <a:solidFill>
                <a:srgbClr val="0000CC"/>
              </a:solidFill>
            </a:endParaRPr>
          </a:p>
          <a:p>
            <a:pPr marL="0" indent="0" algn="ctr">
              <a:buNone/>
            </a:pPr>
            <a:endParaRPr lang="en-US" altLang="zh-CN" sz="3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altLang="zh-CN" sz="3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altLang="zh-CN" sz="3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altLang="zh-CN" sz="3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altLang="zh-CN" sz="3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altLang="zh-CN" sz="3200" dirty="0">
                <a:solidFill>
                  <a:srgbClr val="FF0000"/>
                </a:solidFill>
              </a:rPr>
              <a:t>Tools:  data flow diagram(DFD), data dictionary</a:t>
            </a:r>
          </a:p>
        </p:txBody>
      </p:sp>
      <p:pic>
        <p:nvPicPr>
          <p:cNvPr id="11" name="Picture 4" descr="https://gimg2.baidu.com/image_search/src=http%3A%2F%2Fqkk.lw71.com%2Fuploads%2Fimage%2F2018%2F05%2F3a4686eb4c4873cd4fe3a401cc444517.png&amp;refer=http%3A%2F%2Fqkk.lw71.com&amp;app=2002&amp;size=f9999,10000&amp;q=a80&amp;n=0&amp;g=0n&amp;fmt=auto?sec=1664699508&amp;t=fc5a2a2ac1fff307a16a8097b8d8cb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434" y="2408665"/>
            <a:ext cx="1919471" cy="162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2282434" y="4038122"/>
            <a:ext cx="1919471" cy="4892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Current Physical system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4764896" y="1881481"/>
            <a:ext cx="1919471" cy="4892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Current logical model</a:t>
            </a:r>
            <a:endParaRPr lang="zh-CN" altLang="en-US" b="1" dirty="0"/>
          </a:p>
        </p:txBody>
      </p:sp>
      <p:sp>
        <p:nvSpPr>
          <p:cNvPr id="8" name="右箭头 7"/>
          <p:cNvSpPr/>
          <p:nvPr/>
        </p:nvSpPr>
        <p:spPr>
          <a:xfrm rot="19590752">
            <a:off x="4284494" y="2736349"/>
            <a:ext cx="1050088" cy="35595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7189926" y="2908006"/>
            <a:ext cx="1919471" cy="4892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Target system’s logical model</a:t>
            </a:r>
            <a:endParaRPr lang="zh-CN" altLang="en-US" b="1" dirty="0"/>
          </a:p>
        </p:txBody>
      </p:sp>
      <p:sp>
        <p:nvSpPr>
          <p:cNvPr id="18" name="右箭头 17"/>
          <p:cNvSpPr/>
          <p:nvPr/>
        </p:nvSpPr>
        <p:spPr>
          <a:xfrm rot="1437875">
            <a:off x="5885626" y="2752380"/>
            <a:ext cx="1063310" cy="35595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4811870" y="4063865"/>
            <a:ext cx="1919471" cy="4892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Build new physical system</a:t>
            </a:r>
            <a:endParaRPr lang="zh-CN" altLang="en-US" b="1" dirty="0"/>
          </a:p>
        </p:txBody>
      </p:sp>
      <p:sp>
        <p:nvSpPr>
          <p:cNvPr id="20" name="右箭头 19"/>
          <p:cNvSpPr/>
          <p:nvPr/>
        </p:nvSpPr>
        <p:spPr>
          <a:xfrm rot="8161185">
            <a:off x="6076634" y="3493918"/>
            <a:ext cx="953258" cy="35595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2609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2.2 </a:t>
            </a:r>
            <a:r>
              <a:rPr lang="en-US" altLang="zh-CN" b="1" dirty="0">
                <a:ea typeface="Segoe UI Black" panose="020B0A02040204020203" pitchFamily="34" charset="0"/>
              </a:rPr>
              <a:t>Feasibility study’s steps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9133" y="1337912"/>
            <a:ext cx="11636943" cy="5196703"/>
          </a:xfrm>
        </p:spPr>
        <p:txBody>
          <a:bodyPr>
            <a:normAutofit/>
          </a:bodyPr>
          <a:lstStyle/>
          <a:p>
            <a:pPr marL="514350" indent="-514350" algn="just">
              <a:buFont typeface="+mj-ea"/>
              <a:buAutoNum type="circleNumDbPlain" startAt="4"/>
            </a:pPr>
            <a:r>
              <a:rPr lang="en-US" altLang="zh-CN" sz="3200" dirty="0">
                <a:solidFill>
                  <a:srgbClr val="0000CC"/>
                </a:solidFill>
              </a:rPr>
              <a:t>Redefine the problem;</a:t>
            </a:r>
          </a:p>
          <a:p>
            <a:pPr marL="0" indent="457200" algn="just">
              <a:buNone/>
            </a:pPr>
            <a:r>
              <a:rPr lang="en-US" altLang="zh-CN" sz="3200" dirty="0"/>
              <a:t>Analysts and users should further review:</a:t>
            </a:r>
          </a:p>
          <a:p>
            <a:pPr marL="0" indent="0" algn="ctr">
              <a:buNone/>
            </a:pPr>
            <a:r>
              <a:rPr lang="en-US" altLang="zh-CN" sz="3200" dirty="0">
                <a:solidFill>
                  <a:srgbClr val="C00000"/>
                </a:solidFill>
              </a:rPr>
              <a:t>problem definition, project scale and purpose(</a:t>
            </a:r>
            <a:r>
              <a:rPr lang="zh-CN" altLang="en-US" sz="3200" dirty="0">
                <a:solidFill>
                  <a:srgbClr val="C00000"/>
                </a:solidFill>
              </a:rPr>
              <a:t>目的</a:t>
            </a:r>
            <a:r>
              <a:rPr lang="en-US" altLang="zh-CN" sz="3200" dirty="0">
                <a:solidFill>
                  <a:srgbClr val="C00000"/>
                </a:solidFill>
              </a:rPr>
              <a:t>)</a:t>
            </a:r>
          </a:p>
          <a:p>
            <a:pPr marL="0" indent="457200">
              <a:buNone/>
            </a:pPr>
            <a:r>
              <a:rPr lang="en-US" altLang="zh-CN" sz="3200" dirty="0"/>
              <a:t>Finding misunderstanding, missing part and so on………………</a:t>
            </a:r>
          </a:p>
          <a:p>
            <a:pPr marL="0" indent="457200">
              <a:buNone/>
            </a:pPr>
            <a:endParaRPr lang="en-US" altLang="zh-CN" sz="3200" dirty="0"/>
          </a:p>
        </p:txBody>
      </p:sp>
      <p:grpSp>
        <p:nvGrpSpPr>
          <p:cNvPr id="10" name="组合 9"/>
          <p:cNvGrpSpPr/>
          <p:nvPr/>
        </p:nvGrpSpPr>
        <p:grpSpPr>
          <a:xfrm>
            <a:off x="930070" y="3655561"/>
            <a:ext cx="10424277" cy="1875207"/>
            <a:chOff x="791740" y="3936263"/>
            <a:chExt cx="10424277" cy="1875207"/>
          </a:xfrm>
        </p:grpSpPr>
        <p:sp>
          <p:nvSpPr>
            <p:cNvPr id="4" name="矩形 3"/>
            <p:cNvSpPr/>
            <p:nvPr/>
          </p:nvSpPr>
          <p:spPr>
            <a:xfrm>
              <a:off x="791740" y="5253651"/>
              <a:ext cx="2899317" cy="55756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/>
                <a:t>Problem definition</a:t>
              </a:r>
              <a:endParaRPr lang="zh-CN" altLang="en-US" sz="2800" dirty="0"/>
            </a:p>
          </p:txBody>
        </p:sp>
        <p:sp>
          <p:nvSpPr>
            <p:cNvPr id="13" name="矩形 12"/>
            <p:cNvSpPr/>
            <p:nvPr/>
          </p:nvSpPr>
          <p:spPr>
            <a:xfrm>
              <a:off x="4525284" y="5253650"/>
              <a:ext cx="2899317" cy="55756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/>
                <a:t>Problem analysis</a:t>
              </a:r>
              <a:endParaRPr lang="zh-CN" altLang="en-US" sz="2800" dirty="0"/>
            </a:p>
          </p:txBody>
        </p:sp>
        <p:sp>
          <p:nvSpPr>
            <p:cNvPr id="14" name="矩形 13"/>
            <p:cNvSpPr/>
            <p:nvPr/>
          </p:nvSpPr>
          <p:spPr>
            <a:xfrm>
              <a:off x="8316700" y="5253909"/>
              <a:ext cx="2899317" cy="55756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/>
                <a:t>Possible solution</a:t>
              </a:r>
              <a:endParaRPr lang="zh-CN" altLang="en-US" sz="2800" dirty="0"/>
            </a:p>
          </p:txBody>
        </p:sp>
        <p:sp>
          <p:nvSpPr>
            <p:cNvPr id="5" name="右箭头 4"/>
            <p:cNvSpPr/>
            <p:nvPr/>
          </p:nvSpPr>
          <p:spPr>
            <a:xfrm>
              <a:off x="3791417" y="5320557"/>
              <a:ext cx="633507" cy="42374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右箭头 15"/>
            <p:cNvSpPr/>
            <p:nvPr/>
          </p:nvSpPr>
          <p:spPr>
            <a:xfrm>
              <a:off x="7553545" y="5320557"/>
              <a:ext cx="633507" cy="42374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下弧形箭头 6"/>
            <p:cNvSpPr/>
            <p:nvPr/>
          </p:nvSpPr>
          <p:spPr>
            <a:xfrm rot="10800000">
              <a:off x="1933852" y="4155933"/>
              <a:ext cx="7962417" cy="619995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1933853" y="4786190"/>
              <a:ext cx="457200" cy="457200"/>
            </a:xfrm>
            <a:prstGeom prst="ellipse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rgbClr val="0000CC"/>
                  </a:solidFill>
                </a:rPr>
                <a:t>1</a:t>
              </a:r>
              <a:endParaRPr lang="zh-CN" altLang="en-US" b="1" dirty="0">
                <a:solidFill>
                  <a:srgbClr val="0000CC"/>
                </a:solidFill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5711389" y="4772606"/>
              <a:ext cx="457200" cy="457200"/>
            </a:xfrm>
            <a:prstGeom prst="ellipse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rgbClr val="0000CC"/>
                  </a:solidFill>
                </a:rPr>
                <a:t>2</a:t>
              </a:r>
              <a:endParaRPr lang="zh-CN" altLang="en-US" b="1" dirty="0">
                <a:solidFill>
                  <a:srgbClr val="0000CC"/>
                </a:solidFill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9537758" y="4819643"/>
              <a:ext cx="457200" cy="457200"/>
            </a:xfrm>
            <a:prstGeom prst="ellipse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rgbClr val="0000CC"/>
                  </a:solidFill>
                </a:rPr>
                <a:t>3</a:t>
              </a:r>
              <a:endParaRPr lang="zh-CN" altLang="en-US" b="1" dirty="0">
                <a:solidFill>
                  <a:srgbClr val="0000CC"/>
                </a:solidFill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5686460" y="3936263"/>
              <a:ext cx="457200" cy="457200"/>
            </a:xfrm>
            <a:prstGeom prst="ellipse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rgbClr val="0000CC"/>
                  </a:solidFill>
                </a:rPr>
                <a:t>4</a:t>
              </a:r>
              <a:endParaRPr lang="zh-CN" altLang="en-US" b="1" dirty="0">
                <a:solidFill>
                  <a:srgbClr val="0000CC"/>
                </a:solidFill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930070" y="5964775"/>
            <a:ext cx="10589140" cy="4128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/>
              <a:t>Stages 1 - 4  form a cycle (until we find a proper logical model)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0386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2.2 </a:t>
            </a:r>
            <a:r>
              <a:rPr lang="en-US" altLang="zh-CN" b="1" dirty="0">
                <a:ea typeface="Segoe UI Black" panose="020B0A02040204020203" pitchFamily="34" charset="0"/>
              </a:rPr>
              <a:t>Feasibility study’s steps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Font typeface="+mj-ea"/>
              <a:buAutoNum type="circleNumDbPlain" startAt="5"/>
            </a:pPr>
            <a:r>
              <a:rPr lang="en-US" altLang="zh-CN" sz="3200" dirty="0">
                <a:solidFill>
                  <a:srgbClr val="0000CC"/>
                </a:solidFill>
              </a:rPr>
              <a:t>Derive and evaluate alternative solutions (physical solutions); </a:t>
            </a:r>
            <a:r>
              <a:rPr lang="zh-CN" altLang="en-US" sz="3200" dirty="0">
                <a:solidFill>
                  <a:srgbClr val="0000CC"/>
                </a:solidFill>
              </a:rPr>
              <a:t>推导和评估替代解决方案（物理解决方案）；</a:t>
            </a:r>
            <a:endParaRPr lang="en-US" altLang="zh-CN" sz="3200" dirty="0">
              <a:solidFill>
                <a:srgbClr val="0000CC"/>
              </a:solidFill>
            </a:endParaRPr>
          </a:p>
          <a:p>
            <a:pPr marL="0" indent="457200">
              <a:buNone/>
            </a:pPr>
            <a:r>
              <a:rPr lang="en-US" altLang="zh-CN" dirty="0"/>
              <a:t>Based on the proposed system logical model, </a:t>
            </a:r>
            <a:r>
              <a:rPr lang="en-US" altLang="zh-CN" u="sng" dirty="0"/>
              <a:t>exporting some high-level physical solutions</a:t>
            </a:r>
            <a:r>
              <a:rPr lang="en-US" altLang="zh-CN" dirty="0"/>
              <a:t>.</a:t>
            </a:r>
          </a:p>
          <a:p>
            <a:pPr marL="0" indent="457200">
              <a:buNone/>
            </a:pPr>
            <a:r>
              <a:rPr lang="zh-CN" altLang="en-US" dirty="0"/>
              <a:t>根据提出的系统逻辑模型，导出一些高层次的物理解决方案。</a:t>
            </a:r>
            <a:endParaRPr lang="en-US" altLang="zh-CN" dirty="0"/>
          </a:p>
          <a:p>
            <a:pPr marL="0" indent="457200">
              <a:buNone/>
            </a:pPr>
            <a:r>
              <a:rPr lang="en-US" altLang="zh-CN" u="sng" dirty="0"/>
              <a:t>Eliminate some solutions</a:t>
            </a:r>
            <a:r>
              <a:rPr lang="en-US" altLang="zh-CN" dirty="0"/>
              <a:t> by considering the following factors:</a:t>
            </a:r>
          </a:p>
          <a:p>
            <a:pPr marL="0" indent="457200" algn="ctr"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Technology,  Operation, Economy       </a:t>
            </a:r>
            <a:r>
              <a:rPr lang="zh-CN" altLang="en-US" b="1" dirty="0">
                <a:solidFill>
                  <a:srgbClr val="FF0000"/>
                </a:solidFill>
              </a:rPr>
              <a:t>技术、运营、经济</a:t>
            </a:r>
            <a:endParaRPr lang="en-US" altLang="zh-CN" b="1" dirty="0">
              <a:solidFill>
                <a:srgbClr val="FF0000"/>
              </a:solidFill>
            </a:endParaRPr>
          </a:p>
          <a:p>
            <a:pPr marL="0" indent="457200">
              <a:buNone/>
            </a:pPr>
            <a:r>
              <a:rPr lang="en-US" altLang="zh-CN" b="1" dirty="0"/>
              <a:t>The remaining solutions are possible solutions.</a:t>
            </a:r>
          </a:p>
          <a:p>
            <a:pPr marL="0" indent="457200">
              <a:buNone/>
            </a:pPr>
            <a:r>
              <a:rPr lang="en-US" altLang="zh-CN" b="1" dirty="0"/>
              <a:t>Finally, develop a schedule(</a:t>
            </a:r>
            <a:r>
              <a:rPr lang="zh-CN" altLang="en-US" b="1" dirty="0"/>
              <a:t>制定一个时间表</a:t>
            </a:r>
            <a:r>
              <a:rPr lang="en-US" altLang="zh-CN" b="1" dirty="0"/>
              <a:t>), and simply estimate the work of each stage in the SDLC.</a:t>
            </a:r>
          </a:p>
          <a:p>
            <a:pPr marL="514350" indent="-514350" algn="just">
              <a:buFont typeface="+mj-ea"/>
              <a:buAutoNum type="circleNumDbPlain" startAt="6"/>
            </a:pPr>
            <a:r>
              <a:rPr lang="en-US" altLang="zh-CN" sz="3200" dirty="0">
                <a:solidFill>
                  <a:srgbClr val="0000CC"/>
                </a:solidFill>
              </a:rPr>
              <a:t>Recommend action plans;</a:t>
            </a:r>
          </a:p>
          <a:p>
            <a:pPr marL="0" indent="457200" algn="just">
              <a:buNone/>
            </a:pPr>
            <a:r>
              <a:rPr lang="en-US" altLang="zh-CN" dirty="0">
                <a:solidFill>
                  <a:srgbClr val="0000CC"/>
                </a:solidFill>
              </a:rPr>
              <a:t>Which solution is the best? Why? Give a conclusion and reasons. </a:t>
            </a:r>
            <a:endParaRPr lang="en-US" altLang="zh-C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362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2.2 </a:t>
            </a:r>
            <a:r>
              <a:rPr lang="en-US" altLang="zh-CN" b="1" dirty="0">
                <a:ea typeface="Segoe UI Black" panose="020B0A02040204020203" pitchFamily="34" charset="0"/>
              </a:rPr>
              <a:t>Feasibility study’s steps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9133" y="1337912"/>
            <a:ext cx="11636943" cy="5731961"/>
          </a:xfrm>
        </p:spPr>
        <p:txBody>
          <a:bodyPr>
            <a:normAutofit/>
          </a:bodyPr>
          <a:lstStyle/>
          <a:p>
            <a:pPr marL="514350" indent="-514350" algn="just">
              <a:buFont typeface="+mj-ea"/>
              <a:buAutoNum type="circleNumDbPlain" startAt="7"/>
            </a:pPr>
            <a:r>
              <a:rPr lang="en-US" altLang="zh-CN" sz="3200" dirty="0">
                <a:solidFill>
                  <a:srgbClr val="0000CC"/>
                </a:solidFill>
              </a:rPr>
              <a:t>Draw up a development plan; </a:t>
            </a:r>
            <a:r>
              <a:rPr lang="zh-CN" altLang="en-US" sz="3200" b="1" dirty="0">
                <a:solidFill>
                  <a:srgbClr val="0000CC"/>
                </a:solidFill>
              </a:rPr>
              <a:t>拟定</a:t>
            </a:r>
            <a:r>
              <a:rPr lang="zh-CN" altLang="en-US" sz="3200" dirty="0">
                <a:solidFill>
                  <a:srgbClr val="0000CC"/>
                </a:solidFill>
              </a:rPr>
              <a:t>一个开发计划；</a:t>
            </a:r>
            <a:endParaRPr lang="en-US" altLang="zh-CN" sz="3200" dirty="0">
              <a:solidFill>
                <a:srgbClr val="0000CC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altLang="zh-CN" sz="3200" dirty="0"/>
              <a:t>Task decomposition  </a:t>
            </a:r>
            <a:r>
              <a:rPr lang="zh-CN" altLang="en-US" sz="3200" dirty="0"/>
              <a:t>任务分解</a:t>
            </a:r>
            <a:endParaRPr lang="en-US" altLang="zh-CN" sz="32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altLang="zh-CN" sz="3200" dirty="0"/>
              <a:t>Determination of responsible person</a:t>
            </a:r>
            <a:r>
              <a:rPr lang="zh-CN" altLang="en-US" sz="3200" dirty="0"/>
              <a:t>确定责任人</a:t>
            </a:r>
            <a:endParaRPr lang="en-US" altLang="zh-CN" sz="32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altLang="zh-CN" sz="3200" dirty="0"/>
              <a:t>General schedule</a:t>
            </a:r>
            <a:r>
              <a:rPr lang="zh-CN" altLang="en-US" sz="3200" dirty="0"/>
              <a:t>一般日程安排</a:t>
            </a:r>
            <a:endParaRPr lang="en-US" altLang="zh-CN" sz="32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altLang="zh-CN" sz="3200" dirty="0"/>
              <a:t>Financial budget</a:t>
            </a:r>
            <a:r>
              <a:rPr lang="zh-CN" altLang="en-US" sz="3200" dirty="0"/>
              <a:t>财务预算</a:t>
            </a:r>
            <a:endParaRPr lang="en-US" altLang="zh-CN" sz="32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altLang="zh-CN" sz="3200" dirty="0"/>
              <a:t>Risk analysis and Countermeasures(</a:t>
            </a:r>
            <a:r>
              <a:rPr lang="zh-CN" altLang="en-US" sz="3200" dirty="0"/>
              <a:t>对策</a:t>
            </a:r>
            <a:r>
              <a:rPr lang="en-US" altLang="zh-CN" sz="3200" dirty="0"/>
              <a:t>)</a:t>
            </a:r>
          </a:p>
          <a:p>
            <a:pPr marL="514350" indent="-514350" algn="just">
              <a:buFont typeface="+mj-ea"/>
              <a:buAutoNum type="circleNumDbPlain" startAt="8"/>
            </a:pPr>
            <a:r>
              <a:rPr lang="en-US" altLang="zh-CN" sz="3200" dirty="0">
                <a:solidFill>
                  <a:srgbClr val="0000CC"/>
                </a:solidFill>
              </a:rPr>
              <a:t>Write documents and submit them for review</a:t>
            </a:r>
          </a:p>
          <a:p>
            <a:pPr marL="0" indent="0" algn="just">
              <a:buNone/>
            </a:pPr>
            <a:r>
              <a:rPr lang="en-US" altLang="zh-CN" sz="3200" dirty="0"/>
              <a:t>Users, customers, and other people further determine if this project should be continued and if the solution is acceptable.</a:t>
            </a:r>
            <a:endParaRPr lang="en-US" altLang="zh-CN" dirty="0"/>
          </a:p>
          <a:p>
            <a:pPr marL="0" indent="457200">
              <a:buNone/>
            </a:pPr>
            <a:endParaRPr lang="en-US" altLang="zh-CN" dirty="0"/>
          </a:p>
          <a:p>
            <a:pPr marL="0" indent="45720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71614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2.2 </a:t>
            </a:r>
            <a:r>
              <a:rPr lang="en-US" altLang="zh-CN" b="1" dirty="0">
                <a:ea typeface="Segoe UI Black" panose="020B0A02040204020203" pitchFamily="34" charset="0"/>
              </a:rPr>
              <a:t>Feasibility study’s steps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4000" dirty="0">
                <a:solidFill>
                  <a:srgbClr val="FF0000"/>
                </a:solidFill>
              </a:rPr>
              <a:t>Feasibility report</a:t>
            </a:r>
            <a:r>
              <a:rPr lang="zh-CN" altLang="en-US" sz="4000" dirty="0">
                <a:solidFill>
                  <a:srgbClr val="FF0000"/>
                </a:solidFill>
              </a:rPr>
              <a:t> </a:t>
            </a:r>
            <a:r>
              <a:rPr lang="en-US" altLang="zh-CN" sz="4000" dirty="0">
                <a:solidFill>
                  <a:srgbClr val="FF0000"/>
                </a:solidFill>
              </a:rPr>
              <a:t>(Clear conclusions)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3600" dirty="0"/>
              <a:t>Yes or no.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3600" dirty="0"/>
              <a:t>Give the conditions that need to be met before the system starts</a:t>
            </a:r>
            <a:r>
              <a:rPr lang="zh-CN" altLang="en-US" sz="3600" dirty="0"/>
              <a:t>给出系统启动前需要满足的条件</a:t>
            </a:r>
          </a:p>
        </p:txBody>
      </p:sp>
    </p:spTree>
    <p:extLst>
      <p:ext uri="{BB962C8B-B14F-4D97-AF65-F5344CB8AC3E}">
        <p14:creationId xmlns:p14="http://schemas.microsoft.com/office/powerpoint/2010/main" val="22188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9133" y="428182"/>
            <a:ext cx="8743405" cy="685106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ea typeface="Segoe UI Black" panose="020B0A02040204020203" pitchFamily="34" charset="0"/>
              </a:rPr>
              <a:t>2 Feasibility study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2.1   Tasks of feasibility study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2.2   Feasibility study process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>
                <a:solidFill>
                  <a:srgbClr val="FF0000"/>
                </a:solidFill>
              </a:rPr>
              <a:t>2.3   System flow chart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2.4   Data flow diagram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2.5   Data dictionary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2.6   Cost / benefit analysis</a:t>
            </a:r>
            <a:endParaRPr lang="zh-CN" altLang="en-US" sz="32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335" y="1659206"/>
            <a:ext cx="4965622" cy="348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14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2.3   System flow chart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sz="3600" dirty="0"/>
              <a:t>The physical system needs to be understood and analyzed in the feasibility study period. </a:t>
            </a:r>
          </a:p>
          <a:p>
            <a:pPr marL="0" indent="0" algn="just">
              <a:buNone/>
            </a:pPr>
            <a:r>
              <a:rPr lang="en-US" altLang="zh-CN" sz="3600" dirty="0">
                <a:solidFill>
                  <a:srgbClr val="FF0000"/>
                </a:solidFill>
              </a:rPr>
              <a:t>System flow chart </a:t>
            </a:r>
            <a:r>
              <a:rPr lang="en-US" altLang="zh-CN" sz="3600" dirty="0"/>
              <a:t>is a traditional tool to </a:t>
            </a:r>
            <a:r>
              <a:rPr lang="en-US" altLang="zh-CN" sz="3600" u="sng" dirty="0">
                <a:solidFill>
                  <a:srgbClr val="FF0000"/>
                </a:solidFill>
              </a:rPr>
              <a:t>describe physical system</a:t>
            </a:r>
            <a:r>
              <a:rPr lang="en-US" altLang="zh-CN" sz="3600" dirty="0"/>
              <a:t>.</a:t>
            </a:r>
          </a:p>
          <a:p>
            <a:pPr marL="0" indent="0" algn="just">
              <a:buNone/>
            </a:pPr>
            <a:r>
              <a:rPr lang="en-US" altLang="zh-CN" sz="3600" dirty="0"/>
              <a:t>The system flow chart </a:t>
            </a:r>
            <a:r>
              <a:rPr lang="en-US" altLang="zh-CN" sz="3600" dirty="0">
                <a:solidFill>
                  <a:srgbClr val="FF0000"/>
                </a:solidFill>
              </a:rPr>
              <a:t>reflects the flow of data </a:t>
            </a:r>
            <a:r>
              <a:rPr lang="en-US" altLang="zh-CN" sz="3600" dirty="0"/>
              <a:t>among various parts of the system; (</a:t>
            </a:r>
            <a:r>
              <a:rPr lang="zh-CN" altLang="en-US" sz="3600" dirty="0"/>
              <a:t>描绘数据在不同系统物理部件之间的流动</a:t>
            </a:r>
            <a:r>
              <a:rPr lang="en-US" altLang="zh-CN" sz="3600" dirty="0"/>
              <a:t>)</a:t>
            </a:r>
          </a:p>
          <a:p>
            <a:pPr marL="0" indent="0" algn="ctr">
              <a:buNone/>
            </a:pPr>
            <a:endParaRPr lang="en-US" altLang="zh-CN" sz="3200" dirty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en-US" altLang="zh-CN" sz="3200" dirty="0">
                <a:solidFill>
                  <a:srgbClr val="0000CC"/>
                </a:solidFill>
              </a:rPr>
              <a:t>System flow chart  </a:t>
            </a:r>
            <a:r>
              <a:rPr lang="en-US" altLang="zh-CN" sz="3200" dirty="0">
                <a:solidFill>
                  <a:srgbClr val="0000CC"/>
                </a:solidFill>
                <a:sym typeface="Symbol" panose="05050102010706020507" pitchFamily="18" charset="2"/>
              </a:rPr>
              <a:t> </a:t>
            </a:r>
            <a:r>
              <a:rPr lang="en-US" altLang="zh-CN" sz="3200" dirty="0">
                <a:solidFill>
                  <a:srgbClr val="0000CC"/>
                </a:solidFill>
              </a:rPr>
              <a:t>control and processing information </a:t>
            </a:r>
          </a:p>
          <a:p>
            <a:pPr marL="0" indent="0" algn="ctr">
              <a:buNone/>
            </a:pPr>
            <a:r>
              <a:rPr lang="en-US" altLang="zh-CN" sz="3200" i="1" u="sng" dirty="0">
                <a:solidFill>
                  <a:srgbClr val="0000CC"/>
                </a:solidFill>
              </a:rPr>
              <a:t>different from program flowchart</a:t>
            </a:r>
            <a:endParaRPr lang="zh-CN" altLang="en-US" sz="3200" i="1" u="sng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312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9132" y="396069"/>
            <a:ext cx="10325677" cy="685106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2.3 System flow chart —</a:t>
            </a:r>
            <a:r>
              <a:rPr lang="en-US" altLang="zh-CN" dirty="0">
                <a:solidFill>
                  <a:srgbClr val="0000CC"/>
                </a:solidFill>
              </a:rPr>
              <a:t>basic concept</a:t>
            </a:r>
            <a:endParaRPr lang="zh-CN" altLang="en-US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altLang="zh-CN" sz="4000" dirty="0">
                <a:solidFill>
                  <a:srgbClr val="FF0000"/>
                </a:solidFill>
              </a:rPr>
              <a:t>Using graphic symbols to depict(</a:t>
            </a:r>
            <a:r>
              <a:rPr lang="zh-CN" altLang="en-US" sz="4000" dirty="0">
                <a:solidFill>
                  <a:srgbClr val="FF0000"/>
                </a:solidFill>
              </a:rPr>
              <a:t>描绘</a:t>
            </a:r>
            <a:r>
              <a:rPr lang="en-US" altLang="zh-CN" sz="4000" dirty="0">
                <a:solidFill>
                  <a:srgbClr val="FF0000"/>
                </a:solidFill>
              </a:rPr>
              <a:t>) each </a:t>
            </a:r>
            <a:r>
              <a:rPr lang="en-US" altLang="zh-CN" sz="4000" dirty="0">
                <a:solidFill>
                  <a:srgbClr val="0000CC"/>
                </a:solidFill>
              </a:rPr>
              <a:t>component of the system </a:t>
            </a:r>
            <a:r>
              <a:rPr lang="en-US" altLang="zh-CN" sz="4000" dirty="0">
                <a:solidFill>
                  <a:srgbClr val="FF0000"/>
                </a:solidFill>
              </a:rPr>
              <a:t>in the form of black boxes.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altLang="zh-CN" sz="4000" dirty="0">
                <a:solidFill>
                  <a:srgbClr val="0000CC"/>
                </a:solidFill>
              </a:rPr>
              <a:t>Thinking about what components do system include?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altLang="zh-CN" sz="4000" i="1" dirty="0"/>
              <a:t>Program, document, database, and so on….</a:t>
            </a:r>
            <a:endParaRPr lang="zh-CN" alt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41943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2.3 System flow chart —</a:t>
            </a:r>
            <a:r>
              <a:rPr lang="en-US" altLang="zh-CN" dirty="0">
                <a:solidFill>
                  <a:srgbClr val="0000CC"/>
                </a:solidFill>
              </a:rPr>
              <a:t>Symbols</a:t>
            </a:r>
            <a:endParaRPr lang="zh-CN" altLang="en-US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9F79BD57-BEFE-44EF-1FC2-AFF4E93C79F4}"/>
              </a:ext>
            </a:extLst>
          </p:cNvPr>
          <p:cNvGrpSpPr/>
          <p:nvPr/>
        </p:nvGrpSpPr>
        <p:grpSpPr>
          <a:xfrm>
            <a:off x="1182894" y="1998601"/>
            <a:ext cx="7253287" cy="4005262"/>
            <a:chOff x="1182894" y="1998601"/>
            <a:chExt cx="7253287" cy="4005262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82894" y="1998601"/>
              <a:ext cx="7048500" cy="4005262"/>
              <a:chOff x="2160" y="2844"/>
              <a:chExt cx="5040" cy="3276"/>
            </a:xfrm>
          </p:grpSpPr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2520" y="3312"/>
                <a:ext cx="540" cy="288"/>
              </a:xfrm>
              <a:prstGeom prst="rect">
                <a:avLst/>
              </a:prstGeom>
              <a:noFill/>
              <a:ln w="349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AutoShape 7"/>
              <p:cNvSpPr>
                <a:spLocks noChangeArrowheads="1"/>
              </p:cNvSpPr>
              <p:nvPr/>
            </p:nvSpPr>
            <p:spPr bwMode="auto">
              <a:xfrm>
                <a:off x="2460" y="3960"/>
                <a:ext cx="624" cy="228"/>
              </a:xfrm>
              <a:prstGeom prst="parallelogram">
                <a:avLst>
                  <a:gd name="adj" fmla="val 68421"/>
                </a:avLst>
              </a:prstGeom>
              <a:noFill/>
              <a:ln w="349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22" name="Oval 8"/>
              <p:cNvSpPr>
                <a:spLocks noChangeArrowheads="1"/>
              </p:cNvSpPr>
              <p:nvPr/>
            </p:nvSpPr>
            <p:spPr bwMode="auto">
              <a:xfrm>
                <a:off x="2580" y="4512"/>
                <a:ext cx="360" cy="360"/>
              </a:xfrm>
              <a:prstGeom prst="ellips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23" name="AutoShape 9"/>
              <p:cNvSpPr>
                <a:spLocks noChangeArrowheads="1"/>
              </p:cNvSpPr>
              <p:nvPr/>
            </p:nvSpPr>
            <p:spPr bwMode="auto">
              <a:xfrm>
                <a:off x="2580" y="5124"/>
                <a:ext cx="372" cy="372"/>
              </a:xfrm>
              <a:prstGeom prst="flowChartOffpageConnector">
                <a:avLst/>
              </a:prstGeom>
              <a:noFill/>
              <a:ln w="349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24" name="Line 10"/>
              <p:cNvSpPr>
                <a:spLocks noChangeShapeType="1"/>
              </p:cNvSpPr>
              <p:nvPr/>
            </p:nvSpPr>
            <p:spPr bwMode="auto">
              <a:xfrm flipH="1">
                <a:off x="2568" y="5832"/>
                <a:ext cx="360" cy="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" name="Line 11"/>
              <p:cNvSpPr>
                <a:spLocks noChangeShapeType="1"/>
              </p:cNvSpPr>
              <p:nvPr/>
            </p:nvSpPr>
            <p:spPr bwMode="auto">
              <a:xfrm>
                <a:off x="2160" y="3159"/>
                <a:ext cx="5040" cy="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" name="Line 12"/>
              <p:cNvSpPr>
                <a:spLocks noChangeShapeType="1"/>
              </p:cNvSpPr>
              <p:nvPr/>
            </p:nvSpPr>
            <p:spPr bwMode="auto">
              <a:xfrm>
                <a:off x="2160" y="2847"/>
                <a:ext cx="5040" cy="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160" y="3792"/>
                <a:ext cx="5040" cy="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160" y="4404"/>
                <a:ext cx="5040" cy="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>
                <a:off x="2160" y="5028"/>
                <a:ext cx="5040" cy="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>
                <a:off x="2160" y="5580"/>
                <a:ext cx="5040" cy="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>
                <a:off x="2160" y="6120"/>
                <a:ext cx="5040" cy="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>
                <a:off x="3240" y="2844"/>
                <a:ext cx="0" cy="3276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>
                <a:off x="4320" y="2844"/>
                <a:ext cx="0" cy="3276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6" name="Text Box 20"/>
            <p:cNvSpPr txBox="1">
              <a:spLocks noChangeArrowheads="1"/>
            </p:cNvSpPr>
            <p:nvPr/>
          </p:nvSpPr>
          <p:spPr bwMode="auto">
            <a:xfrm>
              <a:off x="1722644" y="1998601"/>
              <a:ext cx="881062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sz="2400" b="1" dirty="0">
                  <a:latin typeface="Times New Roman" panose="02020603050405020304" pitchFamily="18" charset="0"/>
                  <a:ea typeface="黑体" panose="02010609060101010101" pitchFamily="49" charset="-122"/>
                </a:rPr>
                <a:t>符号</a:t>
              </a:r>
            </a:p>
          </p:txBody>
        </p:sp>
        <p:sp>
          <p:nvSpPr>
            <p:cNvPr id="7" name="Text Box 21"/>
            <p:cNvSpPr txBox="1">
              <a:spLocks noChangeArrowheads="1"/>
            </p:cNvSpPr>
            <p:nvPr/>
          </p:nvSpPr>
          <p:spPr bwMode="auto">
            <a:xfrm>
              <a:off x="3113294" y="1998601"/>
              <a:ext cx="881062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sz="2400" b="1">
                  <a:latin typeface="Times New Roman" panose="02020603050405020304" pitchFamily="18" charset="0"/>
                  <a:ea typeface="黑体" panose="02010609060101010101" pitchFamily="49" charset="-122"/>
                </a:rPr>
                <a:t>名称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5700919" y="1998601"/>
              <a:ext cx="879475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sz="2400" b="1">
                  <a:latin typeface="Times New Roman" panose="02020603050405020304" pitchFamily="18" charset="0"/>
                  <a:ea typeface="黑体" panose="02010609060101010101" pitchFamily="49" charset="-122"/>
                </a:rPr>
                <a:t>说明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3084719" y="2570101"/>
              <a:ext cx="881062" cy="382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处理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4268994" y="2532001"/>
              <a:ext cx="4167187" cy="382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如：程序，处理机，人工加工</a:t>
              </a:r>
            </a:p>
          </p:txBody>
        </p: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2776744" y="3333688"/>
              <a:ext cx="1649412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输入/输出</a:t>
              </a:r>
            </a:p>
          </p:txBody>
        </p:sp>
        <p:sp>
          <p:nvSpPr>
            <p:cNvPr id="12" name="Text Box 26"/>
            <p:cNvSpPr txBox="1">
              <a:spLocks noChangeArrowheads="1"/>
            </p:cNvSpPr>
            <p:nvPr/>
          </p:nvSpPr>
          <p:spPr bwMode="auto">
            <a:xfrm>
              <a:off x="3141869" y="4095688"/>
              <a:ext cx="881062" cy="382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sz="2400" b="1">
                  <a:latin typeface="Times New Roman" panose="02020603050405020304" pitchFamily="18" charset="0"/>
                </a:rPr>
                <a:t>连接</a:t>
              </a:r>
            </a:p>
          </p:txBody>
        </p:sp>
        <p:sp>
          <p:nvSpPr>
            <p:cNvPr id="13" name="Text Box 27"/>
            <p:cNvSpPr txBox="1">
              <a:spLocks noChangeArrowheads="1"/>
            </p:cNvSpPr>
            <p:nvPr/>
          </p:nvSpPr>
          <p:spPr bwMode="auto">
            <a:xfrm>
              <a:off x="2806906" y="4830701"/>
              <a:ext cx="1319212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sz="2400" b="1" dirty="0">
                  <a:latin typeface="Times New Roman" panose="02020603050405020304" pitchFamily="18" charset="0"/>
                </a:rPr>
                <a:t>换页连接</a:t>
              </a:r>
            </a:p>
          </p:txBody>
        </p:sp>
        <p:sp>
          <p:nvSpPr>
            <p:cNvPr id="14" name="Text Box 28"/>
            <p:cNvSpPr txBox="1">
              <a:spLocks noChangeArrowheads="1"/>
            </p:cNvSpPr>
            <p:nvPr/>
          </p:nvSpPr>
          <p:spPr bwMode="auto">
            <a:xfrm>
              <a:off x="2981531" y="5460938"/>
              <a:ext cx="1135062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数据流</a:t>
              </a:r>
            </a:p>
          </p:txBody>
        </p:sp>
        <p:sp>
          <p:nvSpPr>
            <p:cNvPr id="15" name="Text Box 29"/>
            <p:cNvSpPr txBox="1">
              <a:spLocks noChangeArrowheads="1"/>
            </p:cNvSpPr>
            <p:nvPr/>
          </p:nvSpPr>
          <p:spPr bwMode="auto">
            <a:xfrm>
              <a:off x="4268994" y="3359088"/>
              <a:ext cx="2586037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表示输入或输出</a:t>
              </a:r>
            </a:p>
          </p:txBody>
        </p:sp>
        <p:sp>
          <p:nvSpPr>
            <p:cNvPr id="16" name="Text Box 30"/>
            <p:cNvSpPr txBox="1">
              <a:spLocks noChangeArrowheads="1"/>
            </p:cNvSpPr>
            <p:nvPr/>
          </p:nvSpPr>
          <p:spPr bwMode="auto">
            <a:xfrm>
              <a:off x="4268994" y="4056001"/>
              <a:ext cx="2933700" cy="382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sz="2400" b="1">
                  <a:latin typeface="Times New Roman" panose="02020603050405020304" pitchFamily="18" charset="0"/>
                </a:rPr>
                <a:t>同一页上图的连接</a:t>
              </a:r>
            </a:p>
          </p:txBody>
        </p:sp>
        <p:sp>
          <p:nvSpPr>
            <p:cNvPr id="17" name="Text Box 31"/>
            <p:cNvSpPr txBox="1">
              <a:spLocks noChangeArrowheads="1"/>
            </p:cNvSpPr>
            <p:nvPr/>
          </p:nvSpPr>
          <p:spPr bwMode="auto">
            <a:xfrm>
              <a:off x="4268994" y="4818001"/>
              <a:ext cx="2947987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sz="2400" b="1" dirty="0">
                  <a:latin typeface="Times New Roman" panose="02020603050405020304" pitchFamily="18" charset="0"/>
                </a:rPr>
                <a:t>不同页上图的连接</a:t>
              </a:r>
            </a:p>
          </p:txBody>
        </p:sp>
        <p:sp>
          <p:nvSpPr>
            <p:cNvPr id="18" name="Text Box 32"/>
            <p:cNvSpPr txBox="1">
              <a:spLocks noChangeArrowheads="1"/>
            </p:cNvSpPr>
            <p:nvPr/>
          </p:nvSpPr>
          <p:spPr bwMode="auto">
            <a:xfrm>
              <a:off x="4256294" y="5460938"/>
              <a:ext cx="2493962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指明数据流动方向</a:t>
              </a:r>
            </a:p>
          </p:txBody>
        </p:sp>
      </p:grpSp>
      <p:sp>
        <p:nvSpPr>
          <p:cNvPr id="34" name="矩形 33"/>
          <p:cNvSpPr/>
          <p:nvPr/>
        </p:nvSpPr>
        <p:spPr>
          <a:xfrm>
            <a:off x="8787160" y="3441228"/>
            <a:ext cx="2297152" cy="7271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/>
              <a:t>Basic symbols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088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dirty="0"/>
              <a:t>Summary of chapter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3200" dirty="0"/>
              <a:t>Whether the software is equal to the program? Remember their differences.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200" dirty="0"/>
              <a:t>Software crisis’ concept? what two aspects does it include?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200" dirty="0"/>
              <a:t>The content and the time when it was proposed.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200" dirty="0"/>
              <a:t>How to eliminate software crisis?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200" dirty="0"/>
              <a:t>Software engineering’s concept.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200" dirty="0"/>
              <a:t>Software engineering methodology definition, classification and key elements.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200" dirty="0"/>
              <a:t>Software Development life cycle (three periods and eight stages)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200" dirty="0"/>
              <a:t>Software process (several models)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16713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2.3 System flow chart —</a:t>
            </a:r>
            <a:r>
              <a:rPr lang="en-US" altLang="zh-CN" dirty="0">
                <a:solidFill>
                  <a:srgbClr val="0000CC"/>
                </a:solidFill>
              </a:rPr>
              <a:t>Symbols</a:t>
            </a:r>
            <a:endParaRPr lang="zh-CN" altLang="en-US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AB51D7A6-A258-7883-7E02-10D9BE702061}"/>
              </a:ext>
            </a:extLst>
          </p:cNvPr>
          <p:cNvGrpSpPr/>
          <p:nvPr/>
        </p:nvGrpSpPr>
        <p:grpSpPr>
          <a:xfrm>
            <a:off x="1010848" y="1336753"/>
            <a:ext cx="7204075" cy="5118757"/>
            <a:chOff x="1010848" y="1336753"/>
            <a:chExt cx="7204075" cy="5118757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010848" y="1349497"/>
              <a:ext cx="7204075" cy="5106013"/>
              <a:chOff x="2160" y="7992"/>
              <a:chExt cx="6300" cy="5460"/>
            </a:xfrm>
          </p:grpSpPr>
          <p:sp>
            <p:nvSpPr>
              <p:cNvPr id="48" name="Line 6"/>
              <p:cNvSpPr>
                <a:spLocks noChangeShapeType="1"/>
              </p:cNvSpPr>
              <p:nvPr/>
            </p:nvSpPr>
            <p:spPr bwMode="auto">
              <a:xfrm>
                <a:off x="2160" y="7992"/>
                <a:ext cx="63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" name="Line 7"/>
              <p:cNvSpPr>
                <a:spLocks noChangeShapeType="1"/>
              </p:cNvSpPr>
              <p:nvPr/>
            </p:nvSpPr>
            <p:spPr bwMode="auto">
              <a:xfrm>
                <a:off x="2160" y="8304"/>
                <a:ext cx="63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0" name="Line 8"/>
              <p:cNvSpPr>
                <a:spLocks noChangeShapeType="1"/>
              </p:cNvSpPr>
              <p:nvPr/>
            </p:nvSpPr>
            <p:spPr bwMode="auto">
              <a:xfrm>
                <a:off x="2160" y="8772"/>
                <a:ext cx="63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" name="Line 9"/>
              <p:cNvSpPr>
                <a:spLocks noChangeShapeType="1"/>
              </p:cNvSpPr>
              <p:nvPr/>
            </p:nvSpPr>
            <p:spPr bwMode="auto">
              <a:xfrm>
                <a:off x="2160" y="9240"/>
                <a:ext cx="63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2" name="Line 10"/>
              <p:cNvSpPr>
                <a:spLocks noChangeShapeType="1"/>
              </p:cNvSpPr>
              <p:nvPr/>
            </p:nvSpPr>
            <p:spPr bwMode="auto">
              <a:xfrm>
                <a:off x="2160" y="9708"/>
                <a:ext cx="63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3" name="Line 11"/>
              <p:cNvSpPr>
                <a:spLocks noChangeShapeType="1"/>
              </p:cNvSpPr>
              <p:nvPr/>
            </p:nvSpPr>
            <p:spPr bwMode="auto">
              <a:xfrm>
                <a:off x="2160" y="10176"/>
                <a:ext cx="63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4" name="Line 12"/>
              <p:cNvSpPr>
                <a:spLocks noChangeShapeType="1"/>
              </p:cNvSpPr>
              <p:nvPr/>
            </p:nvSpPr>
            <p:spPr bwMode="auto">
              <a:xfrm>
                <a:off x="2160" y="10644"/>
                <a:ext cx="63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5" name="Line 13"/>
              <p:cNvSpPr>
                <a:spLocks noChangeShapeType="1"/>
              </p:cNvSpPr>
              <p:nvPr/>
            </p:nvSpPr>
            <p:spPr bwMode="auto">
              <a:xfrm>
                <a:off x="2160" y="11112"/>
                <a:ext cx="63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6" name="Line 14"/>
              <p:cNvSpPr>
                <a:spLocks noChangeShapeType="1"/>
              </p:cNvSpPr>
              <p:nvPr/>
            </p:nvSpPr>
            <p:spPr bwMode="auto">
              <a:xfrm>
                <a:off x="2160" y="11580"/>
                <a:ext cx="63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7" name="Line 15"/>
              <p:cNvSpPr>
                <a:spLocks noChangeShapeType="1"/>
              </p:cNvSpPr>
              <p:nvPr/>
            </p:nvSpPr>
            <p:spPr bwMode="auto">
              <a:xfrm>
                <a:off x="2160" y="12048"/>
                <a:ext cx="63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8" name="Line 16"/>
              <p:cNvSpPr>
                <a:spLocks noChangeShapeType="1"/>
              </p:cNvSpPr>
              <p:nvPr/>
            </p:nvSpPr>
            <p:spPr bwMode="auto">
              <a:xfrm>
                <a:off x="2160" y="12516"/>
                <a:ext cx="63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9" name="Line 17"/>
              <p:cNvSpPr>
                <a:spLocks noChangeShapeType="1"/>
              </p:cNvSpPr>
              <p:nvPr/>
            </p:nvSpPr>
            <p:spPr bwMode="auto">
              <a:xfrm>
                <a:off x="2160" y="12984"/>
                <a:ext cx="63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0" name="Line 18"/>
              <p:cNvSpPr>
                <a:spLocks noChangeShapeType="1"/>
              </p:cNvSpPr>
              <p:nvPr/>
            </p:nvSpPr>
            <p:spPr bwMode="auto">
              <a:xfrm>
                <a:off x="2160" y="13452"/>
                <a:ext cx="63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1" name="Line 19"/>
              <p:cNvSpPr>
                <a:spLocks noChangeShapeType="1"/>
              </p:cNvSpPr>
              <p:nvPr/>
            </p:nvSpPr>
            <p:spPr bwMode="auto">
              <a:xfrm>
                <a:off x="3420" y="7992"/>
                <a:ext cx="0" cy="54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2" name="Line 20"/>
              <p:cNvSpPr>
                <a:spLocks noChangeShapeType="1"/>
              </p:cNvSpPr>
              <p:nvPr/>
            </p:nvSpPr>
            <p:spPr bwMode="auto">
              <a:xfrm>
                <a:off x="4500" y="7992"/>
                <a:ext cx="0" cy="54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6" name="Text Box 21"/>
            <p:cNvSpPr txBox="1">
              <a:spLocks noChangeArrowheads="1"/>
            </p:cNvSpPr>
            <p:nvPr/>
          </p:nvSpPr>
          <p:spPr bwMode="auto">
            <a:xfrm>
              <a:off x="1490836" y="1336753"/>
              <a:ext cx="841042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符号</a:t>
              </a:r>
            </a:p>
          </p:txBody>
        </p:sp>
        <p:sp>
          <p:nvSpPr>
            <p:cNvPr id="7" name="Text Box 22"/>
            <p:cNvSpPr txBox="1">
              <a:spLocks noChangeArrowheads="1"/>
            </p:cNvSpPr>
            <p:nvPr/>
          </p:nvSpPr>
          <p:spPr bwMode="auto">
            <a:xfrm>
              <a:off x="2800540" y="1336753"/>
              <a:ext cx="842458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名称</a:t>
              </a:r>
            </a:p>
          </p:txBody>
        </p:sp>
        <p:sp>
          <p:nvSpPr>
            <p:cNvPr id="8" name="Text Box 23"/>
            <p:cNvSpPr txBox="1">
              <a:spLocks noChangeArrowheads="1"/>
            </p:cNvSpPr>
            <p:nvPr/>
          </p:nvSpPr>
          <p:spPr bwMode="auto">
            <a:xfrm>
              <a:off x="5395876" y="1336753"/>
              <a:ext cx="842458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说明</a:t>
              </a:r>
            </a:p>
          </p:txBody>
        </p:sp>
        <p:sp>
          <p:nvSpPr>
            <p:cNvPr id="9" name="Text Box 24"/>
            <p:cNvSpPr txBox="1">
              <a:spLocks noChangeArrowheads="1"/>
            </p:cNvSpPr>
            <p:nvPr/>
          </p:nvSpPr>
          <p:spPr bwMode="auto">
            <a:xfrm>
              <a:off x="2573996" y="1744554"/>
              <a:ext cx="1087408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latin typeface="Times New Roman" panose="02020603050405020304" pitchFamily="18" charset="0"/>
                </a:rPr>
                <a:t>穿孔卡片</a:t>
              </a:r>
            </a:p>
          </p:txBody>
        </p:sp>
        <p:sp>
          <p:nvSpPr>
            <p:cNvPr id="10" name="AutoShape 25"/>
            <p:cNvSpPr>
              <a:spLocks noChangeArrowheads="1"/>
            </p:cNvSpPr>
            <p:nvPr/>
          </p:nvSpPr>
          <p:spPr bwMode="auto">
            <a:xfrm>
              <a:off x="1435617" y="1720483"/>
              <a:ext cx="505475" cy="269036"/>
            </a:xfrm>
            <a:prstGeom prst="flowChartPunchedCard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1" name="AutoShape 26"/>
            <p:cNvSpPr>
              <a:spLocks noChangeArrowheads="1"/>
            </p:cNvSpPr>
            <p:nvPr/>
          </p:nvSpPr>
          <p:spPr bwMode="auto">
            <a:xfrm>
              <a:off x="1424289" y="2158020"/>
              <a:ext cx="539456" cy="291691"/>
            </a:xfrm>
            <a:prstGeom prst="flowChartDocumen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grpSp>
          <p:nvGrpSpPr>
            <p:cNvPr id="12" name="Group 27"/>
            <p:cNvGrpSpPr>
              <a:grpSpLocks/>
            </p:cNvGrpSpPr>
            <p:nvPr/>
          </p:nvGrpSpPr>
          <p:grpSpPr bwMode="auto">
            <a:xfrm>
              <a:off x="1526234" y="2584229"/>
              <a:ext cx="336983" cy="314347"/>
              <a:chOff x="9540" y="9708"/>
              <a:chExt cx="360" cy="336"/>
            </a:xfrm>
          </p:grpSpPr>
          <p:sp>
            <p:nvSpPr>
              <p:cNvPr id="46" name="Oval 28"/>
              <p:cNvSpPr>
                <a:spLocks noChangeArrowheads="1"/>
              </p:cNvSpPr>
              <p:nvPr/>
            </p:nvSpPr>
            <p:spPr bwMode="auto">
              <a:xfrm>
                <a:off x="9540" y="9708"/>
                <a:ext cx="336" cy="336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47" name="Line 29"/>
              <p:cNvSpPr>
                <a:spLocks noChangeShapeType="1"/>
              </p:cNvSpPr>
              <p:nvPr/>
            </p:nvSpPr>
            <p:spPr bwMode="auto">
              <a:xfrm>
                <a:off x="9708" y="10044"/>
                <a:ext cx="192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3" name="AutoShape 30"/>
            <p:cNvSpPr>
              <a:spLocks noChangeArrowheads="1"/>
            </p:cNvSpPr>
            <p:nvPr/>
          </p:nvSpPr>
          <p:spPr bwMode="auto">
            <a:xfrm>
              <a:off x="1469598" y="3055749"/>
              <a:ext cx="460166" cy="235052"/>
            </a:xfrm>
            <a:prstGeom prst="flowChartOnlineStorage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4" name="AutoShape 31"/>
            <p:cNvSpPr>
              <a:spLocks noChangeArrowheads="1"/>
            </p:cNvSpPr>
            <p:nvPr/>
          </p:nvSpPr>
          <p:spPr bwMode="auto">
            <a:xfrm>
              <a:off x="1570127" y="3459303"/>
              <a:ext cx="225127" cy="303019"/>
            </a:xfrm>
            <a:prstGeom prst="flowChartMagneticDisk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5" name="AutoShape 32"/>
            <p:cNvSpPr>
              <a:spLocks noChangeArrowheads="1"/>
            </p:cNvSpPr>
            <p:nvPr/>
          </p:nvSpPr>
          <p:spPr bwMode="auto">
            <a:xfrm>
              <a:off x="1391724" y="4357032"/>
              <a:ext cx="560695" cy="280363"/>
            </a:xfrm>
            <a:prstGeom prst="flowChartDisplay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6" name="AutoShape 33"/>
            <p:cNvSpPr>
              <a:spLocks noChangeArrowheads="1"/>
            </p:cNvSpPr>
            <p:nvPr/>
          </p:nvSpPr>
          <p:spPr bwMode="auto">
            <a:xfrm>
              <a:off x="1446944" y="3930823"/>
              <a:ext cx="448839" cy="223724"/>
            </a:xfrm>
            <a:prstGeom prst="flowChartMagneticDrum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7" name="AutoShape 34"/>
            <p:cNvSpPr>
              <a:spLocks noChangeArrowheads="1"/>
            </p:cNvSpPr>
            <p:nvPr/>
          </p:nvSpPr>
          <p:spPr bwMode="auto">
            <a:xfrm>
              <a:off x="1480925" y="4794569"/>
              <a:ext cx="359637" cy="269036"/>
            </a:xfrm>
            <a:prstGeom prst="flowChartManualInpu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8" name="AutoShape 35"/>
            <p:cNvSpPr>
              <a:spLocks noChangeArrowheads="1"/>
            </p:cNvSpPr>
            <p:nvPr/>
          </p:nvSpPr>
          <p:spPr bwMode="auto">
            <a:xfrm>
              <a:off x="1424289" y="5243434"/>
              <a:ext cx="471493" cy="225140"/>
            </a:xfrm>
            <a:prstGeom prst="flowChartManualOperation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9" name="AutoShape 36"/>
            <p:cNvSpPr>
              <a:spLocks noChangeArrowheads="1"/>
            </p:cNvSpPr>
            <p:nvPr/>
          </p:nvSpPr>
          <p:spPr bwMode="auto">
            <a:xfrm>
              <a:off x="1480925" y="5624331"/>
              <a:ext cx="370965" cy="348330"/>
            </a:xfrm>
            <a:prstGeom prst="flowChartProcess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grpSp>
          <p:nvGrpSpPr>
            <p:cNvPr id="20" name="Group 37"/>
            <p:cNvGrpSpPr>
              <a:grpSpLocks/>
            </p:cNvGrpSpPr>
            <p:nvPr/>
          </p:nvGrpSpPr>
          <p:grpSpPr bwMode="auto">
            <a:xfrm>
              <a:off x="1526234" y="6163819"/>
              <a:ext cx="336983" cy="145846"/>
              <a:chOff x="9000" y="11424"/>
              <a:chExt cx="360" cy="156"/>
            </a:xfrm>
          </p:grpSpPr>
          <p:sp>
            <p:nvSpPr>
              <p:cNvPr id="43" name="Line 38"/>
              <p:cNvSpPr>
                <a:spLocks noChangeShapeType="1"/>
              </p:cNvSpPr>
              <p:nvPr/>
            </p:nvSpPr>
            <p:spPr bwMode="auto">
              <a:xfrm>
                <a:off x="9000" y="11424"/>
                <a:ext cx="360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4" name="Line 39"/>
              <p:cNvSpPr>
                <a:spLocks noChangeShapeType="1"/>
              </p:cNvSpPr>
              <p:nvPr/>
            </p:nvSpPr>
            <p:spPr bwMode="auto">
              <a:xfrm>
                <a:off x="9000" y="11580"/>
                <a:ext cx="360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" name="Line 40"/>
              <p:cNvSpPr>
                <a:spLocks noChangeShapeType="1"/>
              </p:cNvSpPr>
              <p:nvPr/>
            </p:nvSpPr>
            <p:spPr bwMode="auto">
              <a:xfrm>
                <a:off x="9000" y="11424"/>
                <a:ext cx="360" cy="156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1" name="Text Box 41"/>
            <p:cNvSpPr txBox="1">
              <a:spLocks noChangeArrowheads="1"/>
            </p:cNvSpPr>
            <p:nvPr/>
          </p:nvSpPr>
          <p:spPr bwMode="auto">
            <a:xfrm>
              <a:off x="2620721" y="2156604"/>
              <a:ext cx="842458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文档</a:t>
              </a:r>
            </a:p>
          </p:txBody>
        </p:sp>
        <p:sp>
          <p:nvSpPr>
            <p:cNvPr id="22" name="Text Box 42"/>
            <p:cNvSpPr txBox="1">
              <a:spLocks noChangeArrowheads="1"/>
            </p:cNvSpPr>
            <p:nvPr/>
          </p:nvSpPr>
          <p:spPr bwMode="auto">
            <a:xfrm>
              <a:off x="2643375" y="2605468"/>
              <a:ext cx="842458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磁带</a:t>
              </a:r>
            </a:p>
          </p:txBody>
        </p:sp>
        <p:sp>
          <p:nvSpPr>
            <p:cNvPr id="23" name="Text Box 43"/>
            <p:cNvSpPr txBox="1">
              <a:spLocks noChangeArrowheads="1"/>
            </p:cNvSpPr>
            <p:nvPr/>
          </p:nvSpPr>
          <p:spPr bwMode="auto">
            <a:xfrm>
              <a:off x="2632048" y="3020350"/>
              <a:ext cx="1097319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latin typeface="Times New Roman" panose="02020603050405020304" pitchFamily="18" charset="0"/>
                </a:rPr>
                <a:t>联机存储</a:t>
              </a:r>
            </a:p>
          </p:txBody>
        </p:sp>
        <p:sp>
          <p:nvSpPr>
            <p:cNvPr id="24" name="Text Box 44"/>
            <p:cNvSpPr txBox="1">
              <a:spLocks noChangeArrowheads="1"/>
            </p:cNvSpPr>
            <p:nvPr/>
          </p:nvSpPr>
          <p:spPr bwMode="auto">
            <a:xfrm>
              <a:off x="2632048" y="3469214"/>
              <a:ext cx="842458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磁盘</a:t>
              </a:r>
            </a:p>
          </p:txBody>
        </p:sp>
        <p:sp>
          <p:nvSpPr>
            <p:cNvPr id="25" name="Text Box 45"/>
            <p:cNvSpPr txBox="1">
              <a:spLocks noChangeArrowheads="1"/>
            </p:cNvSpPr>
            <p:nvPr/>
          </p:nvSpPr>
          <p:spPr bwMode="auto">
            <a:xfrm>
              <a:off x="2610810" y="3906751"/>
              <a:ext cx="841042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latin typeface="Times New Roman" panose="02020603050405020304" pitchFamily="18" charset="0"/>
                </a:rPr>
                <a:t>磁鼓</a:t>
              </a:r>
            </a:p>
          </p:txBody>
        </p:sp>
        <p:sp>
          <p:nvSpPr>
            <p:cNvPr id="26" name="Text Box 46"/>
            <p:cNvSpPr txBox="1">
              <a:spLocks noChangeArrowheads="1"/>
            </p:cNvSpPr>
            <p:nvPr/>
          </p:nvSpPr>
          <p:spPr bwMode="auto">
            <a:xfrm>
              <a:off x="2610810" y="4355616"/>
              <a:ext cx="841042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显示</a:t>
              </a:r>
            </a:p>
          </p:txBody>
        </p:sp>
        <p:sp>
          <p:nvSpPr>
            <p:cNvPr id="27" name="Text Box 47"/>
            <p:cNvSpPr txBox="1">
              <a:spLocks noChangeArrowheads="1"/>
            </p:cNvSpPr>
            <p:nvPr/>
          </p:nvSpPr>
          <p:spPr bwMode="auto">
            <a:xfrm>
              <a:off x="2620721" y="4781825"/>
              <a:ext cx="1244572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 dirty="0">
                  <a:latin typeface="Times New Roman" panose="02020603050405020304" pitchFamily="18" charset="0"/>
                </a:rPr>
                <a:t>人工输入</a:t>
              </a:r>
            </a:p>
          </p:txBody>
        </p:sp>
        <p:sp>
          <p:nvSpPr>
            <p:cNvPr id="28" name="Text Box 48"/>
            <p:cNvSpPr txBox="1">
              <a:spLocks noChangeArrowheads="1"/>
            </p:cNvSpPr>
            <p:nvPr/>
          </p:nvSpPr>
          <p:spPr bwMode="auto">
            <a:xfrm>
              <a:off x="2620721" y="5219362"/>
              <a:ext cx="1176609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 dirty="0">
                  <a:latin typeface="Times New Roman" panose="02020603050405020304" pitchFamily="18" charset="0"/>
                </a:rPr>
                <a:t>人工操作</a:t>
              </a:r>
            </a:p>
          </p:txBody>
        </p:sp>
        <p:sp>
          <p:nvSpPr>
            <p:cNvPr id="29" name="Text Box 49"/>
            <p:cNvSpPr txBox="1">
              <a:spLocks noChangeArrowheads="1"/>
            </p:cNvSpPr>
            <p:nvPr/>
          </p:nvSpPr>
          <p:spPr bwMode="auto">
            <a:xfrm>
              <a:off x="2588155" y="5622916"/>
              <a:ext cx="1141212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latin typeface="Times New Roman" panose="02020603050405020304" pitchFamily="18" charset="0"/>
                </a:rPr>
                <a:t>辅助操作</a:t>
              </a:r>
            </a:p>
          </p:txBody>
        </p:sp>
        <p:sp>
          <p:nvSpPr>
            <p:cNvPr id="30" name="Text Box 50"/>
            <p:cNvSpPr txBox="1">
              <a:spLocks noChangeArrowheads="1"/>
            </p:cNvSpPr>
            <p:nvPr/>
          </p:nvSpPr>
          <p:spPr bwMode="auto">
            <a:xfrm>
              <a:off x="2588155" y="6083108"/>
              <a:ext cx="1209175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latin typeface="Times New Roman" panose="02020603050405020304" pitchFamily="18" charset="0"/>
                </a:rPr>
                <a:t>通信链路</a:t>
              </a:r>
            </a:p>
          </p:txBody>
        </p:sp>
        <p:sp>
          <p:nvSpPr>
            <p:cNvPr id="31" name="Text Box 51"/>
            <p:cNvSpPr txBox="1">
              <a:spLocks noChangeArrowheads="1"/>
            </p:cNvSpPr>
            <p:nvPr/>
          </p:nvSpPr>
          <p:spPr bwMode="auto">
            <a:xfrm>
              <a:off x="3971485" y="1717651"/>
              <a:ext cx="4039549" cy="293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latin typeface="Times New Roman" panose="02020603050405020304" pitchFamily="18" charset="0"/>
                </a:rPr>
                <a:t>穿孔卡片输入/输出，或穿孔卡片文件</a:t>
              </a:r>
            </a:p>
          </p:txBody>
        </p:sp>
        <p:sp>
          <p:nvSpPr>
            <p:cNvPr id="32" name="Text Box 52"/>
            <p:cNvSpPr txBox="1">
              <a:spLocks noChangeArrowheads="1"/>
            </p:cNvSpPr>
            <p:nvPr/>
          </p:nvSpPr>
          <p:spPr bwMode="auto">
            <a:xfrm>
              <a:off x="3960158" y="2122620"/>
              <a:ext cx="3500093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打印输出，或打印终端输入数据</a:t>
              </a:r>
            </a:p>
          </p:txBody>
        </p:sp>
        <p:sp>
          <p:nvSpPr>
            <p:cNvPr id="33" name="Text Box 53"/>
            <p:cNvSpPr txBox="1">
              <a:spLocks noChangeArrowheads="1"/>
            </p:cNvSpPr>
            <p:nvPr/>
          </p:nvSpPr>
          <p:spPr bwMode="auto">
            <a:xfrm>
              <a:off x="3960158" y="2571485"/>
              <a:ext cx="3500093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磁带输入/输出，或表示磁带文件</a:t>
              </a:r>
            </a:p>
          </p:txBody>
        </p:sp>
        <p:sp>
          <p:nvSpPr>
            <p:cNvPr id="34" name="Text Box 54"/>
            <p:cNvSpPr txBox="1">
              <a:spLocks noChangeArrowheads="1"/>
            </p:cNvSpPr>
            <p:nvPr/>
          </p:nvSpPr>
          <p:spPr bwMode="auto">
            <a:xfrm>
              <a:off x="3926176" y="3020350"/>
              <a:ext cx="4084858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latin typeface="Times New Roman" panose="02020603050405020304" pitchFamily="18" charset="0"/>
                </a:rPr>
                <a:t>任何种类磁盘存储，如磁盘、磁鼓等</a:t>
              </a:r>
            </a:p>
          </p:txBody>
        </p:sp>
        <p:sp>
          <p:nvSpPr>
            <p:cNvPr id="35" name="Text Box 55"/>
            <p:cNvSpPr txBox="1">
              <a:spLocks noChangeArrowheads="1"/>
            </p:cNvSpPr>
            <p:nvPr/>
          </p:nvSpPr>
          <p:spPr bwMode="auto">
            <a:xfrm>
              <a:off x="3914849" y="3457887"/>
              <a:ext cx="4028222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磁盘输入/输出，或磁盘上文件、数据库</a:t>
              </a:r>
            </a:p>
          </p:txBody>
        </p:sp>
        <p:sp>
          <p:nvSpPr>
            <p:cNvPr id="36" name="Text Box 56"/>
            <p:cNvSpPr txBox="1">
              <a:spLocks noChangeArrowheads="1"/>
            </p:cNvSpPr>
            <p:nvPr/>
          </p:nvSpPr>
          <p:spPr bwMode="auto">
            <a:xfrm>
              <a:off x="3903522" y="3906751"/>
              <a:ext cx="4107512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latin typeface="Times New Roman" panose="02020603050405020304" pitchFamily="18" charset="0"/>
                </a:rPr>
                <a:t>磁鼓输入/输出，或磁鼓上文件、数据库</a:t>
              </a:r>
            </a:p>
          </p:txBody>
        </p:sp>
        <p:sp>
          <p:nvSpPr>
            <p:cNvPr id="37" name="Text Box 57"/>
            <p:cNvSpPr txBox="1">
              <a:spLocks noChangeArrowheads="1"/>
            </p:cNvSpPr>
            <p:nvPr/>
          </p:nvSpPr>
          <p:spPr bwMode="auto">
            <a:xfrm>
              <a:off x="3892195" y="4332960"/>
              <a:ext cx="3501509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显示器部件</a:t>
              </a:r>
            </a:p>
          </p:txBody>
        </p:sp>
        <p:sp>
          <p:nvSpPr>
            <p:cNvPr id="38" name="Text Box 58"/>
            <p:cNvSpPr txBox="1">
              <a:spLocks noChangeArrowheads="1"/>
            </p:cNvSpPr>
            <p:nvPr/>
          </p:nvSpPr>
          <p:spPr bwMode="auto">
            <a:xfrm>
              <a:off x="3903522" y="4770497"/>
              <a:ext cx="3501509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latin typeface="Times New Roman" panose="02020603050405020304" pitchFamily="18" charset="0"/>
                </a:rPr>
                <a:t>人工输入数据，如填写表格</a:t>
              </a:r>
            </a:p>
          </p:txBody>
        </p:sp>
        <p:sp>
          <p:nvSpPr>
            <p:cNvPr id="39" name="Text Box 59"/>
            <p:cNvSpPr txBox="1">
              <a:spLocks noChangeArrowheads="1"/>
            </p:cNvSpPr>
            <p:nvPr/>
          </p:nvSpPr>
          <p:spPr bwMode="auto">
            <a:xfrm>
              <a:off x="3892195" y="5208034"/>
              <a:ext cx="3501509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latin typeface="Times New Roman" panose="02020603050405020304" pitchFamily="18" charset="0"/>
                </a:rPr>
                <a:t>人工完成的处理</a:t>
              </a:r>
            </a:p>
          </p:txBody>
        </p:sp>
        <p:sp>
          <p:nvSpPr>
            <p:cNvPr id="40" name="Text Box 60"/>
            <p:cNvSpPr txBox="1">
              <a:spLocks noChangeArrowheads="1"/>
            </p:cNvSpPr>
            <p:nvPr/>
          </p:nvSpPr>
          <p:spPr bwMode="auto">
            <a:xfrm>
              <a:off x="3926176" y="5645571"/>
              <a:ext cx="3501509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latin typeface="Times New Roman" panose="02020603050405020304" pitchFamily="18" charset="0"/>
                </a:rPr>
                <a:t>使用辅助设备进行的脱机操作</a:t>
              </a:r>
            </a:p>
          </p:txBody>
        </p:sp>
        <p:sp>
          <p:nvSpPr>
            <p:cNvPr id="41" name="Text Box 61"/>
            <p:cNvSpPr txBox="1">
              <a:spLocks noChangeArrowheads="1"/>
            </p:cNvSpPr>
            <p:nvPr/>
          </p:nvSpPr>
          <p:spPr bwMode="auto">
            <a:xfrm>
              <a:off x="3926176" y="6083108"/>
              <a:ext cx="3501509" cy="291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zh-CN" altLang="en-US" b="1">
                  <a:latin typeface="Times New Roman" panose="02020603050405020304" pitchFamily="18" charset="0"/>
                </a:rPr>
                <a:t>通过远程通信线路传送数据</a:t>
              </a:r>
            </a:p>
          </p:txBody>
        </p:sp>
      </p:grpSp>
      <p:sp>
        <p:nvSpPr>
          <p:cNvPr id="63" name="矩形 62"/>
          <p:cNvSpPr/>
          <p:nvPr/>
        </p:nvSpPr>
        <p:spPr>
          <a:xfrm>
            <a:off x="8787159" y="3441228"/>
            <a:ext cx="2910469" cy="7271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/>
              <a:t>Other symbols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68750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2.3 System flow chart —</a:t>
            </a:r>
            <a:r>
              <a:rPr lang="en-US" altLang="zh-CN" dirty="0">
                <a:solidFill>
                  <a:srgbClr val="0000CC"/>
                </a:solidFill>
              </a:rPr>
              <a:t>Example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zh-CN" altLang="en-US" sz="3200" b="1" dirty="0"/>
              <a:t>某装配厂有一座存放零件的仓库</a:t>
            </a:r>
            <a:r>
              <a:rPr lang="en-US" altLang="zh-CN" sz="3200" b="1" dirty="0"/>
              <a:t>,</a:t>
            </a:r>
            <a:r>
              <a:rPr lang="zh-CN" altLang="en-US" sz="3200" b="1" dirty="0"/>
              <a:t>仓库中现有的</a:t>
            </a:r>
            <a:r>
              <a:rPr lang="zh-CN" altLang="en-US" sz="3200" b="1" dirty="0">
                <a:solidFill>
                  <a:srgbClr val="C00000"/>
                </a:solidFill>
              </a:rPr>
              <a:t>各种零件的数量</a:t>
            </a:r>
            <a:r>
              <a:rPr lang="zh-CN" altLang="en-US" sz="3200" b="1" dirty="0"/>
              <a:t>以及</a:t>
            </a:r>
            <a:r>
              <a:rPr lang="zh-CN" altLang="en-US" sz="3200" b="1" dirty="0">
                <a:solidFill>
                  <a:srgbClr val="C00000"/>
                </a:solidFill>
              </a:rPr>
              <a:t>每种零件的库存量临界值</a:t>
            </a:r>
            <a:r>
              <a:rPr lang="zh-CN" altLang="en-US" sz="3200" b="1" dirty="0"/>
              <a:t>等数据记录在</a:t>
            </a:r>
            <a:r>
              <a:rPr lang="zh-CN" altLang="en-US" sz="3200" b="1" dirty="0">
                <a:solidFill>
                  <a:srgbClr val="C00000"/>
                </a:solidFill>
              </a:rPr>
              <a:t>库存清单主文件</a:t>
            </a:r>
            <a:r>
              <a:rPr lang="zh-CN" altLang="en-US" sz="3200" b="1" dirty="0"/>
              <a:t>中。当仓库中零件数量有变化时</a:t>
            </a:r>
            <a:r>
              <a:rPr lang="en-US" altLang="zh-CN" sz="3200" b="1" dirty="0"/>
              <a:t>,</a:t>
            </a:r>
            <a:r>
              <a:rPr lang="zh-CN" altLang="en-US" sz="3200" b="1" dirty="0"/>
              <a:t>应该及时修改库存清单主文件</a:t>
            </a:r>
            <a:r>
              <a:rPr lang="en-US" altLang="zh-CN" sz="3200" b="1" dirty="0"/>
              <a:t>,</a:t>
            </a:r>
            <a:r>
              <a:rPr lang="zh-CN" altLang="en-US" sz="3200" b="1" dirty="0">
                <a:solidFill>
                  <a:srgbClr val="0000CC"/>
                </a:solidFill>
              </a:rPr>
              <a:t>如果哪种零件的库存量少于它的库存量临界值</a:t>
            </a:r>
            <a:r>
              <a:rPr lang="en-US" altLang="zh-CN" sz="3200" b="1" dirty="0">
                <a:solidFill>
                  <a:srgbClr val="0000CC"/>
                </a:solidFill>
              </a:rPr>
              <a:t>,</a:t>
            </a:r>
            <a:r>
              <a:rPr lang="zh-CN" altLang="en-US" sz="3200" b="1" dirty="0">
                <a:solidFill>
                  <a:srgbClr val="0000CC"/>
                </a:solidFill>
              </a:rPr>
              <a:t>则应该报告给采购部门以便定货</a:t>
            </a:r>
            <a:r>
              <a:rPr lang="en-US" altLang="zh-CN" sz="3200" b="1" dirty="0"/>
              <a:t>,</a:t>
            </a:r>
            <a:r>
              <a:rPr lang="zh-CN" altLang="en-US" sz="3200" b="1" dirty="0"/>
              <a:t>规定</a:t>
            </a:r>
            <a:r>
              <a:rPr lang="zh-CN" altLang="en-US" sz="3200" b="1" dirty="0">
                <a:solidFill>
                  <a:schemeClr val="accent6">
                    <a:lumMod val="75000"/>
                  </a:schemeClr>
                </a:solidFill>
              </a:rPr>
              <a:t>每天向采购部门送一次定货报告</a:t>
            </a:r>
            <a:r>
              <a:rPr lang="zh-CN" altLang="en-US" sz="3200" b="1" dirty="0"/>
              <a:t>。</a:t>
            </a:r>
            <a:endParaRPr lang="en-US" altLang="zh-CN" sz="32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装配厂使用一台小型计算机处理</a:t>
            </a:r>
            <a:r>
              <a:rPr lang="zh-CN" altLang="en-US" sz="32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更新库存清单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和</a:t>
            </a:r>
            <a:r>
              <a:rPr lang="zh-CN" altLang="en-US" sz="32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发起订货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的任务。</a:t>
            </a:r>
            <a:endParaRPr lang="en-US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3200" b="1" dirty="0"/>
          </a:p>
        </p:txBody>
      </p:sp>
    </p:spTree>
    <p:extLst>
      <p:ext uri="{BB962C8B-B14F-4D97-AF65-F5344CB8AC3E}">
        <p14:creationId xmlns:p14="http://schemas.microsoft.com/office/powerpoint/2010/main" val="737015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2.3 System flow chart —</a:t>
            </a:r>
            <a:r>
              <a:rPr lang="en-US" altLang="zh-CN" dirty="0">
                <a:solidFill>
                  <a:srgbClr val="0000CC"/>
                </a:solidFill>
              </a:rPr>
              <a:t>Example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零件库存量的每一次变化称为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一个事务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，由存放在仓库的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CRT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（计算机远程终端，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Computer Remote Terminal 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）终端输入到计算机。</a:t>
            </a:r>
            <a:endParaRPr lang="en-US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系统中的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库存清单程序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对事物进行处理，更新存储在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磁盘上的库存清单文件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，并把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必要的订货信息写在磁带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上。</a:t>
            </a:r>
            <a:endParaRPr lang="en-US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由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报告生成程序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读一次磁带，并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打印订货报告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58558" y="5463543"/>
            <a:ext cx="7181385" cy="947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思考，并完成该系统流程图</a:t>
            </a:r>
          </a:p>
        </p:txBody>
      </p:sp>
    </p:spTree>
    <p:extLst>
      <p:ext uri="{BB962C8B-B14F-4D97-AF65-F5344CB8AC3E}">
        <p14:creationId xmlns:p14="http://schemas.microsoft.com/office/powerpoint/2010/main" val="271077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2.3 System flow chart —</a:t>
            </a:r>
            <a:r>
              <a:rPr lang="en-US" altLang="zh-CN" dirty="0">
                <a:solidFill>
                  <a:srgbClr val="0000CC"/>
                </a:solidFill>
              </a:rPr>
              <a:t>Example 1</a:t>
            </a:r>
            <a:endParaRPr lang="zh-CN" altLang="en-US" dirty="0"/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615201" y="1480285"/>
            <a:ext cx="4953000" cy="4225925"/>
            <a:chOff x="1200" y="707"/>
            <a:chExt cx="3120" cy="2662"/>
          </a:xfrm>
        </p:grpSpPr>
        <p:sp>
          <p:nvSpPr>
            <p:cNvPr id="5" name="AutoShape 5"/>
            <p:cNvSpPr>
              <a:spLocks noChangeArrowheads="1"/>
            </p:cNvSpPr>
            <p:nvPr/>
          </p:nvSpPr>
          <p:spPr bwMode="auto">
            <a:xfrm>
              <a:off x="1849" y="707"/>
              <a:ext cx="895" cy="290"/>
            </a:xfrm>
            <a:prstGeom prst="flowChartDisp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000" b="1" dirty="0">
                  <a:latin typeface="Times New Roman" panose="02020603050405020304" pitchFamily="18" charset="0"/>
                </a:rPr>
                <a:t>事务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27" y="1191"/>
              <a:ext cx="1006" cy="19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000" b="1" dirty="0">
                  <a:latin typeface="Times New Roman" panose="02020603050405020304" pitchFamily="18" charset="0"/>
                </a:rPr>
                <a:t>库存清单程序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805" y="2346"/>
              <a:ext cx="1006" cy="19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000" b="1" dirty="0">
                  <a:latin typeface="Times New Roman" panose="02020603050405020304" pitchFamily="18" charset="0"/>
                </a:rPr>
                <a:t>报告生成程序</a:t>
              </a:r>
            </a:p>
          </p:txBody>
        </p:sp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2021" y="1578"/>
              <a:ext cx="566" cy="559"/>
              <a:chOff x="3420" y="2844"/>
              <a:chExt cx="912" cy="900"/>
            </a:xfrm>
          </p:grpSpPr>
          <p:sp>
            <p:nvSpPr>
              <p:cNvPr id="17" name="Oval 9"/>
              <p:cNvSpPr>
                <a:spLocks noChangeArrowheads="1"/>
              </p:cNvSpPr>
              <p:nvPr/>
            </p:nvSpPr>
            <p:spPr bwMode="auto">
              <a:xfrm>
                <a:off x="3420" y="2844"/>
                <a:ext cx="900" cy="9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lang="zh-CN" altLang="en-US" sz="2000" b="1" dirty="0">
                    <a:latin typeface="Times New Roman" panose="02020603050405020304" pitchFamily="18" charset="0"/>
                  </a:rPr>
                  <a:t>定货信息</a:t>
                </a:r>
              </a:p>
            </p:txBody>
          </p:sp>
          <p:sp>
            <p:nvSpPr>
              <p:cNvPr id="18" name="Line 10"/>
              <p:cNvSpPr>
                <a:spLocks noChangeShapeType="1"/>
              </p:cNvSpPr>
              <p:nvPr/>
            </p:nvSpPr>
            <p:spPr bwMode="auto">
              <a:xfrm>
                <a:off x="3780" y="3744"/>
                <a:ext cx="55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9" name="AutoShape 11"/>
            <p:cNvSpPr>
              <a:spLocks noChangeArrowheads="1"/>
            </p:cNvSpPr>
            <p:nvPr/>
          </p:nvSpPr>
          <p:spPr bwMode="auto">
            <a:xfrm>
              <a:off x="1909" y="2748"/>
              <a:ext cx="782" cy="320"/>
            </a:xfrm>
            <a:prstGeom prst="flowChartDocumen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000" b="1">
                  <a:latin typeface="Times New Roman" panose="02020603050405020304" pitchFamily="18" charset="0"/>
                </a:rPr>
                <a:t>定货报告</a:t>
              </a:r>
            </a:p>
          </p:txBody>
        </p:sp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>
              <a:off x="3250" y="878"/>
              <a:ext cx="671" cy="775"/>
            </a:xfrm>
            <a:prstGeom prst="flowChartMagneticDisk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000" b="1" dirty="0">
                  <a:latin typeface="Times New Roman" panose="02020603050405020304" pitchFamily="18" charset="0"/>
                </a:rPr>
                <a:t>库存清单主文件</a:t>
              </a:r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auto">
            <a:xfrm>
              <a:off x="1200" y="3168"/>
              <a:ext cx="3120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400" b="1" dirty="0">
                  <a:latin typeface="Times New Roman" panose="02020603050405020304" pitchFamily="18" charset="0"/>
                </a:rPr>
                <a:t>图2.3  库存清单系统的系统流程图</a:t>
              </a:r>
              <a:endParaRPr lang="en-US" altLang="zh-CN" sz="2400" b="1" dirty="0">
                <a:latin typeface="Times New Roman" panose="02020603050405020304" pitchFamily="18" charset="0"/>
              </a:endParaRPr>
            </a:p>
            <a:p>
              <a:pPr algn="ctr"/>
              <a:r>
                <a:rPr lang="zh-CN" altLang="en-US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</a:rPr>
                <a:t>符号表示系统部件</a:t>
              </a:r>
              <a:endParaRPr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endParaRPr>
            </a:p>
            <a:p>
              <a:pPr algn="ctr"/>
              <a:r>
                <a:rPr lang="zh-CN" altLang="en-US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</a:rPr>
                <a:t>箭头表示信息流动路径</a:t>
              </a:r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2267" y="996"/>
              <a:ext cx="0" cy="1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2267" y="1383"/>
              <a:ext cx="0" cy="1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2267" y="2143"/>
              <a:ext cx="0" cy="1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2267" y="2545"/>
              <a:ext cx="0" cy="1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2863" y="1290"/>
              <a:ext cx="33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5354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2.3 System flow chart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9133" y="1337912"/>
            <a:ext cx="11636943" cy="236429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altLang="zh-CN" dirty="0"/>
              <a:t>When facing a complex system, a better way is </a:t>
            </a:r>
            <a:r>
              <a:rPr lang="en-US" altLang="zh-CN" dirty="0">
                <a:solidFill>
                  <a:srgbClr val="FF0000"/>
                </a:solidFill>
              </a:rPr>
              <a:t>to describe the system hierarchically</a:t>
            </a:r>
            <a:r>
              <a:rPr lang="en-US" altLang="zh-CN" dirty="0"/>
              <a:t>. </a:t>
            </a:r>
          </a:p>
          <a:p>
            <a:pPr marL="514350" indent="-514350" algn="just">
              <a:buFont typeface="+mj-ea"/>
              <a:buAutoNum type="circleNumDbPlain"/>
            </a:pPr>
            <a:r>
              <a:rPr lang="en-US" altLang="zh-CN" dirty="0"/>
              <a:t>First, </a:t>
            </a:r>
            <a:r>
              <a:rPr lang="en-US" altLang="zh-CN" dirty="0">
                <a:solidFill>
                  <a:srgbClr val="FF0000"/>
                </a:solidFill>
              </a:rPr>
              <a:t>a high-level system flow chart </a:t>
            </a:r>
            <a:r>
              <a:rPr lang="en-US" altLang="zh-CN" dirty="0"/>
              <a:t>is used to </a:t>
            </a:r>
            <a:r>
              <a:rPr lang="en-US" altLang="zh-CN" i="1" dirty="0">
                <a:solidFill>
                  <a:srgbClr val="0000CC"/>
                </a:solidFill>
              </a:rPr>
              <a:t>describe the overall overview of the system and show the key functions of the system. </a:t>
            </a:r>
            <a:r>
              <a:rPr lang="zh-CN" altLang="en-US" dirty="0"/>
              <a:t>首先，用一个</a:t>
            </a:r>
            <a:r>
              <a:rPr lang="zh-CN" altLang="en-US" b="1" dirty="0">
                <a:solidFill>
                  <a:srgbClr val="FF0000"/>
                </a:solidFill>
              </a:rPr>
              <a:t>高层次的系统流程图</a:t>
            </a:r>
            <a:r>
              <a:rPr lang="zh-CN" altLang="en-US" dirty="0"/>
              <a:t>来描述系统的整体概况，并显示系统的关键功能。</a:t>
            </a:r>
            <a:endParaRPr lang="en-US" altLang="zh-CN" dirty="0"/>
          </a:p>
          <a:p>
            <a:pPr marL="514350" indent="-514350" algn="just">
              <a:buFont typeface="+mj-ea"/>
              <a:buAutoNum type="circleNumDbPlain"/>
            </a:pPr>
            <a:r>
              <a:rPr lang="en-US" altLang="zh-CN" dirty="0"/>
              <a:t>Then </a:t>
            </a:r>
            <a:r>
              <a:rPr lang="en-US" altLang="zh-CN" i="1" dirty="0">
                <a:solidFill>
                  <a:srgbClr val="0000CC"/>
                </a:solidFill>
              </a:rPr>
              <a:t>expand each key function </a:t>
            </a:r>
            <a:r>
              <a:rPr lang="en-US" altLang="zh-CN" dirty="0"/>
              <a:t>to an appropriate level of detail and draw it on a </a:t>
            </a:r>
            <a:r>
              <a:rPr lang="en-US" altLang="zh-CN" dirty="0">
                <a:solidFill>
                  <a:srgbClr val="FF0000"/>
                </a:solidFill>
              </a:rPr>
              <a:t>separate page</a:t>
            </a:r>
            <a:r>
              <a:rPr lang="en-US" altLang="zh-CN" dirty="0"/>
              <a:t>.</a:t>
            </a:r>
          </a:p>
          <a:p>
            <a:pPr marL="0" indent="0" algn="just">
              <a:buNone/>
            </a:pPr>
            <a:r>
              <a:rPr lang="zh-CN" altLang="en-US" dirty="0"/>
              <a:t>        然后将每个</a:t>
            </a:r>
            <a:r>
              <a:rPr lang="zh-CN" altLang="en-US" b="1" dirty="0"/>
              <a:t>关键功能扩展到适当的详细程度</a:t>
            </a:r>
            <a:r>
              <a:rPr lang="zh-CN" altLang="en-US" dirty="0"/>
              <a:t>，并将其画在</a:t>
            </a:r>
            <a:r>
              <a:rPr lang="zh-CN" altLang="en-US" b="1" dirty="0">
                <a:solidFill>
                  <a:srgbClr val="FF0000"/>
                </a:solidFill>
              </a:rPr>
              <a:t>单独的一页</a:t>
            </a:r>
            <a:r>
              <a:rPr lang="zh-CN" altLang="en-US" dirty="0"/>
              <a:t>上。</a:t>
            </a:r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903" y="3429000"/>
            <a:ext cx="4248364" cy="314228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72958" y="3777523"/>
            <a:ext cx="56648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3200" dirty="0">
                <a:latin typeface="Bahnschrift Condensed" panose="020B0502040204020203" pitchFamily="34" charset="0"/>
              </a:rPr>
              <a:t>This hierarchical description method facilitates(</a:t>
            </a:r>
            <a:r>
              <a:rPr lang="zh-CN" altLang="en-US" sz="3200" dirty="0">
                <a:latin typeface="Bahnschrift Condensed" panose="020B0502040204020203" pitchFamily="34" charset="0"/>
              </a:rPr>
              <a:t>方便</a:t>
            </a:r>
            <a:r>
              <a:rPr lang="en-US" altLang="zh-CN" sz="3200" dirty="0">
                <a:latin typeface="Bahnschrift Condensed" panose="020B0502040204020203" pitchFamily="34" charset="0"/>
              </a:rPr>
              <a:t>) readers to understand a complex system step by step </a:t>
            </a:r>
            <a:r>
              <a:rPr lang="en-US" altLang="zh-CN" sz="3200" b="1" i="1" u="sng" dirty="0">
                <a:solidFill>
                  <a:srgbClr val="0000CC"/>
                </a:solidFill>
                <a:latin typeface="Bahnschrift Condensed" panose="020B0502040204020203" pitchFamily="34" charset="0"/>
              </a:rPr>
              <a:t>from abstract </a:t>
            </a:r>
            <a:r>
              <a:rPr lang="zh-CN" altLang="en-US" sz="3200" b="1" i="1" u="sng" dirty="0">
                <a:solidFill>
                  <a:srgbClr val="0000CC"/>
                </a:solidFill>
                <a:latin typeface="Bahnschrift Condensed" panose="020B0502040204020203" pitchFamily="34" charset="0"/>
              </a:rPr>
              <a:t>抽象</a:t>
            </a:r>
            <a:r>
              <a:rPr lang="en-US" altLang="zh-CN" sz="3200" b="1" i="1" u="sng" dirty="0">
                <a:solidFill>
                  <a:srgbClr val="0000CC"/>
                </a:solidFill>
                <a:latin typeface="Bahnschrift Condensed" panose="020B0502040204020203" pitchFamily="34" charset="0"/>
              </a:rPr>
              <a:t>to concrete</a:t>
            </a:r>
            <a:r>
              <a:rPr lang="zh-CN" altLang="en-US" sz="3200" b="1" i="1" u="sng" dirty="0">
                <a:solidFill>
                  <a:srgbClr val="0000CC"/>
                </a:solidFill>
                <a:latin typeface="Bahnschrift Condensed" panose="020B0502040204020203" pitchFamily="34" charset="0"/>
              </a:rPr>
              <a:t>具体</a:t>
            </a:r>
            <a:r>
              <a:rPr lang="en-US" altLang="zh-CN" sz="3200" b="1" i="1" u="sng" dirty="0">
                <a:solidFill>
                  <a:srgbClr val="0000CC"/>
                </a:solidFill>
                <a:latin typeface="Bahnschrift Condensed" panose="020B0502040204020203" pitchFamily="34" charset="0"/>
              </a:rPr>
              <a:t>.</a:t>
            </a:r>
            <a:endParaRPr lang="zh-CN" altLang="en-US" sz="3200" b="1" i="1" u="sng" dirty="0">
              <a:solidFill>
                <a:srgbClr val="0000CC"/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171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2.3 System flow chart —</a:t>
            </a:r>
            <a:r>
              <a:rPr lang="en-US" altLang="zh-CN" dirty="0">
                <a:solidFill>
                  <a:srgbClr val="0000CC"/>
                </a:solidFill>
              </a:rPr>
              <a:t>Example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9134" y="1166462"/>
            <a:ext cx="5970046" cy="491032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zh-CN" altLang="en-US" b="1" dirty="0"/>
              <a:t>某高校为了方便教师备课学习，建立了专业教师图书室。图书室所有书籍均由教师个人采购。报销过程是：购书者凭发票和图书到教务处进行审查（是否为专任教师，专项资金）；通过后，购书者带书去图书室登记入库；最后，购书者凭借入库证明和发票到财务处报销；</a:t>
            </a:r>
          </a:p>
        </p:txBody>
      </p:sp>
      <p:sp>
        <p:nvSpPr>
          <p:cNvPr id="5" name="平行四边形 4"/>
          <p:cNvSpPr/>
          <p:nvPr/>
        </p:nvSpPr>
        <p:spPr>
          <a:xfrm>
            <a:off x="6904906" y="1337912"/>
            <a:ext cx="1315844" cy="512956"/>
          </a:xfrm>
          <a:prstGeom prst="parallelogram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/>
              <a:t>发票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6807607" y="2421665"/>
            <a:ext cx="1524446" cy="514516"/>
          </a:xfrm>
          <a:prstGeom prst="flowChartDisplay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800" b="1" dirty="0">
                <a:latin typeface="Times New Roman" panose="02020603050405020304" pitchFamily="18" charset="0"/>
              </a:rPr>
              <a:t>终端</a:t>
            </a:r>
          </a:p>
        </p:txBody>
      </p:sp>
      <p:sp>
        <p:nvSpPr>
          <p:cNvPr id="7" name="矩形 6"/>
          <p:cNvSpPr/>
          <p:nvPr/>
        </p:nvSpPr>
        <p:spPr>
          <a:xfrm>
            <a:off x="6905536" y="3506978"/>
            <a:ext cx="1426517" cy="517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/>
              <a:t>审查</a:t>
            </a:r>
          </a:p>
        </p:txBody>
      </p:sp>
      <p:sp>
        <p:nvSpPr>
          <p:cNvPr id="9" name="流程图: 文档 8"/>
          <p:cNvSpPr/>
          <p:nvPr/>
        </p:nvSpPr>
        <p:spPr>
          <a:xfrm>
            <a:off x="6584728" y="4568694"/>
            <a:ext cx="2068132" cy="602398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/>
              <a:t>入库通知单</a:t>
            </a:r>
          </a:p>
        </p:txBody>
      </p:sp>
      <p:sp>
        <p:nvSpPr>
          <p:cNvPr id="11" name="流程图: 磁盘 10"/>
          <p:cNvSpPr/>
          <p:nvPr/>
        </p:nvSpPr>
        <p:spPr>
          <a:xfrm>
            <a:off x="9676479" y="3416524"/>
            <a:ext cx="1315843" cy="613317"/>
          </a:xfrm>
          <a:prstGeom prst="flowChartMagneticDisk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/>
              <a:t>专项基金文件</a:t>
            </a:r>
          </a:p>
        </p:txBody>
      </p:sp>
      <p:sp>
        <p:nvSpPr>
          <p:cNvPr id="13" name="流程图: 磁盘 12"/>
          <p:cNvSpPr/>
          <p:nvPr/>
        </p:nvSpPr>
        <p:spPr>
          <a:xfrm>
            <a:off x="9633373" y="2275433"/>
            <a:ext cx="1315843" cy="613317"/>
          </a:xfrm>
          <a:prstGeom prst="flowChartMagneticDisk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/>
              <a:t>专业教师登记表</a:t>
            </a:r>
          </a:p>
        </p:txBody>
      </p:sp>
      <p:sp>
        <p:nvSpPr>
          <p:cNvPr id="14" name="流程图: 磁盘 13"/>
          <p:cNvSpPr/>
          <p:nvPr/>
        </p:nvSpPr>
        <p:spPr>
          <a:xfrm>
            <a:off x="9687454" y="4469586"/>
            <a:ext cx="1315843" cy="613317"/>
          </a:xfrm>
          <a:prstGeom prst="flowChartMagneticDisk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/>
              <a:t>图书馆</a:t>
            </a:r>
            <a:endParaRPr lang="en-US" altLang="zh-CN" b="1" dirty="0"/>
          </a:p>
          <a:p>
            <a:pPr algn="ctr"/>
            <a:r>
              <a:rPr lang="zh-CN" altLang="en-US" b="1" dirty="0"/>
              <a:t>清单</a:t>
            </a:r>
          </a:p>
        </p:txBody>
      </p:sp>
      <p:cxnSp>
        <p:nvCxnSpPr>
          <p:cNvPr id="30" name="直接箭头连接符 29"/>
          <p:cNvCxnSpPr/>
          <p:nvPr/>
        </p:nvCxnSpPr>
        <p:spPr>
          <a:xfrm>
            <a:off x="7618794" y="5171092"/>
            <a:ext cx="0" cy="546410"/>
          </a:xfrm>
          <a:prstGeom prst="straightConnector1">
            <a:avLst/>
          </a:prstGeom>
          <a:ln w="28575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6849569" y="5717502"/>
            <a:ext cx="1426517" cy="517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/>
              <a:t>书入库</a:t>
            </a:r>
          </a:p>
        </p:txBody>
      </p:sp>
      <p:sp>
        <p:nvSpPr>
          <p:cNvPr id="34" name="平行四边形 33"/>
          <p:cNvSpPr/>
          <p:nvPr/>
        </p:nvSpPr>
        <p:spPr>
          <a:xfrm>
            <a:off x="8766949" y="5729398"/>
            <a:ext cx="1606518" cy="51883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/>
              <a:t>入库证明</a:t>
            </a:r>
          </a:p>
        </p:txBody>
      </p:sp>
      <p:sp>
        <p:nvSpPr>
          <p:cNvPr id="36" name="流程图: 手动操作 35"/>
          <p:cNvSpPr/>
          <p:nvPr/>
        </p:nvSpPr>
        <p:spPr>
          <a:xfrm>
            <a:off x="10709015" y="5718512"/>
            <a:ext cx="1200500" cy="518838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/>
              <a:t>报销</a:t>
            </a:r>
          </a:p>
        </p:txBody>
      </p:sp>
      <p:cxnSp>
        <p:nvCxnSpPr>
          <p:cNvPr id="40" name="直接箭头连接符 39"/>
          <p:cNvCxnSpPr>
            <a:stCxn id="14" idx="2"/>
          </p:cNvCxnSpPr>
          <p:nvPr/>
        </p:nvCxnSpPr>
        <p:spPr>
          <a:xfrm flipH="1">
            <a:off x="8268813" y="4776245"/>
            <a:ext cx="1418641" cy="960554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>
            <a:off x="7569830" y="1850868"/>
            <a:ext cx="0" cy="546410"/>
          </a:xfrm>
          <a:prstGeom prst="straightConnector1">
            <a:avLst/>
          </a:prstGeom>
          <a:ln w="28575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>
            <a:off x="7611623" y="2936181"/>
            <a:ext cx="0" cy="546410"/>
          </a:xfrm>
          <a:prstGeom prst="straightConnector1">
            <a:avLst/>
          </a:prstGeom>
          <a:ln w="28575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>
            <a:off x="7597449" y="4024050"/>
            <a:ext cx="0" cy="546410"/>
          </a:xfrm>
          <a:prstGeom prst="straightConnector1">
            <a:avLst/>
          </a:prstGeom>
          <a:ln w="28575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>
            <a:stCxn id="13" idx="2"/>
          </p:cNvCxnSpPr>
          <p:nvPr/>
        </p:nvCxnSpPr>
        <p:spPr>
          <a:xfrm flipH="1">
            <a:off x="8312308" y="2582092"/>
            <a:ext cx="1321065" cy="924886"/>
          </a:xfrm>
          <a:prstGeom prst="straightConnector1">
            <a:avLst/>
          </a:prstGeom>
          <a:ln w="28575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/>
          <p:cNvCxnSpPr>
            <a:stCxn id="11" idx="2"/>
            <a:endCxn id="7" idx="3"/>
          </p:cNvCxnSpPr>
          <p:nvPr/>
        </p:nvCxnSpPr>
        <p:spPr>
          <a:xfrm flipH="1">
            <a:off x="8332053" y="3723183"/>
            <a:ext cx="1344426" cy="42331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>
            <a:endCxn id="34" idx="5"/>
          </p:cNvCxnSpPr>
          <p:nvPr/>
        </p:nvCxnSpPr>
        <p:spPr>
          <a:xfrm>
            <a:off x="8276086" y="5988817"/>
            <a:ext cx="555718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箭头连接符 62"/>
          <p:cNvCxnSpPr/>
          <p:nvPr/>
        </p:nvCxnSpPr>
        <p:spPr>
          <a:xfrm>
            <a:off x="10291294" y="6001377"/>
            <a:ext cx="555718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88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1" grpId="0" animBg="1"/>
      <p:bldP spid="13" grpId="0" animBg="1"/>
      <p:bldP spid="14" grpId="0" animBg="1"/>
      <p:bldP spid="32" grpId="0" animBg="1"/>
      <p:bldP spid="34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9133" y="428182"/>
            <a:ext cx="8743405" cy="685106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ea typeface="Segoe UI Black" panose="020B0A02040204020203" pitchFamily="34" charset="0"/>
              </a:rPr>
              <a:t>2 Feasibility study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>
                <a:solidFill>
                  <a:srgbClr val="FF0000"/>
                </a:solidFill>
              </a:rPr>
              <a:t>2.1   Tasks of feasibility study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2.2   Feasibility study process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2.3   System flow chart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2.4   Data flow diagram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2.5   Data dictionary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2.6   Cost / benefit analysis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335" y="1659206"/>
            <a:ext cx="4965622" cy="348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515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2.1 </a:t>
            </a:r>
            <a:r>
              <a:rPr lang="en-US" altLang="zh-CN" b="1" dirty="0">
                <a:ea typeface="Segoe UI Black" panose="020B0A02040204020203" pitchFamily="34" charset="0"/>
              </a:rPr>
              <a:t>Feasibility study’s </a:t>
            </a:r>
            <a:r>
              <a:rPr lang="en-US" altLang="zh-CN" dirty="0"/>
              <a:t>task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altLang="zh-CN" dirty="0"/>
              <a:t>Answer following question :</a:t>
            </a:r>
          </a:p>
          <a:p>
            <a:pPr marL="0" indent="0" algn="ctr">
              <a:buNone/>
            </a:pPr>
            <a:r>
              <a:rPr lang="en-US" altLang="zh-CN" sz="4000" i="1" dirty="0">
                <a:solidFill>
                  <a:srgbClr val="0000CC"/>
                </a:solidFill>
              </a:rPr>
              <a:t>Is there a feasible solution to the defined problem?</a:t>
            </a:r>
          </a:p>
          <a:p>
            <a:pPr marL="0" indent="0" algn="just">
              <a:buNone/>
            </a:pPr>
            <a:r>
              <a:rPr lang="en-US" altLang="zh-CN" dirty="0"/>
              <a:t>Feasibility study’ purpose: To determine </a:t>
            </a:r>
            <a:r>
              <a:rPr lang="en-US" altLang="zh-CN" u="sng" dirty="0"/>
              <a:t>whether the problem has a solution </a:t>
            </a:r>
            <a:r>
              <a:rPr lang="en-US" altLang="zh-CN" dirty="0"/>
              <a:t>and </a:t>
            </a:r>
            <a:r>
              <a:rPr lang="en-US" altLang="zh-CN" u="sng" dirty="0"/>
              <a:t>is worth solving in the shortest possible time </a:t>
            </a:r>
            <a:r>
              <a:rPr lang="en-US" altLang="zh-CN" dirty="0"/>
              <a:t>with </a:t>
            </a:r>
            <a:r>
              <a:rPr lang="en-US" altLang="zh-CN" u="sng" dirty="0"/>
              <a:t>the minimum cost</a:t>
            </a:r>
            <a:r>
              <a:rPr lang="en-US" altLang="zh-CN" dirty="0"/>
              <a:t>.</a:t>
            </a:r>
          </a:p>
          <a:p>
            <a:pPr marL="0" indent="0" algn="just">
              <a:buNone/>
            </a:pPr>
            <a:endParaRPr lang="en-US" altLang="zh-CN" dirty="0"/>
          </a:p>
          <a:p>
            <a:pPr marL="0" indent="0" algn="just">
              <a:buNone/>
            </a:pPr>
            <a:r>
              <a:rPr lang="en-US" altLang="zh-CN" dirty="0">
                <a:solidFill>
                  <a:srgbClr val="C00000"/>
                </a:solidFill>
              </a:rPr>
              <a:t>The time required for the feasibility study depends on the scale of the project, and the required cost accounts for 5% ~ 10% of the total project cost. (don't need to invest too much)</a:t>
            </a:r>
          </a:p>
          <a:p>
            <a:pPr marL="0" indent="0" algn="just">
              <a:buNone/>
            </a:pPr>
            <a:r>
              <a:rPr lang="zh-CN" altLang="en-US" dirty="0">
                <a:solidFill>
                  <a:srgbClr val="C00000"/>
                </a:solidFill>
              </a:rPr>
              <a:t>可行性研究的时间取决于项目的规模，所需费用占项目总成本的</a:t>
            </a:r>
            <a:r>
              <a:rPr lang="en-US" altLang="zh-CN" dirty="0">
                <a:solidFill>
                  <a:srgbClr val="C00000"/>
                </a:solidFill>
              </a:rPr>
              <a:t>5%~10%</a:t>
            </a:r>
            <a:r>
              <a:rPr lang="zh-CN" altLang="en-US" dirty="0">
                <a:solidFill>
                  <a:srgbClr val="C00000"/>
                </a:solidFill>
              </a:rPr>
              <a:t>。</a:t>
            </a:r>
            <a:r>
              <a:rPr lang="en-US" altLang="zh-CN" dirty="0">
                <a:solidFill>
                  <a:srgbClr val="C00000"/>
                </a:solidFill>
              </a:rPr>
              <a:t>(</a:t>
            </a:r>
            <a:r>
              <a:rPr lang="zh-CN" altLang="en-US" dirty="0">
                <a:solidFill>
                  <a:srgbClr val="C00000"/>
                </a:solidFill>
              </a:rPr>
              <a:t>不需要投入太多</a:t>
            </a:r>
            <a:r>
              <a:rPr lang="en-US" altLang="zh-CN" dirty="0">
                <a:solidFill>
                  <a:srgbClr val="C00000"/>
                </a:solidFill>
              </a:rPr>
              <a:t>)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328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2.1 </a:t>
            </a:r>
            <a:r>
              <a:rPr lang="en-US" altLang="zh-CN" b="1" dirty="0">
                <a:ea typeface="Segoe UI Black" panose="020B0A02040204020203" pitchFamily="34" charset="0"/>
              </a:rPr>
              <a:t>Feasibility study’s </a:t>
            </a:r>
            <a:r>
              <a:rPr lang="en-US" altLang="zh-CN" dirty="0"/>
              <a:t>task</a:t>
            </a:r>
            <a:endParaRPr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508178" y="2509025"/>
            <a:ext cx="2921619" cy="16392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/>
              <a:t>Further analysis and clarification of problem definition</a:t>
            </a:r>
            <a:endParaRPr lang="zh-CN" altLang="en-US" sz="2000" b="1" dirty="0"/>
          </a:p>
        </p:txBody>
      </p:sp>
      <p:sp>
        <p:nvSpPr>
          <p:cNvPr id="6" name="椭圆 5"/>
          <p:cNvSpPr/>
          <p:nvPr/>
        </p:nvSpPr>
        <p:spPr>
          <a:xfrm>
            <a:off x="4472436" y="2509025"/>
            <a:ext cx="2921619" cy="16392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/>
              <a:t>Export the logical model of the system</a:t>
            </a:r>
            <a:endParaRPr lang="zh-CN" altLang="en-US" sz="2000" b="1" dirty="0"/>
          </a:p>
        </p:txBody>
      </p:sp>
      <p:sp>
        <p:nvSpPr>
          <p:cNvPr id="7" name="椭圆 6"/>
          <p:cNvSpPr/>
          <p:nvPr/>
        </p:nvSpPr>
        <p:spPr>
          <a:xfrm>
            <a:off x="8436694" y="2509025"/>
            <a:ext cx="2921619" cy="163922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/>
              <a:t>Find possible solutions (System implementation)</a:t>
            </a:r>
            <a:endParaRPr lang="zh-CN" altLang="en-US" sz="2000" b="1" dirty="0"/>
          </a:p>
        </p:txBody>
      </p:sp>
      <p:sp>
        <p:nvSpPr>
          <p:cNvPr id="8" name="右箭头 7"/>
          <p:cNvSpPr/>
          <p:nvPr/>
        </p:nvSpPr>
        <p:spPr>
          <a:xfrm>
            <a:off x="3633307" y="3111190"/>
            <a:ext cx="635619" cy="4348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右箭头 8"/>
          <p:cNvSpPr/>
          <p:nvPr/>
        </p:nvSpPr>
        <p:spPr>
          <a:xfrm>
            <a:off x="7597565" y="3083312"/>
            <a:ext cx="635619" cy="4348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8733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9133" y="396069"/>
            <a:ext cx="9846174" cy="685106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2.1 </a:t>
            </a:r>
            <a:r>
              <a:rPr lang="en-US" altLang="zh-CN" b="1" dirty="0">
                <a:ea typeface="Segoe UI Black" panose="020B0A02040204020203" pitchFamily="34" charset="0"/>
              </a:rPr>
              <a:t>Feasibility study’s </a:t>
            </a:r>
            <a:r>
              <a:rPr lang="en-US" altLang="zh-CN" dirty="0"/>
              <a:t>task- </a:t>
            </a:r>
            <a:r>
              <a:rPr lang="en-US" altLang="zh-CN" dirty="0">
                <a:solidFill>
                  <a:srgbClr val="FF0000"/>
                </a:solidFill>
              </a:rPr>
              <a:t>Contents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9133" y="1337912"/>
            <a:ext cx="11636943" cy="3680137"/>
          </a:xfrm>
        </p:spPr>
        <p:txBody>
          <a:bodyPr/>
          <a:lstStyle/>
          <a:p>
            <a:pPr marL="514350" indent="-514350" algn="just">
              <a:buFont typeface="+mj-ea"/>
              <a:buAutoNum type="circleNumDbPlain"/>
            </a:pPr>
            <a:r>
              <a:rPr lang="en-US" altLang="zh-CN" sz="3200" dirty="0">
                <a:solidFill>
                  <a:srgbClr val="FF0000"/>
                </a:solidFill>
              </a:rPr>
              <a:t>Technical feasibility </a:t>
            </a:r>
          </a:p>
          <a:p>
            <a:pPr marL="0" indent="0" algn="just">
              <a:buNone/>
            </a:pPr>
            <a:r>
              <a:rPr lang="en-US" altLang="zh-CN" dirty="0"/>
              <a:t>Technical feasibility should analyze various technical factors, such as: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zh-CN" dirty="0"/>
              <a:t>Can this system be implemented using </a:t>
            </a:r>
            <a:r>
              <a:rPr lang="en-US" altLang="zh-CN" sz="3200" i="1" u="sng" dirty="0">
                <a:solidFill>
                  <a:srgbClr val="0000CC"/>
                </a:solidFill>
              </a:rPr>
              <a:t>existing technology</a:t>
            </a:r>
            <a:r>
              <a:rPr lang="en-US" altLang="zh-CN" dirty="0"/>
              <a:t>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zh-CN" dirty="0"/>
              <a:t>Do they have the </a:t>
            </a:r>
            <a:r>
              <a:rPr lang="en-US" altLang="zh-CN" sz="3200" i="1" u="sng" dirty="0">
                <a:solidFill>
                  <a:srgbClr val="0000CC"/>
                </a:solidFill>
              </a:rPr>
              <a:t>skilled technicians </a:t>
            </a:r>
            <a:r>
              <a:rPr lang="en-US" altLang="zh-CN" dirty="0"/>
              <a:t>to develop the project?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zh-CN" dirty="0"/>
              <a:t>Can the </a:t>
            </a:r>
            <a:r>
              <a:rPr lang="en-US" altLang="zh-CN" sz="3200" i="1" u="sng" dirty="0">
                <a:solidFill>
                  <a:srgbClr val="0000CC"/>
                </a:solidFill>
              </a:rPr>
              <a:t>software and hardware resources </a:t>
            </a:r>
            <a:r>
              <a:rPr lang="en-US" altLang="zh-CN" dirty="0"/>
              <a:t>required for the development of the project be obtained on schedule?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178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ea"/>
              <a:buAutoNum type="circleNumDbPlain" startAt="2"/>
            </a:pPr>
            <a:r>
              <a:rPr lang="en-US" altLang="zh-CN" sz="3200" dirty="0">
                <a:solidFill>
                  <a:srgbClr val="FF0000"/>
                </a:solidFill>
              </a:rPr>
              <a:t>Economic feasibility</a:t>
            </a:r>
          </a:p>
          <a:p>
            <a:pPr marL="0" indent="0">
              <a:buNone/>
            </a:pPr>
            <a:r>
              <a:rPr lang="en-US" altLang="zh-CN" dirty="0"/>
              <a:t>To evaluate the </a:t>
            </a:r>
            <a:r>
              <a:rPr lang="en-US" altLang="zh-CN" dirty="0">
                <a:solidFill>
                  <a:srgbClr val="C00000"/>
                </a:solidFill>
              </a:rPr>
              <a:t>economic rationality </a:t>
            </a:r>
            <a:r>
              <a:rPr lang="zh-CN" altLang="en-US" dirty="0">
                <a:solidFill>
                  <a:srgbClr val="C00000"/>
                </a:solidFill>
              </a:rPr>
              <a:t>经济合理性</a:t>
            </a:r>
            <a:r>
              <a:rPr lang="en-US" altLang="zh-CN" dirty="0"/>
              <a:t>, the issues need to be considered are: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zh-CN" dirty="0"/>
              <a:t>Can the </a:t>
            </a:r>
            <a:r>
              <a:rPr lang="en-US" altLang="zh-CN" sz="3200" i="1" u="sng" dirty="0">
                <a:solidFill>
                  <a:srgbClr val="0000CC"/>
                </a:solidFill>
              </a:rPr>
              <a:t>economic benefit </a:t>
            </a:r>
            <a:r>
              <a:rPr lang="en-US" altLang="zh-CN" dirty="0"/>
              <a:t>of this system exceed its </a:t>
            </a:r>
            <a:r>
              <a:rPr lang="en-US" altLang="zh-CN" sz="3200" i="1" u="sng" dirty="0">
                <a:solidFill>
                  <a:srgbClr val="0000CC"/>
                </a:solidFill>
              </a:rPr>
              <a:t>development cost</a:t>
            </a:r>
            <a:r>
              <a:rPr lang="en-US" altLang="zh-CN" dirty="0"/>
              <a:t>?</a:t>
            </a:r>
          </a:p>
          <a:p>
            <a:pPr marL="0" indent="0" algn="just">
              <a:buNone/>
            </a:pPr>
            <a:r>
              <a:rPr lang="en-US" altLang="zh-CN" dirty="0"/>
              <a:t>This requires price / benefit analysis of the project, i.e. "input / output" analysis. Because benefit analysis depends on the characteristics of software systems, it is difficult to accurately and quantitatively describe the benefits of new systems before software development, </a:t>
            </a:r>
            <a:r>
              <a:rPr lang="en-US" altLang="zh-CN" u="sng" dirty="0">
                <a:solidFill>
                  <a:srgbClr val="FF0000"/>
                </a:solidFill>
              </a:rPr>
              <a:t>so some estimation methods are often used.</a:t>
            </a:r>
          </a:p>
          <a:p>
            <a:pPr marL="0" indent="0" algn="just">
              <a:buNone/>
            </a:pPr>
            <a:r>
              <a:rPr lang="zh-CN" altLang="en-US" dirty="0"/>
              <a:t>这需要对项目进行价格</a:t>
            </a:r>
            <a:r>
              <a:rPr lang="en-US" altLang="zh-CN" dirty="0"/>
              <a:t>/</a:t>
            </a:r>
            <a:r>
              <a:rPr lang="zh-CN" altLang="en-US" dirty="0"/>
              <a:t>效益分析，即 </a:t>
            </a:r>
            <a:r>
              <a:rPr lang="en-US" altLang="zh-CN" dirty="0"/>
              <a:t>"</a:t>
            </a:r>
            <a:r>
              <a:rPr lang="zh-CN" altLang="en-US" dirty="0"/>
              <a:t>投入</a:t>
            </a:r>
            <a:r>
              <a:rPr lang="en-US" altLang="zh-CN" dirty="0"/>
              <a:t>/</a:t>
            </a:r>
            <a:r>
              <a:rPr lang="zh-CN" altLang="en-US" dirty="0"/>
              <a:t>产出 </a:t>
            </a:r>
            <a:r>
              <a:rPr lang="en-US" altLang="zh-CN" dirty="0"/>
              <a:t>"</a:t>
            </a:r>
            <a:r>
              <a:rPr lang="zh-CN" altLang="en-US" dirty="0"/>
              <a:t>分析。由于效益分析取决于软件系统的特点，在软件开发前很难准确、定量地描述新系统的效益，</a:t>
            </a:r>
            <a:r>
              <a:rPr lang="zh-CN" altLang="en-US" u="sng" dirty="0">
                <a:solidFill>
                  <a:srgbClr val="FF0000"/>
                </a:solidFill>
              </a:rPr>
              <a:t>所以经常使用一些估算方法。</a:t>
            </a: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279133" y="396069"/>
            <a:ext cx="9846174" cy="685106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2.1 </a:t>
            </a:r>
            <a:r>
              <a:rPr lang="en-US" altLang="zh-CN" b="1" dirty="0">
                <a:ea typeface="Segoe UI Black" panose="020B0A02040204020203" pitchFamily="34" charset="0"/>
              </a:rPr>
              <a:t>Feasibility study’s </a:t>
            </a:r>
            <a:r>
              <a:rPr lang="en-US" altLang="zh-CN" dirty="0"/>
              <a:t>task- </a:t>
            </a:r>
            <a:r>
              <a:rPr lang="en-US" altLang="zh-CN" dirty="0">
                <a:solidFill>
                  <a:srgbClr val="FF0000"/>
                </a:solidFill>
              </a:rPr>
              <a:t>Contents</a:t>
            </a:r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5574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Font typeface="+mj-ea"/>
              <a:buAutoNum type="circleNumDbPlain" startAt="3"/>
            </a:pPr>
            <a:r>
              <a:rPr lang="en-US" altLang="zh-CN" sz="3200" dirty="0">
                <a:solidFill>
                  <a:srgbClr val="FF0000"/>
                </a:solidFill>
              </a:rPr>
              <a:t>Operational feasibility</a:t>
            </a:r>
            <a:r>
              <a:rPr lang="zh-CN" altLang="en-US" sz="3200" dirty="0">
                <a:solidFill>
                  <a:srgbClr val="FF0000"/>
                </a:solidFill>
              </a:rPr>
              <a:t>操作可行性</a:t>
            </a:r>
            <a:endParaRPr lang="en-US" altLang="zh-CN" sz="32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altLang="zh-CN" dirty="0"/>
              <a:t>The operational feasibility evaluation system will cause various changes after operation, such as the impact on the </a:t>
            </a:r>
            <a:r>
              <a:rPr lang="en-US" altLang="zh-CN" sz="3200" i="1" u="sng" dirty="0">
                <a:solidFill>
                  <a:srgbClr val="0000CC"/>
                </a:solidFill>
              </a:rPr>
              <a:t>organization management mode and the working environment of users</a:t>
            </a:r>
            <a:r>
              <a:rPr lang="en-US" altLang="zh-CN" sz="3200" dirty="0"/>
              <a:t>. </a:t>
            </a:r>
            <a:r>
              <a:rPr lang="zh-CN" altLang="en-US" sz="3200" dirty="0"/>
              <a:t>可行性评估系统运行后会引起各种变化，如对</a:t>
            </a:r>
            <a:r>
              <a:rPr lang="zh-CN" altLang="en-US" sz="3200" b="1" i="1" dirty="0">
                <a:solidFill>
                  <a:srgbClr val="0000CC"/>
                </a:solidFill>
              </a:rPr>
              <a:t>组织管理模式和用户工作环境</a:t>
            </a:r>
            <a:r>
              <a:rPr lang="zh-CN" altLang="en-US" sz="3200" dirty="0"/>
              <a:t>的影响。</a:t>
            </a:r>
            <a:endParaRPr lang="en-US" altLang="zh-CN" sz="3200" dirty="0"/>
          </a:p>
          <a:p>
            <a:pPr marL="514350" indent="-514350" algn="just">
              <a:buFont typeface="+mj-ea"/>
              <a:buAutoNum type="circleNumDbPlain" startAt="4"/>
            </a:pPr>
            <a:r>
              <a:rPr lang="en-US" altLang="zh-CN" sz="3200" dirty="0">
                <a:solidFill>
                  <a:srgbClr val="FF0000"/>
                </a:solidFill>
              </a:rPr>
              <a:t>Social feasibility</a:t>
            </a:r>
            <a:r>
              <a:rPr lang="zh-CN" altLang="en-US" sz="3200" dirty="0">
                <a:solidFill>
                  <a:srgbClr val="FF0000"/>
                </a:solidFill>
              </a:rPr>
              <a:t>社会可行性</a:t>
            </a:r>
            <a:endParaRPr lang="en-US" altLang="zh-CN" sz="32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altLang="zh-CN" dirty="0"/>
              <a:t>Social feasibility mainly discusses the </a:t>
            </a:r>
            <a:r>
              <a:rPr lang="en-US" altLang="zh-CN" sz="3200" i="1" u="sng" dirty="0">
                <a:solidFill>
                  <a:srgbClr val="0000CC"/>
                </a:solidFill>
              </a:rPr>
              <a:t>feasibility of law and use</a:t>
            </a:r>
            <a:r>
              <a:rPr lang="en-US" altLang="zh-CN" sz="3200" dirty="0"/>
              <a:t>.</a:t>
            </a:r>
          </a:p>
          <a:p>
            <a:pPr marL="0" indent="0" algn="just">
              <a:buNone/>
            </a:pPr>
            <a:r>
              <a:rPr lang="en-US" altLang="zh-CN" dirty="0"/>
              <a:t>For example, the ownership of the rights of the developed software and whether the technology used by the software will cause infringement.</a:t>
            </a:r>
          </a:p>
          <a:p>
            <a:pPr marL="0" indent="0" algn="just">
              <a:buNone/>
            </a:pPr>
            <a:r>
              <a:rPr lang="zh-CN" altLang="en-US" dirty="0"/>
              <a:t>社会可行性主要讨论的是</a:t>
            </a:r>
            <a:r>
              <a:rPr lang="zh-CN" altLang="en-US" dirty="0">
                <a:solidFill>
                  <a:srgbClr val="0000CC"/>
                </a:solidFill>
              </a:rPr>
              <a:t>法律和使用的可行性</a:t>
            </a:r>
            <a:r>
              <a:rPr lang="zh-CN" altLang="en-US" dirty="0"/>
              <a:t>。</a:t>
            </a:r>
          </a:p>
          <a:p>
            <a:pPr marL="0" indent="0" algn="just">
              <a:buNone/>
            </a:pPr>
            <a:r>
              <a:rPr lang="zh-CN" altLang="en-US" dirty="0"/>
              <a:t>例如，所开发软件的权利归属，软件所使用的技术是否会造成侵权。</a:t>
            </a: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279133" y="396069"/>
            <a:ext cx="9846174" cy="685106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2.1 </a:t>
            </a:r>
            <a:r>
              <a:rPr lang="en-US" altLang="zh-CN" b="1" dirty="0">
                <a:ea typeface="Segoe UI Black" panose="020B0A02040204020203" pitchFamily="34" charset="0"/>
              </a:rPr>
              <a:t>Feasibility study’s </a:t>
            </a:r>
            <a:r>
              <a:rPr lang="en-US" altLang="zh-CN" dirty="0"/>
              <a:t>task- </a:t>
            </a:r>
            <a:r>
              <a:rPr lang="en-US" altLang="zh-CN" dirty="0">
                <a:solidFill>
                  <a:srgbClr val="FF0000"/>
                </a:solidFill>
              </a:rPr>
              <a:t>Contents</a:t>
            </a:r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8834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9133" y="428182"/>
            <a:ext cx="8743405" cy="685106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ea typeface="Segoe UI Black" panose="020B0A02040204020203" pitchFamily="34" charset="0"/>
              </a:rPr>
              <a:t>2 Feasibility study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2.1   Tasks of feasibility study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>
                <a:solidFill>
                  <a:srgbClr val="FF0000"/>
                </a:solidFill>
              </a:rPr>
              <a:t>2.2   Feasibility study process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2.3   System flow chart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2.4   Data flow diagram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2.5   Data dictionary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/>
              <a:t>2.6   Cost / benefit analysis</a:t>
            </a:r>
            <a:endParaRPr lang="zh-CN" altLang="en-US" sz="32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335" y="1659206"/>
            <a:ext cx="4965622" cy="348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053816"/>
      </p:ext>
    </p:extLst>
  </p:cSld>
  <p:clrMapOvr>
    <a:masterClrMapping/>
  </p:clrMapOvr>
</p:sld>
</file>

<file path=ppt/theme/theme1.xml><?xml version="1.0" encoding="utf-8"?>
<a:theme xmlns:a="http://schemas.openxmlformats.org/drawingml/2006/main" name="English mod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English model</Template>
  <TotalTime>1429</TotalTime>
  <Words>1790</Words>
  <Application>Microsoft Office PowerPoint</Application>
  <PresentationFormat>宽屏</PresentationFormat>
  <Paragraphs>216</Paragraphs>
  <Slides>25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4" baseType="lpstr">
      <vt:lpstr>黑体</vt:lpstr>
      <vt:lpstr>Arial</vt:lpstr>
      <vt:lpstr>Bahnschrift Condensed</vt:lpstr>
      <vt:lpstr>Calibri</vt:lpstr>
      <vt:lpstr>Calibri Light</vt:lpstr>
      <vt:lpstr>Segoe UI Black</vt:lpstr>
      <vt:lpstr>Times New Roman</vt:lpstr>
      <vt:lpstr>Wingdings</vt:lpstr>
      <vt:lpstr>English model</vt:lpstr>
      <vt:lpstr>Software Engineering Introduction</vt:lpstr>
      <vt:lpstr>Summary of chapter 1</vt:lpstr>
      <vt:lpstr>2 Feasibility study</vt:lpstr>
      <vt:lpstr>2.1 Feasibility study’s task</vt:lpstr>
      <vt:lpstr>2.1 Feasibility study’s task</vt:lpstr>
      <vt:lpstr>2.1 Feasibility study’s task- Contents </vt:lpstr>
      <vt:lpstr>2.1 Feasibility study’s task- Contents </vt:lpstr>
      <vt:lpstr>2.1 Feasibility study’s task- Contents </vt:lpstr>
      <vt:lpstr>2 Feasibility study</vt:lpstr>
      <vt:lpstr>2.2 Feasibility study’s steps</vt:lpstr>
      <vt:lpstr>2.2 Feasibility study’s steps</vt:lpstr>
      <vt:lpstr>2.2 Feasibility study’s steps</vt:lpstr>
      <vt:lpstr>2.2 Feasibility study’s steps</vt:lpstr>
      <vt:lpstr>2.2 Feasibility study’s steps</vt:lpstr>
      <vt:lpstr>2.2 Feasibility study’s steps</vt:lpstr>
      <vt:lpstr>2 Feasibility study</vt:lpstr>
      <vt:lpstr>2.3   System flow chart</vt:lpstr>
      <vt:lpstr>2.3 System flow chart —basic concept</vt:lpstr>
      <vt:lpstr>2.3 System flow chart —Symbols</vt:lpstr>
      <vt:lpstr>2.3 System flow chart —Symbols</vt:lpstr>
      <vt:lpstr>2.3 System flow chart —Example 1</vt:lpstr>
      <vt:lpstr>2.3 System flow chart —Example 1</vt:lpstr>
      <vt:lpstr>2.3 System flow chart —Example 1</vt:lpstr>
      <vt:lpstr>2.3 System flow chart </vt:lpstr>
      <vt:lpstr>2.3 System flow chart —Example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Xiang Zhong-Liang</cp:lastModifiedBy>
  <cp:revision>1150</cp:revision>
  <dcterms:created xsi:type="dcterms:W3CDTF">2022-08-23T04:12:54Z</dcterms:created>
  <dcterms:modified xsi:type="dcterms:W3CDTF">2023-04-04T08:08:27Z</dcterms:modified>
</cp:coreProperties>
</file>