
<file path=[Content_Types].xml><?xml version="1.0" encoding="utf-8"?>
<Types xmlns="http://schemas.openxmlformats.org/package/2006/content-types">
  <Default Extension="png" ContentType="image/png"/>
  <Default Extension="bin" ContentType="application/vnd.openxmlformats-officedocument.oleObject"/>
  <Default Extension="webp" ContentType="image/jpe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60" r:id="rId2"/>
    <p:sldId id="320" r:id="rId3"/>
    <p:sldId id="285" r:id="rId4"/>
    <p:sldId id="288" r:id="rId5"/>
    <p:sldId id="291" r:id="rId6"/>
    <p:sldId id="289" r:id="rId7"/>
    <p:sldId id="292" r:id="rId8"/>
    <p:sldId id="293" r:id="rId9"/>
    <p:sldId id="294" r:id="rId10"/>
    <p:sldId id="296" r:id="rId11"/>
    <p:sldId id="298" r:id="rId12"/>
    <p:sldId id="299" r:id="rId13"/>
    <p:sldId id="300" r:id="rId14"/>
    <p:sldId id="301" r:id="rId15"/>
    <p:sldId id="302" r:id="rId16"/>
    <p:sldId id="303" r:id="rId17"/>
    <p:sldId id="304" r:id="rId18"/>
    <p:sldId id="309" r:id="rId19"/>
    <p:sldId id="312" r:id="rId20"/>
    <p:sldId id="311" r:id="rId21"/>
    <p:sldId id="313" r:id="rId22"/>
    <p:sldId id="314" r:id="rId23"/>
    <p:sldId id="321" r:id="rId24"/>
    <p:sldId id="322" r:id="rId25"/>
    <p:sldId id="323" r:id="rId26"/>
    <p:sldId id="325" r:id="rId27"/>
    <p:sldId id="328" r:id="rId28"/>
    <p:sldId id="339" r:id="rId29"/>
    <p:sldId id="327" r:id="rId30"/>
    <p:sldId id="326" r:id="rId31"/>
    <p:sldId id="329" r:id="rId32"/>
    <p:sldId id="330" r:id="rId33"/>
    <p:sldId id="331" r:id="rId34"/>
    <p:sldId id="332" r:id="rId35"/>
    <p:sldId id="333" r:id="rId36"/>
    <p:sldId id="334" r:id="rId37"/>
    <p:sldId id="335" r:id="rId38"/>
    <p:sldId id="336" r:id="rId39"/>
    <p:sldId id="337" r:id="rId40"/>
    <p:sldId id="338" r:id="rId41"/>
    <p:sldId id="340" r:id="rId42"/>
    <p:sldId id="341" r:id="rId43"/>
    <p:sldId id="342" r:id="rId44"/>
    <p:sldId id="343" r:id="rId45"/>
    <p:sldId id="344" r:id="rId46"/>
    <p:sldId id="350" r:id="rId47"/>
    <p:sldId id="354" r:id="rId48"/>
    <p:sldId id="345" r:id="rId49"/>
    <p:sldId id="355" r:id="rId50"/>
    <p:sldId id="358" r:id="rId5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42" autoAdjust="0"/>
    <p:restoredTop sz="87698" autoAdjust="0"/>
  </p:normalViewPr>
  <p:slideViewPr>
    <p:cSldViewPr snapToGrid="0">
      <p:cViewPr varScale="1">
        <p:scale>
          <a:sx n="90" d="100"/>
          <a:sy n="90" d="100"/>
        </p:scale>
        <p:origin x="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02685F-73AF-40C8-A8BF-3020DE2B1479}" type="datetimeFigureOut">
              <a:rPr lang="zh-CN" altLang="en-US" smtClean="0"/>
              <a:t>2023/4/10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4DA81-6360-4C5F-8971-CF1F68AC2CBE}" type="slidenum">
              <a:rPr lang="zh-CN" altLang="en-US" smtClean="0"/>
              <a:t>‹#›</a:t>
            </a:fld>
            <a:endParaRPr lang="zh-CN" altLang="en-US"/>
          </a:p>
        </p:txBody>
      </p:sp>
    </p:spTree>
    <p:extLst>
      <p:ext uri="{BB962C8B-B14F-4D97-AF65-F5344CB8AC3E}">
        <p14:creationId xmlns:p14="http://schemas.microsoft.com/office/powerpoint/2010/main" val="1502171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数据流图（</a:t>
            </a:r>
            <a:r>
              <a:rPr lang="en-US" altLang="zh-CN" dirty="0" smtClean="0"/>
              <a:t>DFD</a:t>
            </a:r>
            <a:r>
              <a:rPr lang="zh-CN" altLang="en-US" dirty="0" smtClean="0"/>
              <a:t>）是一种图形技术，描述了信息流和数据在从输入到输出过程中的转变。</a:t>
            </a:r>
          </a:p>
          <a:p>
            <a:r>
              <a:rPr lang="en-US" altLang="zh-CN" dirty="0" smtClean="0"/>
              <a:t>1.</a:t>
            </a:r>
            <a:r>
              <a:rPr lang="en-US" altLang="zh-CN" baseline="0" dirty="0" smtClean="0"/>
              <a:t> </a:t>
            </a:r>
            <a:r>
              <a:rPr lang="zh-CN" altLang="en-US" dirty="0" smtClean="0"/>
              <a:t>数据流图中没有具体的物理元素，它只描述了软件中的信息流和处理过程。</a:t>
            </a:r>
          </a:p>
          <a:p>
            <a:r>
              <a:rPr lang="en-US" altLang="zh-CN" dirty="0" smtClean="0"/>
              <a:t>2. </a:t>
            </a:r>
            <a:r>
              <a:rPr lang="zh-CN" altLang="en-US" dirty="0" smtClean="0"/>
              <a:t>由于数据流图是系统逻辑功能的图形表示，即使是非专业的计算机技术人员也能很容易地理解它，所以它是分析人员和用户之间的一个很好的交流工具。</a:t>
            </a:r>
          </a:p>
          <a:p>
            <a:r>
              <a:rPr lang="en-US" altLang="zh-CN" dirty="0" smtClean="0"/>
              <a:t>3. </a:t>
            </a:r>
            <a:r>
              <a:rPr lang="zh-CN" altLang="en-US" dirty="0" smtClean="0"/>
              <a:t>在设计数据流图时，你只需要考虑系统必须完成的基本逻辑功能，而根本不需要考虑如何具体实现这些功能。</a:t>
            </a:r>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3</a:t>
            </a:fld>
            <a:endParaRPr lang="zh-CN" altLang="en-US"/>
          </a:p>
        </p:txBody>
      </p:sp>
    </p:spTree>
    <p:extLst>
      <p:ext uri="{BB962C8B-B14F-4D97-AF65-F5344CB8AC3E}">
        <p14:creationId xmlns:p14="http://schemas.microsoft.com/office/powerpoint/2010/main" val="4106340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4</a:t>
            </a:fld>
            <a:endParaRPr lang="zh-CN" altLang="en-US"/>
          </a:p>
        </p:txBody>
      </p:sp>
    </p:spTree>
    <p:extLst>
      <p:ext uri="{BB962C8B-B14F-4D97-AF65-F5344CB8AC3E}">
        <p14:creationId xmlns:p14="http://schemas.microsoft.com/office/powerpoint/2010/main" val="3891853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https://blog.csdn.net/I_r_o_n_M_a_n/article/details/121309525</a:t>
            </a:r>
          </a:p>
          <a:p>
            <a:r>
              <a:rPr lang="en-US" altLang="zh-CN" dirty="0"/>
              <a:t>https://blog.csdn.net/weixin_46694417/article/details/120588235?ops_request_misc=&amp;request_id=&amp;biz_id=102&amp;utm_term=%E6%95%B0%E6%8D%AE%E6%B5%81%E5%9B%BE&amp;utm_medium=distribute.pc_search_result.none-task-blog-2~all~sobaiduweb~default-8-120588235.nonecase&amp;spm=1018.2226.3001.4187</a:t>
            </a:r>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6</a:t>
            </a:fld>
            <a:endParaRPr lang="zh-CN" altLang="en-US"/>
          </a:p>
        </p:txBody>
      </p:sp>
    </p:spTree>
    <p:extLst>
      <p:ext uri="{BB962C8B-B14F-4D97-AF65-F5344CB8AC3E}">
        <p14:creationId xmlns:p14="http://schemas.microsoft.com/office/powerpoint/2010/main" val="1676840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7</a:t>
            </a:fld>
            <a:endParaRPr lang="zh-CN" altLang="en-US"/>
          </a:p>
        </p:txBody>
      </p:sp>
    </p:spTree>
    <p:extLst>
      <p:ext uri="{BB962C8B-B14F-4D97-AF65-F5344CB8AC3E}">
        <p14:creationId xmlns:p14="http://schemas.microsoft.com/office/powerpoint/2010/main" val="3615309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10</a:t>
            </a:fld>
            <a:endParaRPr lang="zh-CN" altLang="en-US"/>
          </a:p>
        </p:txBody>
      </p:sp>
    </p:spTree>
    <p:extLst>
      <p:ext uri="{BB962C8B-B14F-4D97-AF65-F5344CB8AC3E}">
        <p14:creationId xmlns:p14="http://schemas.microsoft.com/office/powerpoint/2010/main" val="3277632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接收信号后应该是处理信号，但是由于处理这个词比较空，可改为其他词，如分析信号</a:t>
            </a:r>
            <a:endParaRPr lang="en-US" altLang="zh-CN" dirty="0"/>
          </a:p>
          <a:p>
            <a:endParaRPr lang="en-US" altLang="zh-CN" dirty="0"/>
          </a:p>
          <a:p>
            <a:r>
              <a:rPr lang="zh-CN" altLang="en-US" dirty="0"/>
              <a:t>病人：  接收信号</a:t>
            </a:r>
            <a:r>
              <a:rPr lang="en-US" altLang="zh-CN" dirty="0"/>
              <a:t>+</a:t>
            </a:r>
            <a:r>
              <a:rPr lang="zh-CN" altLang="en-US" dirty="0"/>
              <a:t>分析信号</a:t>
            </a:r>
            <a:r>
              <a:rPr lang="en-US" altLang="zh-CN" dirty="0"/>
              <a:t>+</a:t>
            </a:r>
            <a:r>
              <a:rPr lang="zh-CN" altLang="en-US" dirty="0"/>
              <a:t>产生警告</a:t>
            </a:r>
            <a:endParaRPr lang="en-US" altLang="zh-CN" dirty="0"/>
          </a:p>
          <a:p>
            <a:r>
              <a:rPr lang="zh-CN" altLang="en-US" dirty="0"/>
              <a:t>时间：  定时记录</a:t>
            </a:r>
            <a:r>
              <a:rPr lang="en-US" altLang="zh-CN" dirty="0"/>
              <a:t>+</a:t>
            </a:r>
            <a:r>
              <a:rPr lang="zh-CN" altLang="en-US" dirty="0"/>
              <a:t>更新病情日志、产生病情报告</a:t>
            </a:r>
            <a:endParaRPr lang="en-US" altLang="zh-CN"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21</a:t>
            </a:fld>
            <a:endParaRPr lang="zh-CN" altLang="en-US"/>
          </a:p>
        </p:txBody>
      </p:sp>
    </p:spTree>
    <p:extLst>
      <p:ext uri="{BB962C8B-B14F-4D97-AF65-F5344CB8AC3E}">
        <p14:creationId xmlns:p14="http://schemas.microsoft.com/office/powerpoint/2010/main" val="4101180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0B4DA81-6360-4C5F-8971-CF1F68AC2CBE}" type="slidenum">
              <a:rPr lang="zh-CN" altLang="en-US" smtClean="0"/>
              <a:t>22</a:t>
            </a:fld>
            <a:endParaRPr lang="zh-CN" altLang="en-US"/>
          </a:p>
        </p:txBody>
      </p:sp>
    </p:spTree>
    <p:extLst>
      <p:ext uri="{BB962C8B-B14F-4D97-AF65-F5344CB8AC3E}">
        <p14:creationId xmlns:p14="http://schemas.microsoft.com/office/powerpoint/2010/main" val="1851433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079274"/>
            <a:ext cx="9144000" cy="2387600"/>
          </a:xfrm>
        </p:spPr>
        <p:txBody>
          <a:bodyPr anchor="ctr" anchorCtr="0">
            <a:normAutofit/>
          </a:bodyPr>
          <a:lstStyle>
            <a:lvl1pPr algn="ctr">
              <a:defRPr sz="5400">
                <a:latin typeface="Segoe UI Black" panose="020B0A02040204020203" pitchFamily="34" charset="0"/>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1524000" y="4083731"/>
            <a:ext cx="9144000" cy="1655762"/>
          </a:xfrm>
        </p:spPr>
        <p:txBody>
          <a:bodyPr>
            <a:normAutofit/>
          </a:bodyPr>
          <a:lstStyle>
            <a:lvl1pPr marL="0" indent="0" algn="ctr">
              <a:buNone/>
              <a:defRPr sz="4400">
                <a:latin typeface="Segoe UI Black" panose="020B0A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1282272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79956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36010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79133" y="396069"/>
            <a:ext cx="9060810" cy="685106"/>
          </a:xfrm>
        </p:spPr>
        <p:txBody>
          <a:bodyPr/>
          <a:lstStyle>
            <a:lvl1pPr>
              <a:defRPr>
                <a:latin typeface="Segoe UI Black" panose="020B0A02040204020203" pitchFamily="34" charset="0"/>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279133" y="1337912"/>
            <a:ext cx="11636943" cy="4839051"/>
          </a:xfrm>
        </p:spPr>
        <p:txBody>
          <a:bodyPr/>
          <a:lstStyle>
            <a:lvl1pPr>
              <a:defRPr>
                <a:latin typeface="Bahnschrift Condensed" panose="020B0502040204020203" pitchFamily="34" charset="0"/>
              </a:defRPr>
            </a:lvl1pPr>
            <a:lvl2pPr>
              <a:defRPr>
                <a:latin typeface="Bahnschrift Condensed" panose="020B0502040204020203" pitchFamily="34" charset="0"/>
              </a:defRPr>
            </a:lvl2pPr>
            <a:lvl3pPr>
              <a:defRPr>
                <a:latin typeface="Bahnschrift Condensed" panose="020B0502040204020203" pitchFamily="34" charset="0"/>
              </a:defRPr>
            </a:lvl3pPr>
            <a:lvl4pPr>
              <a:defRPr>
                <a:latin typeface="Bahnschrift Condensed" panose="020B0502040204020203" pitchFamily="34" charset="0"/>
              </a:defRPr>
            </a:lvl4pPr>
            <a:lvl5pPr>
              <a:defRPr>
                <a:latin typeface="Bahnschrift Condensed" panose="020B0502040204020203"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pic>
        <p:nvPicPr>
          <p:cNvPr id="8" name="图片 7"/>
          <p:cNvPicPr>
            <a:picLocks noChangeAspect="1"/>
          </p:cNvPicPr>
          <p:nvPr/>
        </p:nvPicPr>
        <p:blipFill>
          <a:blip r:embed="rId2"/>
          <a:stretch>
            <a:fillRect/>
          </a:stretch>
        </p:blipFill>
        <p:spPr>
          <a:xfrm>
            <a:off x="9409891" y="0"/>
            <a:ext cx="2782109" cy="625642"/>
          </a:xfrm>
          <a:prstGeom prst="rect">
            <a:avLst/>
          </a:prstGeom>
        </p:spPr>
      </p:pic>
    </p:spTree>
    <p:extLst>
      <p:ext uri="{BB962C8B-B14F-4D97-AF65-F5344CB8AC3E}">
        <p14:creationId xmlns:p14="http://schemas.microsoft.com/office/powerpoint/2010/main" val="57616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196317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43907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33958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4978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263709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317702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400EE0-FFAA-4A93-8913-2EE010BFE1BC}" type="datetimeFigureOut">
              <a:rPr lang="zh-CN" altLang="en-US" smtClean="0"/>
              <a:t>2023/4/10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73337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00EE0-FFAA-4A93-8913-2EE010BFE1BC}" type="datetimeFigureOut">
              <a:rPr lang="zh-CN" altLang="en-US" smtClean="0"/>
              <a:t>2023/4/10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2E4E3-564B-4825-992B-24E29FBFD62D}" type="slidenum">
              <a:rPr lang="zh-CN" altLang="en-US" smtClean="0"/>
              <a:t>‹#›</a:t>
            </a:fld>
            <a:endParaRPr lang="zh-CN" altLang="en-US"/>
          </a:p>
        </p:txBody>
      </p:sp>
    </p:spTree>
    <p:extLst>
      <p:ext uri="{BB962C8B-B14F-4D97-AF65-F5344CB8AC3E}">
        <p14:creationId xmlns:p14="http://schemas.microsoft.com/office/powerpoint/2010/main" val="430773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48937" y="1113654"/>
            <a:ext cx="10276114" cy="2387600"/>
          </a:xfrm>
        </p:spPr>
        <p:txBody>
          <a:bodyPr/>
          <a:lstStyle/>
          <a:p>
            <a:r>
              <a:rPr lang="en-US" altLang="zh-CN" b="1" dirty="0">
                <a:latin typeface="黑体" panose="02010609060101010101" pitchFamily="49" charset="-122"/>
                <a:ea typeface="黑体" panose="02010609060101010101" pitchFamily="49" charset="-122"/>
              </a:rPr>
              <a:t>Software Engineering Introduction</a:t>
            </a:r>
            <a:endParaRPr lang="zh-CN" altLang="en-US" dirty="0"/>
          </a:p>
        </p:txBody>
      </p:sp>
      <p:sp>
        <p:nvSpPr>
          <p:cNvPr id="3" name="副标题 2"/>
          <p:cNvSpPr>
            <a:spLocks noGrp="1"/>
          </p:cNvSpPr>
          <p:nvPr>
            <p:ph type="subTitle" idx="1"/>
          </p:nvPr>
        </p:nvSpPr>
        <p:spPr>
          <a:xfrm>
            <a:off x="1523999" y="3889421"/>
            <a:ext cx="9144000" cy="1655762"/>
          </a:xfrm>
        </p:spPr>
        <p:txBody>
          <a:bodyPr/>
          <a:lstStyle/>
          <a:p>
            <a:pPr>
              <a:spcBef>
                <a:spcPct val="20000"/>
              </a:spcBef>
            </a:pPr>
            <a:endParaRPr lang="zh-CN" altLang="en-US" dirty="0"/>
          </a:p>
        </p:txBody>
      </p:sp>
    </p:spTree>
    <p:extLst>
      <p:ext uri="{BB962C8B-B14F-4D97-AF65-F5344CB8AC3E}">
        <p14:creationId xmlns:p14="http://schemas.microsoft.com/office/powerpoint/2010/main" val="214211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sp>
        <p:nvSpPr>
          <p:cNvPr id="4" name="Text Box 10"/>
          <p:cNvSpPr txBox="1">
            <a:spLocks noChangeArrowheads="1"/>
          </p:cNvSpPr>
          <p:nvPr/>
        </p:nvSpPr>
        <p:spPr bwMode="auto">
          <a:xfrm>
            <a:off x="324853" y="1540444"/>
            <a:ext cx="2710911"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800" b="1" dirty="0">
                <a:latin typeface="Times New Roman" panose="02020603050405020304" pitchFamily="18" charset="0"/>
              </a:rPr>
              <a:t>基本系统模型</a:t>
            </a:r>
          </a:p>
        </p:txBody>
      </p:sp>
      <p:sp>
        <p:nvSpPr>
          <p:cNvPr id="5" name="Rectangle 3"/>
          <p:cNvSpPr>
            <a:spLocks noChangeArrowheads="1"/>
          </p:cNvSpPr>
          <p:nvPr/>
        </p:nvSpPr>
        <p:spPr bwMode="auto">
          <a:xfrm>
            <a:off x="3343703" y="1329619"/>
            <a:ext cx="1444625" cy="750888"/>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仓库</a:t>
            </a:r>
          </a:p>
          <a:p>
            <a:pPr algn="ctr"/>
            <a:r>
              <a:rPr lang="zh-CN" altLang="en-US" sz="2400" b="1" dirty="0">
                <a:latin typeface="Times New Roman" panose="02020603050405020304" pitchFamily="18" charset="0"/>
              </a:rPr>
              <a:t>管理员</a:t>
            </a:r>
          </a:p>
        </p:txBody>
      </p:sp>
      <p:sp>
        <p:nvSpPr>
          <p:cNvPr id="6" name="Rectangle 4"/>
          <p:cNvSpPr>
            <a:spLocks noChangeArrowheads="1"/>
          </p:cNvSpPr>
          <p:nvPr/>
        </p:nvSpPr>
        <p:spPr bwMode="auto">
          <a:xfrm>
            <a:off x="9401603" y="1329619"/>
            <a:ext cx="1444625" cy="750888"/>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采购员</a:t>
            </a:r>
          </a:p>
        </p:txBody>
      </p:sp>
      <p:sp>
        <p:nvSpPr>
          <p:cNvPr id="7" name="AutoShape 5"/>
          <p:cNvSpPr>
            <a:spLocks noChangeArrowheads="1"/>
          </p:cNvSpPr>
          <p:nvPr/>
        </p:nvSpPr>
        <p:spPr bwMode="auto">
          <a:xfrm>
            <a:off x="6232953" y="1329619"/>
            <a:ext cx="1724025" cy="750888"/>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定货系统</a:t>
            </a:r>
          </a:p>
        </p:txBody>
      </p:sp>
      <p:sp>
        <p:nvSpPr>
          <p:cNvPr id="8" name="Line 6"/>
          <p:cNvSpPr>
            <a:spLocks noChangeShapeType="1"/>
          </p:cNvSpPr>
          <p:nvPr/>
        </p:nvSpPr>
        <p:spPr bwMode="auto">
          <a:xfrm>
            <a:off x="4788328" y="1705063"/>
            <a:ext cx="1444625" cy="0"/>
          </a:xfrm>
          <a:prstGeom prst="line">
            <a:avLst/>
          </a:prstGeom>
          <a:noFill/>
          <a:ln w="34925">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9" name="Line 7"/>
          <p:cNvSpPr>
            <a:spLocks noChangeShapeType="1"/>
          </p:cNvSpPr>
          <p:nvPr/>
        </p:nvSpPr>
        <p:spPr bwMode="auto">
          <a:xfrm>
            <a:off x="7956978" y="1705063"/>
            <a:ext cx="1444625" cy="0"/>
          </a:xfrm>
          <a:prstGeom prst="line">
            <a:avLst/>
          </a:prstGeom>
          <a:noFill/>
          <a:ln w="34925">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10" name="Text Box 8"/>
          <p:cNvSpPr txBox="1">
            <a:spLocks noChangeArrowheads="1"/>
          </p:cNvSpPr>
          <p:nvPr/>
        </p:nvSpPr>
        <p:spPr bwMode="auto">
          <a:xfrm>
            <a:off x="4643865" y="1300127"/>
            <a:ext cx="17335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a:latin typeface="Times New Roman" panose="02020603050405020304" pitchFamily="18" charset="0"/>
              </a:rPr>
              <a:t>事务</a:t>
            </a:r>
          </a:p>
        </p:txBody>
      </p:sp>
      <p:sp>
        <p:nvSpPr>
          <p:cNvPr id="11" name="Text Box 9"/>
          <p:cNvSpPr txBox="1">
            <a:spLocks noChangeArrowheads="1"/>
          </p:cNvSpPr>
          <p:nvPr/>
        </p:nvSpPr>
        <p:spPr bwMode="auto">
          <a:xfrm>
            <a:off x="7812515" y="1328824"/>
            <a:ext cx="173355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定货报表</a:t>
            </a:r>
          </a:p>
        </p:txBody>
      </p:sp>
      <p:sp>
        <p:nvSpPr>
          <p:cNvPr id="12" name="Text Box 13"/>
          <p:cNvSpPr txBox="1">
            <a:spLocks noChangeArrowheads="1"/>
          </p:cNvSpPr>
          <p:nvPr/>
        </p:nvSpPr>
        <p:spPr bwMode="auto">
          <a:xfrm>
            <a:off x="142509" y="4156458"/>
            <a:ext cx="34099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800" b="1" dirty="0">
                <a:latin typeface="Times New Roman" panose="02020603050405020304" pitchFamily="18" charset="0"/>
              </a:rPr>
              <a:t>功能级数据流图</a:t>
            </a:r>
          </a:p>
        </p:txBody>
      </p:sp>
      <p:sp>
        <p:nvSpPr>
          <p:cNvPr id="49" name="Rectangle 7"/>
          <p:cNvSpPr>
            <a:spLocks noChangeArrowheads="1"/>
          </p:cNvSpPr>
          <p:nvPr/>
        </p:nvSpPr>
        <p:spPr bwMode="auto">
          <a:xfrm>
            <a:off x="3343703" y="3824037"/>
            <a:ext cx="1150938" cy="995363"/>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仓库</a:t>
            </a:r>
          </a:p>
          <a:p>
            <a:pPr algn="ctr"/>
            <a:r>
              <a:rPr lang="zh-CN" altLang="en-US" sz="2400" b="1" dirty="0">
                <a:latin typeface="Times New Roman" panose="02020603050405020304" pitchFamily="18" charset="0"/>
              </a:rPr>
              <a:t>管理员</a:t>
            </a:r>
          </a:p>
        </p:txBody>
      </p:sp>
      <p:sp>
        <p:nvSpPr>
          <p:cNvPr id="50" name="Line 9"/>
          <p:cNvSpPr>
            <a:spLocks noChangeShapeType="1"/>
          </p:cNvSpPr>
          <p:nvPr/>
        </p:nvSpPr>
        <p:spPr bwMode="auto">
          <a:xfrm>
            <a:off x="4494641" y="4420936"/>
            <a:ext cx="1149350" cy="0"/>
          </a:xfrm>
          <a:prstGeom prst="line">
            <a:avLst/>
          </a:prstGeom>
          <a:noFill/>
          <a:ln w="34925">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51" name="Text Box 11"/>
          <p:cNvSpPr txBox="1">
            <a:spLocks noChangeArrowheads="1"/>
          </p:cNvSpPr>
          <p:nvPr/>
        </p:nvSpPr>
        <p:spPr bwMode="auto">
          <a:xfrm>
            <a:off x="4340654" y="4022474"/>
            <a:ext cx="138112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a:latin typeface="Times New Roman" panose="02020603050405020304" pitchFamily="18" charset="0"/>
              </a:rPr>
              <a:t>事务</a:t>
            </a:r>
          </a:p>
        </p:txBody>
      </p:sp>
      <p:sp>
        <p:nvSpPr>
          <p:cNvPr id="52" name="Text Box 41"/>
          <p:cNvSpPr txBox="1">
            <a:spLocks noChangeArrowheads="1"/>
          </p:cNvSpPr>
          <p:nvPr/>
        </p:nvSpPr>
        <p:spPr bwMode="auto">
          <a:xfrm>
            <a:off x="6256766" y="3141940"/>
            <a:ext cx="161131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库存清单</a:t>
            </a:r>
          </a:p>
        </p:txBody>
      </p:sp>
      <p:sp>
        <p:nvSpPr>
          <p:cNvPr id="54" name="Line 10"/>
          <p:cNvSpPr>
            <a:spLocks noChangeShapeType="1"/>
          </p:cNvSpPr>
          <p:nvPr/>
        </p:nvSpPr>
        <p:spPr bwMode="auto">
          <a:xfrm>
            <a:off x="8152176" y="4363520"/>
            <a:ext cx="1441308" cy="0"/>
          </a:xfrm>
          <a:prstGeom prst="line">
            <a:avLst/>
          </a:prstGeom>
          <a:noFill/>
          <a:ln w="34925">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grpSp>
        <p:nvGrpSpPr>
          <p:cNvPr id="56" name="Group 46"/>
          <p:cNvGrpSpPr>
            <a:grpSpLocks/>
          </p:cNvGrpSpPr>
          <p:nvPr/>
        </p:nvGrpSpPr>
        <p:grpSpPr bwMode="auto">
          <a:xfrm>
            <a:off x="5643991" y="3570565"/>
            <a:ext cx="920750" cy="1395413"/>
            <a:chOff x="2083" y="1702"/>
            <a:chExt cx="580" cy="879"/>
          </a:xfrm>
        </p:grpSpPr>
        <p:sp>
          <p:nvSpPr>
            <p:cNvPr id="57" name="AutoShape 15"/>
            <p:cNvSpPr>
              <a:spLocks noChangeArrowheads="1"/>
            </p:cNvSpPr>
            <p:nvPr/>
          </p:nvSpPr>
          <p:spPr bwMode="auto">
            <a:xfrm>
              <a:off x="2083" y="1702"/>
              <a:ext cx="580" cy="879"/>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sz="2400" b="1" dirty="0">
                <a:latin typeface="Times New Roman" panose="02020603050405020304" pitchFamily="18" charset="0"/>
              </a:endParaRPr>
            </a:p>
            <a:p>
              <a:pPr algn="ctr"/>
              <a:r>
                <a:rPr lang="zh-CN" altLang="en-US" sz="2400" b="1" dirty="0">
                  <a:latin typeface="Times New Roman" panose="02020603050405020304" pitchFamily="18" charset="0"/>
                </a:rPr>
                <a:t>处理事务</a:t>
              </a:r>
            </a:p>
          </p:txBody>
        </p:sp>
        <p:sp>
          <p:nvSpPr>
            <p:cNvPr id="58" name="Line 16"/>
            <p:cNvSpPr>
              <a:spLocks noChangeShapeType="1"/>
            </p:cNvSpPr>
            <p:nvPr/>
          </p:nvSpPr>
          <p:spPr bwMode="auto">
            <a:xfrm>
              <a:off x="2083" y="1953"/>
              <a:ext cx="58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 name="Text Box 17"/>
            <p:cNvSpPr txBox="1">
              <a:spLocks noChangeArrowheads="1"/>
            </p:cNvSpPr>
            <p:nvPr/>
          </p:nvSpPr>
          <p:spPr bwMode="auto">
            <a:xfrm>
              <a:off x="2344" y="1721"/>
              <a:ext cx="290"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dirty="0">
                  <a:latin typeface="Times New Roman" panose="02020603050405020304" pitchFamily="18" charset="0"/>
                </a:rPr>
                <a:t>1</a:t>
              </a:r>
            </a:p>
          </p:txBody>
        </p:sp>
      </p:grpSp>
      <p:grpSp>
        <p:nvGrpSpPr>
          <p:cNvPr id="60" name="Group 47"/>
          <p:cNvGrpSpPr>
            <a:grpSpLocks/>
          </p:cNvGrpSpPr>
          <p:nvPr/>
        </p:nvGrpSpPr>
        <p:grpSpPr bwMode="auto">
          <a:xfrm>
            <a:off x="7253716" y="3570565"/>
            <a:ext cx="920750" cy="1395413"/>
            <a:chOff x="3097" y="1702"/>
            <a:chExt cx="580" cy="879"/>
          </a:xfrm>
        </p:grpSpPr>
        <p:sp>
          <p:nvSpPr>
            <p:cNvPr id="61" name="AutoShape 19"/>
            <p:cNvSpPr>
              <a:spLocks noChangeArrowheads="1"/>
            </p:cNvSpPr>
            <p:nvPr/>
          </p:nvSpPr>
          <p:spPr bwMode="auto">
            <a:xfrm>
              <a:off x="3097" y="1702"/>
              <a:ext cx="580" cy="879"/>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sz="2400" b="1" dirty="0">
                <a:latin typeface="Times New Roman" panose="02020603050405020304" pitchFamily="18" charset="0"/>
              </a:endParaRPr>
            </a:p>
            <a:p>
              <a:pPr algn="ctr"/>
              <a:r>
                <a:rPr lang="zh-CN" altLang="en-US" sz="2400" b="1" dirty="0">
                  <a:latin typeface="Times New Roman" panose="02020603050405020304" pitchFamily="18" charset="0"/>
                </a:rPr>
                <a:t>产生报表</a:t>
              </a:r>
            </a:p>
          </p:txBody>
        </p:sp>
        <p:sp>
          <p:nvSpPr>
            <p:cNvPr id="62" name="Line 20"/>
            <p:cNvSpPr>
              <a:spLocks noChangeShapeType="1"/>
            </p:cNvSpPr>
            <p:nvPr/>
          </p:nvSpPr>
          <p:spPr bwMode="auto">
            <a:xfrm>
              <a:off x="3097" y="1953"/>
              <a:ext cx="58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3" name="Text Box 21"/>
            <p:cNvSpPr txBox="1">
              <a:spLocks noChangeArrowheads="1"/>
            </p:cNvSpPr>
            <p:nvPr/>
          </p:nvSpPr>
          <p:spPr bwMode="auto">
            <a:xfrm>
              <a:off x="3358" y="1721"/>
              <a:ext cx="290"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2</a:t>
              </a:r>
            </a:p>
          </p:txBody>
        </p:sp>
      </p:grpSp>
      <p:grpSp>
        <p:nvGrpSpPr>
          <p:cNvPr id="64" name="Group 48"/>
          <p:cNvGrpSpPr>
            <a:grpSpLocks/>
          </p:cNvGrpSpPr>
          <p:nvPr/>
        </p:nvGrpSpPr>
        <p:grpSpPr bwMode="auto">
          <a:xfrm>
            <a:off x="4969303" y="2697439"/>
            <a:ext cx="2254250" cy="414338"/>
            <a:chOff x="1658" y="1152"/>
            <a:chExt cx="1420" cy="261"/>
          </a:xfrm>
        </p:grpSpPr>
        <p:grpSp>
          <p:nvGrpSpPr>
            <p:cNvPr id="65" name="Group 23"/>
            <p:cNvGrpSpPr>
              <a:grpSpLocks/>
            </p:cNvGrpSpPr>
            <p:nvPr/>
          </p:nvGrpSpPr>
          <p:grpSpPr bwMode="auto">
            <a:xfrm>
              <a:off x="1658" y="1152"/>
              <a:ext cx="1304" cy="251"/>
              <a:chOff x="3600" y="1440"/>
              <a:chExt cx="1620" cy="312"/>
            </a:xfrm>
          </p:grpSpPr>
          <p:sp>
            <p:nvSpPr>
              <p:cNvPr id="68" name="Line 24"/>
              <p:cNvSpPr>
                <a:spLocks noChangeShapeType="1"/>
              </p:cNvSpPr>
              <p:nvPr/>
            </p:nvSpPr>
            <p:spPr bwMode="auto">
              <a:xfrm>
                <a:off x="3600" y="1440"/>
                <a:ext cx="162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9" name="Line 25"/>
              <p:cNvSpPr>
                <a:spLocks noChangeShapeType="1"/>
              </p:cNvSpPr>
              <p:nvPr/>
            </p:nvSpPr>
            <p:spPr bwMode="auto">
              <a:xfrm>
                <a:off x="3600" y="1752"/>
                <a:ext cx="162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0" name="Line 26"/>
              <p:cNvSpPr>
                <a:spLocks noChangeShapeType="1"/>
              </p:cNvSpPr>
              <p:nvPr/>
            </p:nvSpPr>
            <p:spPr bwMode="auto">
              <a:xfrm>
                <a:off x="3600" y="1440"/>
                <a:ext cx="0" cy="312"/>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1" name="Line 27"/>
              <p:cNvSpPr>
                <a:spLocks noChangeShapeType="1"/>
              </p:cNvSpPr>
              <p:nvPr/>
            </p:nvSpPr>
            <p:spPr bwMode="auto">
              <a:xfrm>
                <a:off x="4008" y="1440"/>
                <a:ext cx="0" cy="312"/>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66" name="Text Box 28"/>
            <p:cNvSpPr txBox="1">
              <a:spLocks noChangeArrowheads="1"/>
            </p:cNvSpPr>
            <p:nvPr/>
          </p:nvSpPr>
          <p:spPr bwMode="auto">
            <a:xfrm>
              <a:off x="1745" y="1152"/>
              <a:ext cx="435"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sz="2400" b="1">
                  <a:latin typeface="Times New Roman" panose="02020603050405020304" pitchFamily="18" charset="0"/>
                </a:rPr>
                <a:t>D1</a:t>
              </a:r>
            </a:p>
          </p:txBody>
        </p:sp>
        <p:sp>
          <p:nvSpPr>
            <p:cNvPr id="67" name="Text Box 29"/>
            <p:cNvSpPr txBox="1">
              <a:spLocks noChangeArrowheads="1"/>
            </p:cNvSpPr>
            <p:nvPr/>
          </p:nvSpPr>
          <p:spPr bwMode="auto">
            <a:xfrm>
              <a:off x="2064" y="1162"/>
              <a:ext cx="1014"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dirty="0">
                  <a:latin typeface="Times New Roman" panose="02020603050405020304" pitchFamily="18" charset="0"/>
                </a:rPr>
                <a:t>库存清单</a:t>
              </a:r>
            </a:p>
          </p:txBody>
        </p:sp>
      </p:grpSp>
      <p:grpSp>
        <p:nvGrpSpPr>
          <p:cNvPr id="72" name="Group 49"/>
          <p:cNvGrpSpPr>
            <a:grpSpLocks/>
          </p:cNvGrpSpPr>
          <p:nvPr/>
        </p:nvGrpSpPr>
        <p:grpSpPr bwMode="auto">
          <a:xfrm>
            <a:off x="5844016" y="5486678"/>
            <a:ext cx="2254250" cy="414337"/>
            <a:chOff x="2209" y="2909"/>
            <a:chExt cx="1420" cy="261"/>
          </a:xfrm>
        </p:grpSpPr>
        <p:grpSp>
          <p:nvGrpSpPr>
            <p:cNvPr id="73" name="Group 31"/>
            <p:cNvGrpSpPr>
              <a:grpSpLocks/>
            </p:cNvGrpSpPr>
            <p:nvPr/>
          </p:nvGrpSpPr>
          <p:grpSpPr bwMode="auto">
            <a:xfrm>
              <a:off x="2209" y="2909"/>
              <a:ext cx="1304" cy="251"/>
              <a:chOff x="3600" y="1440"/>
              <a:chExt cx="1620" cy="312"/>
            </a:xfrm>
          </p:grpSpPr>
          <p:sp>
            <p:nvSpPr>
              <p:cNvPr id="76" name="Line 32"/>
              <p:cNvSpPr>
                <a:spLocks noChangeShapeType="1"/>
              </p:cNvSpPr>
              <p:nvPr/>
            </p:nvSpPr>
            <p:spPr bwMode="auto">
              <a:xfrm>
                <a:off x="3600" y="1440"/>
                <a:ext cx="162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7" name="Line 33"/>
              <p:cNvSpPr>
                <a:spLocks noChangeShapeType="1"/>
              </p:cNvSpPr>
              <p:nvPr/>
            </p:nvSpPr>
            <p:spPr bwMode="auto">
              <a:xfrm>
                <a:off x="3600" y="1752"/>
                <a:ext cx="162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8" name="Line 34"/>
              <p:cNvSpPr>
                <a:spLocks noChangeShapeType="1"/>
              </p:cNvSpPr>
              <p:nvPr/>
            </p:nvSpPr>
            <p:spPr bwMode="auto">
              <a:xfrm>
                <a:off x="3600" y="1440"/>
                <a:ext cx="0" cy="312"/>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9" name="Line 35"/>
              <p:cNvSpPr>
                <a:spLocks noChangeShapeType="1"/>
              </p:cNvSpPr>
              <p:nvPr/>
            </p:nvSpPr>
            <p:spPr bwMode="auto">
              <a:xfrm>
                <a:off x="4008" y="1440"/>
                <a:ext cx="0" cy="312"/>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74" name="Text Box 36"/>
            <p:cNvSpPr txBox="1">
              <a:spLocks noChangeArrowheads="1"/>
            </p:cNvSpPr>
            <p:nvPr/>
          </p:nvSpPr>
          <p:spPr bwMode="auto">
            <a:xfrm>
              <a:off x="2296" y="2909"/>
              <a:ext cx="435"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sz="2400" b="1">
                  <a:latin typeface="Times New Roman" panose="02020603050405020304" pitchFamily="18" charset="0"/>
                </a:rPr>
                <a:t>D2</a:t>
              </a:r>
            </a:p>
          </p:txBody>
        </p:sp>
        <p:sp>
          <p:nvSpPr>
            <p:cNvPr id="75" name="Text Box 37"/>
            <p:cNvSpPr txBox="1">
              <a:spLocks noChangeArrowheads="1"/>
            </p:cNvSpPr>
            <p:nvPr/>
          </p:nvSpPr>
          <p:spPr bwMode="auto">
            <a:xfrm>
              <a:off x="2615" y="2919"/>
              <a:ext cx="1014"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dirty="0">
                  <a:latin typeface="Times New Roman" panose="02020603050405020304" pitchFamily="18" charset="0"/>
                </a:rPr>
                <a:t>定货信息</a:t>
              </a:r>
            </a:p>
          </p:txBody>
        </p:sp>
      </p:grpSp>
      <p:sp>
        <p:nvSpPr>
          <p:cNvPr id="80" name="Line 38"/>
          <p:cNvSpPr>
            <a:spLocks noChangeShapeType="1"/>
          </p:cNvSpPr>
          <p:nvPr/>
        </p:nvSpPr>
        <p:spPr bwMode="auto">
          <a:xfrm>
            <a:off x="6104366" y="4981852"/>
            <a:ext cx="0" cy="474662"/>
          </a:xfrm>
          <a:prstGeom prst="line">
            <a:avLst/>
          </a:prstGeom>
          <a:noFill/>
          <a:ln w="34925">
            <a:solidFill>
              <a:schemeClr val="tx1"/>
            </a:solidFill>
            <a:round/>
            <a:headEnd/>
            <a:tailEnd type="stealth" w="sm" len="med"/>
          </a:ln>
          <a:extLst>
            <a:ext uri="{909E8E84-426E-40DD-AFC4-6F175D3DCCD1}">
              <a14:hiddenFill xmlns:a14="http://schemas.microsoft.com/office/drawing/2010/main">
                <a:noFill/>
              </a14:hiddenFill>
            </a:ext>
          </a:extLst>
        </p:spPr>
        <p:txBody>
          <a:bodyPr/>
          <a:lstStyle/>
          <a:p>
            <a:endParaRPr lang="zh-CN" altLang="en-US"/>
          </a:p>
        </p:txBody>
      </p:sp>
      <p:sp>
        <p:nvSpPr>
          <p:cNvPr id="81" name="Line 39"/>
          <p:cNvSpPr>
            <a:spLocks noChangeShapeType="1"/>
          </p:cNvSpPr>
          <p:nvPr/>
        </p:nvSpPr>
        <p:spPr bwMode="auto">
          <a:xfrm>
            <a:off x="6104366" y="3092727"/>
            <a:ext cx="0" cy="474662"/>
          </a:xfrm>
          <a:prstGeom prst="line">
            <a:avLst/>
          </a:prstGeom>
          <a:noFill/>
          <a:ln w="34925">
            <a:solidFill>
              <a:schemeClr val="tx1"/>
            </a:solidFill>
            <a:round/>
            <a:headEnd type="stealth" w="sm" len="me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82" name="Line 40"/>
          <p:cNvSpPr>
            <a:spLocks noChangeShapeType="1"/>
          </p:cNvSpPr>
          <p:nvPr/>
        </p:nvSpPr>
        <p:spPr bwMode="auto">
          <a:xfrm flipV="1">
            <a:off x="6794929" y="4935815"/>
            <a:ext cx="582613" cy="550863"/>
          </a:xfrm>
          <a:prstGeom prst="line">
            <a:avLst/>
          </a:prstGeom>
          <a:noFill/>
          <a:ln w="34925">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83" name="Text Box 42"/>
          <p:cNvSpPr txBox="1">
            <a:spLocks noChangeArrowheads="1"/>
          </p:cNvSpPr>
          <p:nvPr/>
        </p:nvSpPr>
        <p:spPr bwMode="auto">
          <a:xfrm>
            <a:off x="7269591" y="5072339"/>
            <a:ext cx="161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定货信息</a:t>
            </a:r>
          </a:p>
        </p:txBody>
      </p:sp>
      <p:sp>
        <p:nvSpPr>
          <p:cNvPr id="84" name="Text Box 43"/>
          <p:cNvSpPr txBox="1">
            <a:spLocks noChangeArrowheads="1"/>
          </p:cNvSpPr>
          <p:nvPr/>
        </p:nvSpPr>
        <p:spPr bwMode="auto">
          <a:xfrm>
            <a:off x="4805792" y="5012015"/>
            <a:ext cx="1609725"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定货信息</a:t>
            </a:r>
          </a:p>
        </p:txBody>
      </p:sp>
      <p:sp>
        <p:nvSpPr>
          <p:cNvPr id="85" name="Rectangle 8"/>
          <p:cNvSpPr>
            <a:spLocks noChangeArrowheads="1"/>
          </p:cNvSpPr>
          <p:nvPr/>
        </p:nvSpPr>
        <p:spPr bwMode="auto">
          <a:xfrm>
            <a:off x="9593484" y="3869807"/>
            <a:ext cx="1150937" cy="995363"/>
          </a:xfrm>
          <a:prstGeom prst="rect">
            <a:avLst/>
          </a:prstGeom>
          <a:noFill/>
          <a:ln w="349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sz="2400" b="1">
              <a:latin typeface="Times New Roman" panose="02020603050405020304" pitchFamily="18" charset="0"/>
            </a:endParaRPr>
          </a:p>
          <a:p>
            <a:pPr algn="ctr"/>
            <a:r>
              <a:rPr lang="zh-CN" altLang="en-US" sz="2400" b="1">
                <a:latin typeface="Times New Roman" panose="02020603050405020304" pitchFamily="18" charset="0"/>
              </a:rPr>
              <a:t>采购员</a:t>
            </a:r>
          </a:p>
        </p:txBody>
      </p:sp>
      <p:sp>
        <p:nvSpPr>
          <p:cNvPr id="86" name="Text Box 12"/>
          <p:cNvSpPr txBox="1">
            <a:spLocks noChangeArrowheads="1"/>
          </p:cNvSpPr>
          <p:nvPr/>
        </p:nvSpPr>
        <p:spPr bwMode="auto">
          <a:xfrm>
            <a:off x="8193412" y="3965057"/>
            <a:ext cx="1381125"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定货报表</a:t>
            </a:r>
          </a:p>
        </p:txBody>
      </p:sp>
      <p:sp>
        <p:nvSpPr>
          <p:cNvPr id="87" name="Rectangle 3"/>
          <p:cNvSpPr>
            <a:spLocks noGrp="1" noChangeArrowheads="1"/>
          </p:cNvSpPr>
          <p:nvPr>
            <p:ph idx="4294967295"/>
          </p:nvPr>
        </p:nvSpPr>
        <p:spPr>
          <a:xfrm>
            <a:off x="1710379" y="6006386"/>
            <a:ext cx="10337373" cy="755073"/>
          </a:xfrm>
          <a:prstGeom prst="rect">
            <a:avLst/>
          </a:prstGeom>
        </p:spPr>
        <p:txBody>
          <a:bodyPr>
            <a:normAutofit/>
          </a:bodyPr>
          <a:lstStyle/>
          <a:p>
            <a:pPr marL="0" indent="0">
              <a:lnSpc>
                <a:spcPct val="130000"/>
              </a:lnSpc>
              <a:spcBef>
                <a:spcPct val="0"/>
              </a:spcBef>
              <a:buNone/>
            </a:pPr>
            <a:r>
              <a:rPr lang="zh-CN" altLang="en-US" sz="3200" b="1" dirty="0">
                <a:latin typeface="黑体" panose="02010609060101010101" pitchFamily="49" charset="-122"/>
                <a:ea typeface="黑体" panose="02010609060101010101" pitchFamily="49" charset="-122"/>
              </a:rPr>
              <a:t>    上述数据流图所描述的功能够详细了吗？</a:t>
            </a:r>
          </a:p>
        </p:txBody>
      </p:sp>
    </p:spTree>
    <p:extLst>
      <p:ext uri="{BB962C8B-B14F-4D97-AF65-F5344CB8AC3E}">
        <p14:creationId xmlns:p14="http://schemas.microsoft.com/office/powerpoint/2010/main" val="75415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 calcmode="lin" valueType="num">
                                      <p:cBhvr>
                                        <p:cTn id="14" dur="500" fill="hold"/>
                                        <p:tgtEl>
                                          <p:spTgt spid="5"/>
                                        </p:tgtEl>
                                        <p:attrNameLst>
                                          <p:attrName>style.rotation</p:attrName>
                                        </p:attrNameLst>
                                      </p:cBhvr>
                                      <p:tavLst>
                                        <p:tav tm="0">
                                          <p:val>
                                            <p:fltVal val="360"/>
                                          </p:val>
                                        </p:tav>
                                        <p:tav tm="100000">
                                          <p:val>
                                            <p:fltVal val="0"/>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anim calcmode="lin" valueType="num">
                                      <p:cBhvr>
                                        <p:cTn id="22" dur="500" fill="hold"/>
                                        <p:tgtEl>
                                          <p:spTgt spid="6"/>
                                        </p:tgtEl>
                                        <p:attrNameLst>
                                          <p:attrName>style.rotation</p:attrName>
                                        </p:attrNameLst>
                                      </p:cBhvr>
                                      <p:tavLst>
                                        <p:tav tm="0">
                                          <p:val>
                                            <p:fltVal val="360"/>
                                          </p:val>
                                        </p:tav>
                                        <p:tav tm="100000">
                                          <p:val>
                                            <p:fltVal val="0"/>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9" presetClass="entr" presetSubtype="0" decel="10000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fltVal val="0"/>
                                          </p:val>
                                        </p:tav>
                                        <p:tav tm="100000">
                                          <p:val>
                                            <p:strVal val="#ppt_w"/>
                                          </p:val>
                                        </p:tav>
                                      </p:tavLst>
                                    </p:anim>
                                    <p:anim calcmode="lin" valueType="num">
                                      <p:cBhvr>
                                        <p:cTn id="35" dur="500" fill="hold"/>
                                        <p:tgtEl>
                                          <p:spTgt spid="10"/>
                                        </p:tgtEl>
                                        <p:attrNameLst>
                                          <p:attrName>ppt_h</p:attrName>
                                        </p:attrNameLst>
                                      </p:cBhvr>
                                      <p:tavLst>
                                        <p:tav tm="0">
                                          <p:val>
                                            <p:fltVal val="0"/>
                                          </p:val>
                                        </p:tav>
                                        <p:tav tm="100000">
                                          <p:val>
                                            <p:strVal val="#ppt_h"/>
                                          </p:val>
                                        </p:tav>
                                      </p:tavLst>
                                    </p:anim>
                                    <p:anim calcmode="lin" valueType="num">
                                      <p:cBhvr>
                                        <p:cTn id="36" dur="500" fill="hold"/>
                                        <p:tgtEl>
                                          <p:spTgt spid="10"/>
                                        </p:tgtEl>
                                        <p:attrNameLst>
                                          <p:attrName>style.rotation</p:attrName>
                                        </p:attrNameLst>
                                      </p:cBhvr>
                                      <p:tavLst>
                                        <p:tav tm="0">
                                          <p:val>
                                            <p:fltVal val="360"/>
                                          </p:val>
                                        </p:tav>
                                        <p:tav tm="100000">
                                          <p:val>
                                            <p:fltVal val="0"/>
                                          </p:val>
                                        </p:tav>
                                      </p:tavLst>
                                    </p:anim>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additive="base">
                                        <p:cTn id="42" dur="500" fill="hold"/>
                                        <p:tgtEl>
                                          <p:spTgt spid="9"/>
                                        </p:tgtEl>
                                        <p:attrNameLst>
                                          <p:attrName>ppt_x</p:attrName>
                                        </p:attrNameLst>
                                      </p:cBhvr>
                                      <p:tavLst>
                                        <p:tav tm="0">
                                          <p:val>
                                            <p:strVal val="#ppt_x"/>
                                          </p:val>
                                        </p:tav>
                                        <p:tav tm="100000">
                                          <p:val>
                                            <p:strVal val="#ppt_x"/>
                                          </p:val>
                                        </p:tav>
                                      </p:tavLst>
                                    </p:anim>
                                    <p:anim calcmode="lin" valueType="num">
                                      <p:cBhvr additive="base">
                                        <p:cTn id="43"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9" presetClass="entr" presetSubtype="0" decel="10000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 calcmode="lin" valueType="num">
                                      <p:cBhvr>
                                        <p:cTn id="50" dur="500" fill="hold"/>
                                        <p:tgtEl>
                                          <p:spTgt spid="11"/>
                                        </p:tgtEl>
                                        <p:attrNameLst>
                                          <p:attrName>style.rotation</p:attrName>
                                        </p:attrNameLst>
                                      </p:cBhvr>
                                      <p:tavLst>
                                        <p:tav tm="0">
                                          <p:val>
                                            <p:fltVal val="360"/>
                                          </p:val>
                                        </p:tav>
                                        <p:tav tm="100000">
                                          <p:val>
                                            <p:fltVal val="0"/>
                                          </p:val>
                                        </p:tav>
                                      </p:tavLst>
                                    </p:anim>
                                    <p:animEffect transition="in" filter="fade">
                                      <p:cBhvr>
                                        <p:cTn id="51" dur="500"/>
                                        <p:tgtEl>
                                          <p:spTgt spid="11"/>
                                        </p:tgtEl>
                                      </p:cBhvr>
                                    </p:animEffect>
                                  </p:childTnLst>
                                </p:cTn>
                              </p:par>
                            </p:childTnLst>
                          </p:cTn>
                        </p:par>
                      </p:childTnLst>
                    </p:cTn>
                  </p:par>
                  <p:par>
                    <p:cTn id="52" fill="hold">
                      <p:stCondLst>
                        <p:cond delay="indefinite"/>
                      </p:stCondLst>
                      <p:childTnLst>
                        <p:par>
                          <p:cTn id="53" fill="hold">
                            <p:stCondLst>
                              <p:cond delay="0"/>
                            </p:stCondLst>
                            <p:childTnLst>
                              <p:par>
                                <p:cTn id="54" presetID="49" presetClass="entr" presetSubtype="0" decel="10000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500" fill="hold"/>
                                        <p:tgtEl>
                                          <p:spTgt spid="7"/>
                                        </p:tgtEl>
                                        <p:attrNameLst>
                                          <p:attrName>ppt_w</p:attrName>
                                        </p:attrNameLst>
                                      </p:cBhvr>
                                      <p:tavLst>
                                        <p:tav tm="0">
                                          <p:val>
                                            <p:fltVal val="0"/>
                                          </p:val>
                                        </p:tav>
                                        <p:tav tm="100000">
                                          <p:val>
                                            <p:strVal val="#ppt_w"/>
                                          </p:val>
                                        </p:tav>
                                      </p:tavLst>
                                    </p:anim>
                                    <p:anim calcmode="lin" valueType="num">
                                      <p:cBhvr>
                                        <p:cTn id="57" dur="500" fill="hold"/>
                                        <p:tgtEl>
                                          <p:spTgt spid="7"/>
                                        </p:tgtEl>
                                        <p:attrNameLst>
                                          <p:attrName>ppt_h</p:attrName>
                                        </p:attrNameLst>
                                      </p:cBhvr>
                                      <p:tavLst>
                                        <p:tav tm="0">
                                          <p:val>
                                            <p:fltVal val="0"/>
                                          </p:val>
                                        </p:tav>
                                        <p:tav tm="100000">
                                          <p:val>
                                            <p:strVal val="#ppt_h"/>
                                          </p:val>
                                        </p:tav>
                                      </p:tavLst>
                                    </p:anim>
                                    <p:anim calcmode="lin" valueType="num">
                                      <p:cBhvr>
                                        <p:cTn id="58" dur="500" fill="hold"/>
                                        <p:tgtEl>
                                          <p:spTgt spid="7"/>
                                        </p:tgtEl>
                                        <p:attrNameLst>
                                          <p:attrName>style.rotation</p:attrName>
                                        </p:attrNameLst>
                                      </p:cBhvr>
                                      <p:tavLst>
                                        <p:tav tm="0">
                                          <p:val>
                                            <p:fltVal val="360"/>
                                          </p:val>
                                        </p:tav>
                                        <p:tav tm="100000">
                                          <p:val>
                                            <p:fltVal val="0"/>
                                          </p:val>
                                        </p:tav>
                                      </p:tavLst>
                                    </p:anim>
                                    <p:animEffect transition="in" filter="fade">
                                      <p:cBhvr>
                                        <p:cTn id="59" dur="500"/>
                                        <p:tgtEl>
                                          <p:spTgt spid="7"/>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49"/>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51"/>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49" presetClass="entr" presetSubtype="0" decel="100000" fill="hold" nodeType="clickEffect">
                                  <p:stCondLst>
                                    <p:cond delay="0"/>
                                  </p:stCondLst>
                                  <p:childTnLst>
                                    <p:set>
                                      <p:cBhvr>
                                        <p:cTn id="75" dur="1" fill="hold">
                                          <p:stCondLst>
                                            <p:cond delay="0"/>
                                          </p:stCondLst>
                                        </p:cTn>
                                        <p:tgtEl>
                                          <p:spTgt spid="56"/>
                                        </p:tgtEl>
                                        <p:attrNameLst>
                                          <p:attrName>style.visibility</p:attrName>
                                        </p:attrNameLst>
                                      </p:cBhvr>
                                      <p:to>
                                        <p:strVal val="visible"/>
                                      </p:to>
                                    </p:set>
                                    <p:anim calcmode="lin" valueType="num">
                                      <p:cBhvr>
                                        <p:cTn id="76" dur="500" fill="hold"/>
                                        <p:tgtEl>
                                          <p:spTgt spid="56"/>
                                        </p:tgtEl>
                                        <p:attrNameLst>
                                          <p:attrName>ppt_w</p:attrName>
                                        </p:attrNameLst>
                                      </p:cBhvr>
                                      <p:tavLst>
                                        <p:tav tm="0">
                                          <p:val>
                                            <p:fltVal val="0"/>
                                          </p:val>
                                        </p:tav>
                                        <p:tav tm="100000">
                                          <p:val>
                                            <p:strVal val="#ppt_w"/>
                                          </p:val>
                                        </p:tav>
                                      </p:tavLst>
                                    </p:anim>
                                    <p:anim calcmode="lin" valueType="num">
                                      <p:cBhvr>
                                        <p:cTn id="77" dur="500" fill="hold"/>
                                        <p:tgtEl>
                                          <p:spTgt spid="56"/>
                                        </p:tgtEl>
                                        <p:attrNameLst>
                                          <p:attrName>ppt_h</p:attrName>
                                        </p:attrNameLst>
                                      </p:cBhvr>
                                      <p:tavLst>
                                        <p:tav tm="0">
                                          <p:val>
                                            <p:fltVal val="0"/>
                                          </p:val>
                                        </p:tav>
                                        <p:tav tm="100000">
                                          <p:val>
                                            <p:strVal val="#ppt_h"/>
                                          </p:val>
                                        </p:tav>
                                      </p:tavLst>
                                    </p:anim>
                                    <p:anim calcmode="lin" valueType="num">
                                      <p:cBhvr>
                                        <p:cTn id="78" dur="500" fill="hold"/>
                                        <p:tgtEl>
                                          <p:spTgt spid="56"/>
                                        </p:tgtEl>
                                        <p:attrNameLst>
                                          <p:attrName>style.rotation</p:attrName>
                                        </p:attrNameLst>
                                      </p:cBhvr>
                                      <p:tavLst>
                                        <p:tav tm="0">
                                          <p:val>
                                            <p:fltVal val="360"/>
                                          </p:val>
                                        </p:tav>
                                        <p:tav tm="100000">
                                          <p:val>
                                            <p:fltVal val="0"/>
                                          </p:val>
                                        </p:tav>
                                      </p:tavLst>
                                    </p:anim>
                                    <p:animEffect transition="in" filter="fade">
                                      <p:cBhvr>
                                        <p:cTn id="79" dur="500"/>
                                        <p:tgtEl>
                                          <p:spTgt spid="56"/>
                                        </p:tgtEl>
                                      </p:cBhvr>
                                    </p:animEffect>
                                  </p:childTnLst>
                                </p:cTn>
                              </p:par>
                            </p:childTnLst>
                          </p:cTn>
                        </p:par>
                      </p:childTnLst>
                    </p:cTn>
                  </p:par>
                  <p:par>
                    <p:cTn id="80" fill="hold">
                      <p:stCondLst>
                        <p:cond delay="indefinite"/>
                      </p:stCondLst>
                      <p:childTnLst>
                        <p:par>
                          <p:cTn id="81" fill="hold">
                            <p:stCondLst>
                              <p:cond delay="0"/>
                            </p:stCondLst>
                            <p:childTnLst>
                              <p:par>
                                <p:cTn id="82" presetID="12" presetClass="entr" presetSubtype="4" fill="hold" grpId="0" nodeType="clickEffect">
                                  <p:stCondLst>
                                    <p:cond delay="0"/>
                                  </p:stCondLst>
                                  <p:childTnLst>
                                    <p:set>
                                      <p:cBhvr>
                                        <p:cTn id="83" dur="1" fill="hold">
                                          <p:stCondLst>
                                            <p:cond delay="0"/>
                                          </p:stCondLst>
                                        </p:cTn>
                                        <p:tgtEl>
                                          <p:spTgt spid="81"/>
                                        </p:tgtEl>
                                        <p:attrNameLst>
                                          <p:attrName>style.visibility</p:attrName>
                                        </p:attrNameLst>
                                      </p:cBhvr>
                                      <p:to>
                                        <p:strVal val="visible"/>
                                      </p:to>
                                    </p:set>
                                    <p:animEffect transition="in" filter="slide(fromBottom)">
                                      <p:cBhvr>
                                        <p:cTn id="84" dur="500"/>
                                        <p:tgtEl>
                                          <p:spTgt spid="81"/>
                                        </p:tgtEl>
                                      </p:cBhvr>
                                    </p:animEffect>
                                  </p:childTnLst>
                                </p:cTn>
                              </p:par>
                            </p:childTnLst>
                          </p:cTn>
                        </p:par>
                        <p:par>
                          <p:cTn id="85" fill="hold">
                            <p:stCondLst>
                              <p:cond delay="500"/>
                            </p:stCondLst>
                            <p:childTnLst>
                              <p:par>
                                <p:cTn id="86" presetID="49" presetClass="entr" presetSubtype="0" decel="100000" fill="hold" grpId="0" nodeType="afterEffect">
                                  <p:stCondLst>
                                    <p:cond delay="0"/>
                                  </p:stCondLst>
                                  <p:childTnLst>
                                    <p:set>
                                      <p:cBhvr>
                                        <p:cTn id="87" dur="1" fill="hold">
                                          <p:stCondLst>
                                            <p:cond delay="0"/>
                                          </p:stCondLst>
                                        </p:cTn>
                                        <p:tgtEl>
                                          <p:spTgt spid="52"/>
                                        </p:tgtEl>
                                        <p:attrNameLst>
                                          <p:attrName>style.visibility</p:attrName>
                                        </p:attrNameLst>
                                      </p:cBhvr>
                                      <p:to>
                                        <p:strVal val="visible"/>
                                      </p:to>
                                    </p:set>
                                    <p:anim calcmode="lin" valueType="num">
                                      <p:cBhvr>
                                        <p:cTn id="88" dur="500" fill="hold"/>
                                        <p:tgtEl>
                                          <p:spTgt spid="52"/>
                                        </p:tgtEl>
                                        <p:attrNameLst>
                                          <p:attrName>ppt_w</p:attrName>
                                        </p:attrNameLst>
                                      </p:cBhvr>
                                      <p:tavLst>
                                        <p:tav tm="0">
                                          <p:val>
                                            <p:fltVal val="0"/>
                                          </p:val>
                                        </p:tav>
                                        <p:tav tm="100000">
                                          <p:val>
                                            <p:strVal val="#ppt_w"/>
                                          </p:val>
                                        </p:tav>
                                      </p:tavLst>
                                    </p:anim>
                                    <p:anim calcmode="lin" valueType="num">
                                      <p:cBhvr>
                                        <p:cTn id="89" dur="500" fill="hold"/>
                                        <p:tgtEl>
                                          <p:spTgt spid="52"/>
                                        </p:tgtEl>
                                        <p:attrNameLst>
                                          <p:attrName>ppt_h</p:attrName>
                                        </p:attrNameLst>
                                      </p:cBhvr>
                                      <p:tavLst>
                                        <p:tav tm="0">
                                          <p:val>
                                            <p:fltVal val="0"/>
                                          </p:val>
                                        </p:tav>
                                        <p:tav tm="100000">
                                          <p:val>
                                            <p:strVal val="#ppt_h"/>
                                          </p:val>
                                        </p:tav>
                                      </p:tavLst>
                                    </p:anim>
                                    <p:anim calcmode="lin" valueType="num">
                                      <p:cBhvr>
                                        <p:cTn id="90" dur="500" fill="hold"/>
                                        <p:tgtEl>
                                          <p:spTgt spid="52"/>
                                        </p:tgtEl>
                                        <p:attrNameLst>
                                          <p:attrName>style.rotation</p:attrName>
                                        </p:attrNameLst>
                                      </p:cBhvr>
                                      <p:tavLst>
                                        <p:tav tm="0">
                                          <p:val>
                                            <p:fltVal val="360"/>
                                          </p:val>
                                        </p:tav>
                                        <p:tav tm="100000">
                                          <p:val>
                                            <p:fltVal val="0"/>
                                          </p:val>
                                        </p:tav>
                                      </p:tavLst>
                                    </p:anim>
                                    <p:animEffect transition="in" filter="fade">
                                      <p:cBhvr>
                                        <p:cTn id="91" dur="500"/>
                                        <p:tgtEl>
                                          <p:spTgt spid="52"/>
                                        </p:tgtEl>
                                      </p:cBhvr>
                                    </p:animEffect>
                                  </p:childTnLst>
                                </p:cTn>
                              </p:par>
                            </p:childTnLst>
                          </p:cTn>
                        </p:par>
                      </p:childTnLst>
                    </p:cTn>
                  </p:par>
                  <p:par>
                    <p:cTn id="92" fill="hold">
                      <p:stCondLst>
                        <p:cond delay="indefinite"/>
                      </p:stCondLst>
                      <p:childTnLst>
                        <p:par>
                          <p:cTn id="93" fill="hold">
                            <p:stCondLst>
                              <p:cond delay="0"/>
                            </p:stCondLst>
                            <p:childTnLst>
                              <p:par>
                                <p:cTn id="94" presetID="49" presetClass="entr" presetSubtype="0" decel="100000" fill="hold" nodeType="clickEffect">
                                  <p:stCondLst>
                                    <p:cond delay="0"/>
                                  </p:stCondLst>
                                  <p:childTnLst>
                                    <p:set>
                                      <p:cBhvr>
                                        <p:cTn id="95" dur="1" fill="hold">
                                          <p:stCondLst>
                                            <p:cond delay="0"/>
                                          </p:stCondLst>
                                        </p:cTn>
                                        <p:tgtEl>
                                          <p:spTgt spid="64"/>
                                        </p:tgtEl>
                                        <p:attrNameLst>
                                          <p:attrName>style.visibility</p:attrName>
                                        </p:attrNameLst>
                                      </p:cBhvr>
                                      <p:to>
                                        <p:strVal val="visible"/>
                                      </p:to>
                                    </p:set>
                                    <p:anim calcmode="lin" valueType="num">
                                      <p:cBhvr>
                                        <p:cTn id="96" dur="500" fill="hold"/>
                                        <p:tgtEl>
                                          <p:spTgt spid="64"/>
                                        </p:tgtEl>
                                        <p:attrNameLst>
                                          <p:attrName>ppt_w</p:attrName>
                                        </p:attrNameLst>
                                      </p:cBhvr>
                                      <p:tavLst>
                                        <p:tav tm="0">
                                          <p:val>
                                            <p:fltVal val="0"/>
                                          </p:val>
                                        </p:tav>
                                        <p:tav tm="100000">
                                          <p:val>
                                            <p:strVal val="#ppt_w"/>
                                          </p:val>
                                        </p:tav>
                                      </p:tavLst>
                                    </p:anim>
                                    <p:anim calcmode="lin" valueType="num">
                                      <p:cBhvr>
                                        <p:cTn id="97" dur="500" fill="hold"/>
                                        <p:tgtEl>
                                          <p:spTgt spid="64"/>
                                        </p:tgtEl>
                                        <p:attrNameLst>
                                          <p:attrName>ppt_h</p:attrName>
                                        </p:attrNameLst>
                                      </p:cBhvr>
                                      <p:tavLst>
                                        <p:tav tm="0">
                                          <p:val>
                                            <p:fltVal val="0"/>
                                          </p:val>
                                        </p:tav>
                                        <p:tav tm="100000">
                                          <p:val>
                                            <p:strVal val="#ppt_h"/>
                                          </p:val>
                                        </p:tav>
                                      </p:tavLst>
                                    </p:anim>
                                    <p:anim calcmode="lin" valueType="num">
                                      <p:cBhvr>
                                        <p:cTn id="98" dur="500" fill="hold"/>
                                        <p:tgtEl>
                                          <p:spTgt spid="64"/>
                                        </p:tgtEl>
                                        <p:attrNameLst>
                                          <p:attrName>style.rotation</p:attrName>
                                        </p:attrNameLst>
                                      </p:cBhvr>
                                      <p:tavLst>
                                        <p:tav tm="0">
                                          <p:val>
                                            <p:fltVal val="360"/>
                                          </p:val>
                                        </p:tav>
                                        <p:tav tm="100000">
                                          <p:val>
                                            <p:fltVal val="0"/>
                                          </p:val>
                                        </p:tav>
                                      </p:tavLst>
                                    </p:anim>
                                    <p:animEffect transition="in" filter="fade">
                                      <p:cBhvr>
                                        <p:cTn id="99" dur="500"/>
                                        <p:tgtEl>
                                          <p:spTgt spid="64"/>
                                        </p:tgtEl>
                                      </p:cBhvr>
                                    </p:animEffect>
                                  </p:childTnLst>
                                </p:cTn>
                              </p:par>
                            </p:childTnLst>
                          </p:cTn>
                        </p:par>
                      </p:childTnLst>
                    </p:cTn>
                  </p:par>
                  <p:par>
                    <p:cTn id="100" fill="hold">
                      <p:stCondLst>
                        <p:cond delay="indefinite"/>
                      </p:stCondLst>
                      <p:childTnLst>
                        <p:par>
                          <p:cTn id="101" fill="hold">
                            <p:stCondLst>
                              <p:cond delay="0"/>
                            </p:stCondLst>
                            <p:childTnLst>
                              <p:par>
                                <p:cTn id="102" presetID="12" presetClass="entr" presetSubtype="1" fill="hold" grpId="0" nodeType="clickEffect">
                                  <p:stCondLst>
                                    <p:cond delay="0"/>
                                  </p:stCondLst>
                                  <p:childTnLst>
                                    <p:set>
                                      <p:cBhvr>
                                        <p:cTn id="103" dur="1" fill="hold">
                                          <p:stCondLst>
                                            <p:cond delay="0"/>
                                          </p:stCondLst>
                                        </p:cTn>
                                        <p:tgtEl>
                                          <p:spTgt spid="80"/>
                                        </p:tgtEl>
                                        <p:attrNameLst>
                                          <p:attrName>style.visibility</p:attrName>
                                        </p:attrNameLst>
                                      </p:cBhvr>
                                      <p:to>
                                        <p:strVal val="visible"/>
                                      </p:to>
                                    </p:set>
                                    <p:animEffect transition="in" filter="slide(fromTop)">
                                      <p:cBhvr>
                                        <p:cTn id="104" dur="500"/>
                                        <p:tgtEl>
                                          <p:spTgt spid="80"/>
                                        </p:tgtEl>
                                      </p:cBhvr>
                                    </p:animEffect>
                                  </p:childTnLst>
                                </p:cTn>
                              </p:par>
                            </p:childTnLst>
                          </p:cTn>
                        </p:par>
                        <p:par>
                          <p:cTn id="105" fill="hold">
                            <p:stCondLst>
                              <p:cond delay="500"/>
                            </p:stCondLst>
                            <p:childTnLst>
                              <p:par>
                                <p:cTn id="106" presetID="49" presetClass="entr" presetSubtype="0" decel="10000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 calcmode="lin" valueType="num">
                                      <p:cBhvr>
                                        <p:cTn id="108" dur="500" fill="hold"/>
                                        <p:tgtEl>
                                          <p:spTgt spid="84"/>
                                        </p:tgtEl>
                                        <p:attrNameLst>
                                          <p:attrName>ppt_w</p:attrName>
                                        </p:attrNameLst>
                                      </p:cBhvr>
                                      <p:tavLst>
                                        <p:tav tm="0">
                                          <p:val>
                                            <p:fltVal val="0"/>
                                          </p:val>
                                        </p:tav>
                                        <p:tav tm="100000">
                                          <p:val>
                                            <p:strVal val="#ppt_w"/>
                                          </p:val>
                                        </p:tav>
                                      </p:tavLst>
                                    </p:anim>
                                    <p:anim calcmode="lin" valueType="num">
                                      <p:cBhvr>
                                        <p:cTn id="109" dur="500" fill="hold"/>
                                        <p:tgtEl>
                                          <p:spTgt spid="84"/>
                                        </p:tgtEl>
                                        <p:attrNameLst>
                                          <p:attrName>ppt_h</p:attrName>
                                        </p:attrNameLst>
                                      </p:cBhvr>
                                      <p:tavLst>
                                        <p:tav tm="0">
                                          <p:val>
                                            <p:fltVal val="0"/>
                                          </p:val>
                                        </p:tav>
                                        <p:tav tm="100000">
                                          <p:val>
                                            <p:strVal val="#ppt_h"/>
                                          </p:val>
                                        </p:tav>
                                      </p:tavLst>
                                    </p:anim>
                                    <p:anim calcmode="lin" valueType="num">
                                      <p:cBhvr>
                                        <p:cTn id="110" dur="500" fill="hold"/>
                                        <p:tgtEl>
                                          <p:spTgt spid="84"/>
                                        </p:tgtEl>
                                        <p:attrNameLst>
                                          <p:attrName>style.rotation</p:attrName>
                                        </p:attrNameLst>
                                      </p:cBhvr>
                                      <p:tavLst>
                                        <p:tav tm="0">
                                          <p:val>
                                            <p:fltVal val="360"/>
                                          </p:val>
                                        </p:tav>
                                        <p:tav tm="100000">
                                          <p:val>
                                            <p:fltVal val="0"/>
                                          </p:val>
                                        </p:tav>
                                      </p:tavLst>
                                    </p:anim>
                                    <p:animEffect transition="in" filter="fade">
                                      <p:cBhvr>
                                        <p:cTn id="111" dur="500"/>
                                        <p:tgtEl>
                                          <p:spTgt spid="84"/>
                                        </p:tgtEl>
                                      </p:cBhvr>
                                    </p:animEffect>
                                  </p:childTnLst>
                                </p:cTn>
                              </p:par>
                            </p:childTnLst>
                          </p:cTn>
                        </p:par>
                      </p:childTnLst>
                    </p:cTn>
                  </p:par>
                  <p:par>
                    <p:cTn id="112" fill="hold">
                      <p:stCondLst>
                        <p:cond delay="indefinite"/>
                      </p:stCondLst>
                      <p:childTnLst>
                        <p:par>
                          <p:cTn id="113" fill="hold">
                            <p:stCondLst>
                              <p:cond delay="0"/>
                            </p:stCondLst>
                            <p:childTnLst>
                              <p:par>
                                <p:cTn id="114" presetID="49" presetClass="entr" presetSubtype="0" decel="100000" fill="hold" nodeType="clickEffect">
                                  <p:stCondLst>
                                    <p:cond delay="0"/>
                                  </p:stCondLst>
                                  <p:childTnLst>
                                    <p:set>
                                      <p:cBhvr>
                                        <p:cTn id="115" dur="1" fill="hold">
                                          <p:stCondLst>
                                            <p:cond delay="0"/>
                                          </p:stCondLst>
                                        </p:cTn>
                                        <p:tgtEl>
                                          <p:spTgt spid="72"/>
                                        </p:tgtEl>
                                        <p:attrNameLst>
                                          <p:attrName>style.visibility</p:attrName>
                                        </p:attrNameLst>
                                      </p:cBhvr>
                                      <p:to>
                                        <p:strVal val="visible"/>
                                      </p:to>
                                    </p:set>
                                    <p:anim calcmode="lin" valueType="num">
                                      <p:cBhvr>
                                        <p:cTn id="116" dur="500" fill="hold"/>
                                        <p:tgtEl>
                                          <p:spTgt spid="72"/>
                                        </p:tgtEl>
                                        <p:attrNameLst>
                                          <p:attrName>ppt_w</p:attrName>
                                        </p:attrNameLst>
                                      </p:cBhvr>
                                      <p:tavLst>
                                        <p:tav tm="0">
                                          <p:val>
                                            <p:fltVal val="0"/>
                                          </p:val>
                                        </p:tav>
                                        <p:tav tm="100000">
                                          <p:val>
                                            <p:strVal val="#ppt_w"/>
                                          </p:val>
                                        </p:tav>
                                      </p:tavLst>
                                    </p:anim>
                                    <p:anim calcmode="lin" valueType="num">
                                      <p:cBhvr>
                                        <p:cTn id="117" dur="500" fill="hold"/>
                                        <p:tgtEl>
                                          <p:spTgt spid="72"/>
                                        </p:tgtEl>
                                        <p:attrNameLst>
                                          <p:attrName>ppt_h</p:attrName>
                                        </p:attrNameLst>
                                      </p:cBhvr>
                                      <p:tavLst>
                                        <p:tav tm="0">
                                          <p:val>
                                            <p:fltVal val="0"/>
                                          </p:val>
                                        </p:tav>
                                        <p:tav tm="100000">
                                          <p:val>
                                            <p:strVal val="#ppt_h"/>
                                          </p:val>
                                        </p:tav>
                                      </p:tavLst>
                                    </p:anim>
                                    <p:anim calcmode="lin" valueType="num">
                                      <p:cBhvr>
                                        <p:cTn id="118" dur="500" fill="hold"/>
                                        <p:tgtEl>
                                          <p:spTgt spid="72"/>
                                        </p:tgtEl>
                                        <p:attrNameLst>
                                          <p:attrName>style.rotation</p:attrName>
                                        </p:attrNameLst>
                                      </p:cBhvr>
                                      <p:tavLst>
                                        <p:tav tm="0">
                                          <p:val>
                                            <p:fltVal val="360"/>
                                          </p:val>
                                        </p:tav>
                                        <p:tav tm="100000">
                                          <p:val>
                                            <p:fltVal val="0"/>
                                          </p:val>
                                        </p:tav>
                                      </p:tavLst>
                                    </p:anim>
                                    <p:animEffect transition="in" filter="fade">
                                      <p:cBhvr>
                                        <p:cTn id="119" dur="500"/>
                                        <p:tgtEl>
                                          <p:spTgt spid="72"/>
                                        </p:tgtEl>
                                      </p:cBhvr>
                                    </p:animEffect>
                                  </p:childTnLst>
                                </p:cTn>
                              </p:par>
                            </p:childTnLst>
                          </p:cTn>
                        </p:par>
                      </p:childTnLst>
                    </p:cTn>
                  </p:par>
                  <p:par>
                    <p:cTn id="120" fill="hold">
                      <p:stCondLst>
                        <p:cond delay="indefinite"/>
                      </p:stCondLst>
                      <p:childTnLst>
                        <p:par>
                          <p:cTn id="121" fill="hold">
                            <p:stCondLst>
                              <p:cond delay="0"/>
                            </p:stCondLst>
                            <p:childTnLst>
                              <p:par>
                                <p:cTn id="122" presetID="49" presetClass="entr" presetSubtype="0" decel="100000" fill="hold" nodeType="clickEffect">
                                  <p:stCondLst>
                                    <p:cond delay="0"/>
                                  </p:stCondLst>
                                  <p:childTnLst>
                                    <p:set>
                                      <p:cBhvr>
                                        <p:cTn id="123" dur="1" fill="hold">
                                          <p:stCondLst>
                                            <p:cond delay="0"/>
                                          </p:stCondLst>
                                        </p:cTn>
                                        <p:tgtEl>
                                          <p:spTgt spid="60"/>
                                        </p:tgtEl>
                                        <p:attrNameLst>
                                          <p:attrName>style.visibility</p:attrName>
                                        </p:attrNameLst>
                                      </p:cBhvr>
                                      <p:to>
                                        <p:strVal val="visible"/>
                                      </p:to>
                                    </p:set>
                                    <p:anim calcmode="lin" valueType="num">
                                      <p:cBhvr>
                                        <p:cTn id="124" dur="500" fill="hold"/>
                                        <p:tgtEl>
                                          <p:spTgt spid="60"/>
                                        </p:tgtEl>
                                        <p:attrNameLst>
                                          <p:attrName>ppt_w</p:attrName>
                                        </p:attrNameLst>
                                      </p:cBhvr>
                                      <p:tavLst>
                                        <p:tav tm="0">
                                          <p:val>
                                            <p:fltVal val="0"/>
                                          </p:val>
                                        </p:tav>
                                        <p:tav tm="100000">
                                          <p:val>
                                            <p:strVal val="#ppt_w"/>
                                          </p:val>
                                        </p:tav>
                                      </p:tavLst>
                                    </p:anim>
                                    <p:anim calcmode="lin" valueType="num">
                                      <p:cBhvr>
                                        <p:cTn id="125" dur="500" fill="hold"/>
                                        <p:tgtEl>
                                          <p:spTgt spid="60"/>
                                        </p:tgtEl>
                                        <p:attrNameLst>
                                          <p:attrName>ppt_h</p:attrName>
                                        </p:attrNameLst>
                                      </p:cBhvr>
                                      <p:tavLst>
                                        <p:tav tm="0">
                                          <p:val>
                                            <p:fltVal val="0"/>
                                          </p:val>
                                        </p:tav>
                                        <p:tav tm="100000">
                                          <p:val>
                                            <p:strVal val="#ppt_h"/>
                                          </p:val>
                                        </p:tav>
                                      </p:tavLst>
                                    </p:anim>
                                    <p:anim calcmode="lin" valueType="num">
                                      <p:cBhvr>
                                        <p:cTn id="126" dur="500" fill="hold"/>
                                        <p:tgtEl>
                                          <p:spTgt spid="60"/>
                                        </p:tgtEl>
                                        <p:attrNameLst>
                                          <p:attrName>style.rotation</p:attrName>
                                        </p:attrNameLst>
                                      </p:cBhvr>
                                      <p:tavLst>
                                        <p:tav tm="0">
                                          <p:val>
                                            <p:fltVal val="360"/>
                                          </p:val>
                                        </p:tav>
                                        <p:tav tm="100000">
                                          <p:val>
                                            <p:fltVal val="0"/>
                                          </p:val>
                                        </p:tav>
                                      </p:tavLst>
                                    </p:anim>
                                    <p:animEffect transition="in" filter="fade">
                                      <p:cBhvr>
                                        <p:cTn id="127" dur="500"/>
                                        <p:tgtEl>
                                          <p:spTgt spid="60"/>
                                        </p:tgtEl>
                                      </p:cBhvr>
                                    </p:animEffect>
                                  </p:childTnLst>
                                </p:cTn>
                              </p:par>
                            </p:childTnLst>
                          </p:cTn>
                        </p:par>
                      </p:childTnLst>
                    </p:cTn>
                  </p:par>
                  <p:par>
                    <p:cTn id="128" fill="hold">
                      <p:stCondLst>
                        <p:cond delay="indefinite"/>
                      </p:stCondLst>
                      <p:childTnLst>
                        <p:par>
                          <p:cTn id="129" fill="hold">
                            <p:stCondLst>
                              <p:cond delay="0"/>
                            </p:stCondLst>
                            <p:childTnLst>
                              <p:par>
                                <p:cTn id="130" presetID="12" presetClass="entr" presetSubtype="4" fill="hold" grpId="0" nodeType="clickEffect">
                                  <p:stCondLst>
                                    <p:cond delay="0"/>
                                  </p:stCondLst>
                                  <p:childTnLst>
                                    <p:set>
                                      <p:cBhvr>
                                        <p:cTn id="131" dur="1" fill="hold">
                                          <p:stCondLst>
                                            <p:cond delay="0"/>
                                          </p:stCondLst>
                                        </p:cTn>
                                        <p:tgtEl>
                                          <p:spTgt spid="82"/>
                                        </p:tgtEl>
                                        <p:attrNameLst>
                                          <p:attrName>style.visibility</p:attrName>
                                        </p:attrNameLst>
                                      </p:cBhvr>
                                      <p:to>
                                        <p:strVal val="visible"/>
                                      </p:to>
                                    </p:set>
                                    <p:animEffect transition="in" filter="slide(fromBottom)">
                                      <p:cBhvr>
                                        <p:cTn id="132" dur="500"/>
                                        <p:tgtEl>
                                          <p:spTgt spid="82"/>
                                        </p:tgtEl>
                                      </p:cBhvr>
                                    </p:animEffect>
                                  </p:childTnLst>
                                </p:cTn>
                              </p:par>
                            </p:childTnLst>
                          </p:cTn>
                        </p:par>
                        <p:par>
                          <p:cTn id="133" fill="hold">
                            <p:stCondLst>
                              <p:cond delay="500"/>
                            </p:stCondLst>
                            <p:childTnLst>
                              <p:par>
                                <p:cTn id="134" presetID="49" presetClass="entr" presetSubtype="0" decel="100000" fill="hold" grpId="0" nodeType="afterEffect">
                                  <p:stCondLst>
                                    <p:cond delay="0"/>
                                  </p:stCondLst>
                                  <p:childTnLst>
                                    <p:set>
                                      <p:cBhvr>
                                        <p:cTn id="135" dur="1" fill="hold">
                                          <p:stCondLst>
                                            <p:cond delay="0"/>
                                          </p:stCondLst>
                                        </p:cTn>
                                        <p:tgtEl>
                                          <p:spTgt spid="83"/>
                                        </p:tgtEl>
                                        <p:attrNameLst>
                                          <p:attrName>style.visibility</p:attrName>
                                        </p:attrNameLst>
                                      </p:cBhvr>
                                      <p:to>
                                        <p:strVal val="visible"/>
                                      </p:to>
                                    </p:set>
                                    <p:anim calcmode="lin" valueType="num">
                                      <p:cBhvr>
                                        <p:cTn id="136" dur="500" fill="hold"/>
                                        <p:tgtEl>
                                          <p:spTgt spid="83"/>
                                        </p:tgtEl>
                                        <p:attrNameLst>
                                          <p:attrName>ppt_w</p:attrName>
                                        </p:attrNameLst>
                                      </p:cBhvr>
                                      <p:tavLst>
                                        <p:tav tm="0">
                                          <p:val>
                                            <p:fltVal val="0"/>
                                          </p:val>
                                        </p:tav>
                                        <p:tav tm="100000">
                                          <p:val>
                                            <p:strVal val="#ppt_w"/>
                                          </p:val>
                                        </p:tav>
                                      </p:tavLst>
                                    </p:anim>
                                    <p:anim calcmode="lin" valueType="num">
                                      <p:cBhvr>
                                        <p:cTn id="137" dur="500" fill="hold"/>
                                        <p:tgtEl>
                                          <p:spTgt spid="83"/>
                                        </p:tgtEl>
                                        <p:attrNameLst>
                                          <p:attrName>ppt_h</p:attrName>
                                        </p:attrNameLst>
                                      </p:cBhvr>
                                      <p:tavLst>
                                        <p:tav tm="0">
                                          <p:val>
                                            <p:fltVal val="0"/>
                                          </p:val>
                                        </p:tav>
                                        <p:tav tm="100000">
                                          <p:val>
                                            <p:strVal val="#ppt_h"/>
                                          </p:val>
                                        </p:tav>
                                      </p:tavLst>
                                    </p:anim>
                                    <p:anim calcmode="lin" valueType="num">
                                      <p:cBhvr>
                                        <p:cTn id="138" dur="500" fill="hold"/>
                                        <p:tgtEl>
                                          <p:spTgt spid="83"/>
                                        </p:tgtEl>
                                        <p:attrNameLst>
                                          <p:attrName>style.rotation</p:attrName>
                                        </p:attrNameLst>
                                      </p:cBhvr>
                                      <p:tavLst>
                                        <p:tav tm="0">
                                          <p:val>
                                            <p:fltVal val="360"/>
                                          </p:val>
                                        </p:tav>
                                        <p:tav tm="100000">
                                          <p:val>
                                            <p:fltVal val="0"/>
                                          </p:val>
                                        </p:tav>
                                      </p:tavLst>
                                    </p:anim>
                                    <p:animEffect transition="in" filter="fade">
                                      <p:cBhvr>
                                        <p:cTn id="139" dur="500"/>
                                        <p:tgtEl>
                                          <p:spTgt spid="83"/>
                                        </p:tgtEl>
                                      </p:cBhvr>
                                    </p:animEffect>
                                  </p:childTnLst>
                                </p:cTn>
                              </p:par>
                            </p:childTnLst>
                          </p:cTn>
                        </p:par>
                      </p:childTnLst>
                    </p:cTn>
                  </p:par>
                  <p:par>
                    <p:cTn id="140" fill="hold">
                      <p:stCondLst>
                        <p:cond delay="indefinite"/>
                      </p:stCondLst>
                      <p:childTnLst>
                        <p:par>
                          <p:cTn id="141" fill="hold">
                            <p:stCondLst>
                              <p:cond delay="0"/>
                            </p:stCondLst>
                            <p:childTnLst>
                              <p:par>
                                <p:cTn id="142" presetID="1" presetClass="entr" presetSubtype="0" fill="hold" grpId="0" nodeType="clickEffect">
                                  <p:stCondLst>
                                    <p:cond delay="0"/>
                                  </p:stCondLst>
                                  <p:childTnLst>
                                    <p:set>
                                      <p:cBhvr>
                                        <p:cTn id="143" dur="1" fill="hold">
                                          <p:stCondLst>
                                            <p:cond delay="0"/>
                                          </p:stCondLst>
                                        </p:cTn>
                                        <p:tgtEl>
                                          <p:spTgt spid="54"/>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86"/>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85"/>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p:bldP spid="11" grpId="0"/>
      <p:bldP spid="12" grpId="0"/>
      <p:bldP spid="49" grpId="0" animBg="1"/>
      <p:bldP spid="50" grpId="0" animBg="1"/>
      <p:bldP spid="51" grpId="0"/>
      <p:bldP spid="52" grpId="0"/>
      <p:bldP spid="54" grpId="0" animBg="1"/>
      <p:bldP spid="80" grpId="0" animBg="1"/>
      <p:bldP spid="81" grpId="0" animBg="1"/>
      <p:bldP spid="82" grpId="0" animBg="1"/>
      <p:bldP spid="83" grpId="0"/>
      <p:bldP spid="84" grpId="0"/>
      <p:bldP spid="85" grpId="0" animBg="1"/>
      <p:bldP spid="86" grpId="0"/>
      <p:bldP spid="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sp>
        <p:nvSpPr>
          <p:cNvPr id="3" name="内容占位符 2"/>
          <p:cNvSpPr>
            <a:spLocks noGrp="1"/>
          </p:cNvSpPr>
          <p:nvPr>
            <p:ph idx="1"/>
          </p:nvPr>
        </p:nvSpPr>
        <p:spPr>
          <a:xfrm>
            <a:off x="279133" y="1337913"/>
            <a:ext cx="11636943" cy="685198"/>
          </a:xfrm>
        </p:spPr>
        <p:txBody>
          <a:bodyPr>
            <a:normAutofit/>
          </a:bodyPr>
          <a:lstStyle/>
          <a:p>
            <a:pPr marL="0" indent="0" algn="ctr">
              <a:buNone/>
            </a:pPr>
            <a:r>
              <a:rPr lang="zh-CN" altLang="en-US" sz="3600" dirty="0">
                <a:latin typeface="黑体" panose="02010609060101010101" pitchFamily="49" charset="-122"/>
                <a:ea typeface="黑体" panose="02010609060101010101" pitchFamily="49" charset="-122"/>
              </a:rPr>
              <a:t>对功能级数据流图中描绘的系统主要功能进一步细化</a:t>
            </a:r>
          </a:p>
        </p:txBody>
      </p:sp>
      <p:grpSp>
        <p:nvGrpSpPr>
          <p:cNvPr id="62" name="组合 61"/>
          <p:cNvGrpSpPr/>
          <p:nvPr/>
        </p:nvGrpSpPr>
        <p:grpSpPr>
          <a:xfrm>
            <a:off x="6267942" y="2937306"/>
            <a:ext cx="750888" cy="1449389"/>
            <a:chOff x="4003534" y="2479182"/>
            <a:chExt cx="750888" cy="1449389"/>
          </a:xfrm>
        </p:grpSpPr>
        <p:sp>
          <p:nvSpPr>
            <p:cNvPr id="22" name="AutoShape 13"/>
            <p:cNvSpPr>
              <a:spLocks noChangeArrowheads="1"/>
            </p:cNvSpPr>
            <p:nvPr/>
          </p:nvSpPr>
          <p:spPr bwMode="auto">
            <a:xfrm>
              <a:off x="4003534" y="2479182"/>
              <a:ext cx="750888" cy="1449389"/>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更新库存清单</a:t>
              </a:r>
            </a:p>
          </p:txBody>
        </p:sp>
        <p:sp>
          <p:nvSpPr>
            <p:cNvPr id="23" name="Line 14"/>
            <p:cNvSpPr>
              <a:spLocks noChangeShapeType="1"/>
            </p:cNvSpPr>
            <p:nvPr/>
          </p:nvSpPr>
          <p:spPr bwMode="auto">
            <a:xfrm>
              <a:off x="4003534" y="2893520"/>
              <a:ext cx="750888"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 name="Text Box 15"/>
            <p:cNvSpPr txBox="1">
              <a:spLocks noChangeArrowheads="1"/>
            </p:cNvSpPr>
            <p:nvPr/>
          </p:nvSpPr>
          <p:spPr bwMode="auto">
            <a:xfrm>
              <a:off x="4228959" y="2510932"/>
              <a:ext cx="3762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1.2</a:t>
              </a:r>
            </a:p>
          </p:txBody>
        </p:sp>
      </p:grpSp>
      <p:grpSp>
        <p:nvGrpSpPr>
          <p:cNvPr id="61" name="组合 60"/>
          <p:cNvGrpSpPr/>
          <p:nvPr/>
        </p:nvGrpSpPr>
        <p:grpSpPr>
          <a:xfrm>
            <a:off x="4809538" y="2924779"/>
            <a:ext cx="752475" cy="1449389"/>
            <a:chOff x="2927209" y="2463307"/>
            <a:chExt cx="752475" cy="1449389"/>
          </a:xfrm>
        </p:grpSpPr>
        <p:sp>
          <p:nvSpPr>
            <p:cNvPr id="37" name="AutoShape 39"/>
            <p:cNvSpPr>
              <a:spLocks noChangeArrowheads="1"/>
            </p:cNvSpPr>
            <p:nvPr/>
          </p:nvSpPr>
          <p:spPr bwMode="auto">
            <a:xfrm>
              <a:off x="2927209" y="2463307"/>
              <a:ext cx="752475" cy="1449389"/>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接收事务</a:t>
              </a:r>
            </a:p>
          </p:txBody>
        </p:sp>
        <p:sp>
          <p:nvSpPr>
            <p:cNvPr id="38" name="Line 40"/>
            <p:cNvSpPr>
              <a:spLocks noChangeShapeType="1"/>
            </p:cNvSpPr>
            <p:nvPr/>
          </p:nvSpPr>
          <p:spPr bwMode="auto">
            <a:xfrm>
              <a:off x="2927209" y="2877645"/>
              <a:ext cx="752475"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9" name="Text Box 41"/>
            <p:cNvSpPr txBox="1">
              <a:spLocks noChangeArrowheads="1"/>
            </p:cNvSpPr>
            <p:nvPr/>
          </p:nvSpPr>
          <p:spPr bwMode="auto">
            <a:xfrm>
              <a:off x="3165334" y="2506170"/>
              <a:ext cx="37465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dirty="0">
                  <a:latin typeface="Times New Roman" panose="02020603050405020304" pitchFamily="18" charset="0"/>
                </a:rPr>
                <a:t>1.1</a:t>
              </a:r>
            </a:p>
          </p:txBody>
        </p:sp>
      </p:grpSp>
      <p:grpSp>
        <p:nvGrpSpPr>
          <p:cNvPr id="63" name="组合 62"/>
          <p:cNvGrpSpPr/>
          <p:nvPr/>
        </p:nvGrpSpPr>
        <p:grpSpPr>
          <a:xfrm>
            <a:off x="7726346" y="2924778"/>
            <a:ext cx="750888" cy="1449389"/>
            <a:chOff x="5117959" y="2495057"/>
            <a:chExt cx="750888" cy="1449389"/>
          </a:xfrm>
        </p:grpSpPr>
        <p:sp>
          <p:nvSpPr>
            <p:cNvPr id="40" name="AutoShape 42"/>
            <p:cNvSpPr>
              <a:spLocks noChangeArrowheads="1"/>
            </p:cNvSpPr>
            <p:nvPr/>
          </p:nvSpPr>
          <p:spPr bwMode="auto">
            <a:xfrm>
              <a:off x="5117959" y="2495057"/>
              <a:ext cx="750888" cy="1449389"/>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处理定货</a:t>
              </a:r>
            </a:p>
          </p:txBody>
        </p:sp>
        <p:sp>
          <p:nvSpPr>
            <p:cNvPr id="41" name="Line 43"/>
            <p:cNvSpPr>
              <a:spLocks noChangeShapeType="1"/>
            </p:cNvSpPr>
            <p:nvPr/>
          </p:nvSpPr>
          <p:spPr bwMode="auto">
            <a:xfrm>
              <a:off x="5117959" y="2909395"/>
              <a:ext cx="750888"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2" name="Text Box 44"/>
            <p:cNvSpPr txBox="1">
              <a:spLocks noChangeArrowheads="1"/>
            </p:cNvSpPr>
            <p:nvPr/>
          </p:nvSpPr>
          <p:spPr bwMode="auto">
            <a:xfrm>
              <a:off x="5343384" y="2526807"/>
              <a:ext cx="3762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1.3</a:t>
              </a:r>
            </a:p>
          </p:txBody>
        </p:sp>
      </p:grpSp>
      <p:grpSp>
        <p:nvGrpSpPr>
          <p:cNvPr id="56" name="Group 46"/>
          <p:cNvGrpSpPr>
            <a:grpSpLocks/>
          </p:cNvGrpSpPr>
          <p:nvPr/>
        </p:nvGrpSpPr>
        <p:grpSpPr bwMode="auto">
          <a:xfrm>
            <a:off x="2807415" y="2997661"/>
            <a:ext cx="920750" cy="1395413"/>
            <a:chOff x="2083" y="1702"/>
            <a:chExt cx="580" cy="879"/>
          </a:xfrm>
        </p:grpSpPr>
        <p:sp>
          <p:nvSpPr>
            <p:cNvPr id="57" name="AutoShape 15"/>
            <p:cNvSpPr>
              <a:spLocks noChangeArrowheads="1"/>
            </p:cNvSpPr>
            <p:nvPr/>
          </p:nvSpPr>
          <p:spPr bwMode="auto">
            <a:xfrm>
              <a:off x="2083" y="1702"/>
              <a:ext cx="580" cy="879"/>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sz="2400" b="1" dirty="0">
                <a:latin typeface="Times New Roman" panose="02020603050405020304" pitchFamily="18" charset="0"/>
              </a:endParaRPr>
            </a:p>
            <a:p>
              <a:pPr algn="ctr">
                <a:spcBef>
                  <a:spcPts val="600"/>
                </a:spcBef>
              </a:pPr>
              <a:r>
                <a:rPr lang="zh-CN" altLang="en-US" sz="2400" b="1" dirty="0">
                  <a:latin typeface="Times New Roman" panose="02020603050405020304" pitchFamily="18" charset="0"/>
                </a:rPr>
                <a:t>处理事务</a:t>
              </a:r>
            </a:p>
          </p:txBody>
        </p:sp>
        <p:sp>
          <p:nvSpPr>
            <p:cNvPr id="58" name="Line 16"/>
            <p:cNvSpPr>
              <a:spLocks noChangeShapeType="1"/>
            </p:cNvSpPr>
            <p:nvPr/>
          </p:nvSpPr>
          <p:spPr bwMode="auto">
            <a:xfrm>
              <a:off x="2083" y="1953"/>
              <a:ext cx="580" cy="0"/>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 name="Text Box 17"/>
            <p:cNvSpPr txBox="1">
              <a:spLocks noChangeArrowheads="1"/>
            </p:cNvSpPr>
            <p:nvPr/>
          </p:nvSpPr>
          <p:spPr bwMode="auto">
            <a:xfrm>
              <a:off x="2344" y="1721"/>
              <a:ext cx="290"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4925">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1</a:t>
              </a:r>
            </a:p>
          </p:txBody>
        </p:sp>
      </p:grpSp>
      <p:sp>
        <p:nvSpPr>
          <p:cNvPr id="60" name="右箭头 59"/>
          <p:cNvSpPr/>
          <p:nvPr/>
        </p:nvSpPr>
        <p:spPr>
          <a:xfrm>
            <a:off x="3945560" y="3455249"/>
            <a:ext cx="697230" cy="4484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7903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p:cTn id="7" dur="500" fill="hold"/>
                                        <p:tgtEl>
                                          <p:spTgt spid="56"/>
                                        </p:tgtEl>
                                        <p:attrNameLst>
                                          <p:attrName>ppt_w</p:attrName>
                                        </p:attrNameLst>
                                      </p:cBhvr>
                                      <p:tavLst>
                                        <p:tav tm="0">
                                          <p:val>
                                            <p:fltVal val="0"/>
                                          </p:val>
                                        </p:tav>
                                        <p:tav tm="100000">
                                          <p:val>
                                            <p:strVal val="#ppt_w"/>
                                          </p:val>
                                        </p:tav>
                                      </p:tavLst>
                                    </p:anim>
                                    <p:anim calcmode="lin" valueType="num">
                                      <p:cBhvr>
                                        <p:cTn id="8" dur="500" fill="hold"/>
                                        <p:tgtEl>
                                          <p:spTgt spid="56"/>
                                        </p:tgtEl>
                                        <p:attrNameLst>
                                          <p:attrName>ppt_h</p:attrName>
                                        </p:attrNameLst>
                                      </p:cBhvr>
                                      <p:tavLst>
                                        <p:tav tm="0">
                                          <p:val>
                                            <p:fltVal val="0"/>
                                          </p:val>
                                        </p:tav>
                                        <p:tav tm="100000">
                                          <p:val>
                                            <p:strVal val="#ppt_h"/>
                                          </p:val>
                                        </p:tav>
                                      </p:tavLst>
                                    </p:anim>
                                    <p:anim calcmode="lin" valueType="num">
                                      <p:cBhvr>
                                        <p:cTn id="9" dur="500" fill="hold"/>
                                        <p:tgtEl>
                                          <p:spTgt spid="56"/>
                                        </p:tgtEl>
                                        <p:attrNameLst>
                                          <p:attrName>style.rotation</p:attrName>
                                        </p:attrNameLst>
                                      </p:cBhvr>
                                      <p:tavLst>
                                        <p:tav tm="0">
                                          <p:val>
                                            <p:fltVal val="360"/>
                                          </p:val>
                                        </p:tav>
                                        <p:tav tm="100000">
                                          <p:val>
                                            <p:fltVal val="0"/>
                                          </p:val>
                                        </p:tav>
                                      </p:tavLst>
                                    </p:anim>
                                    <p:animEffect transition="in" filter="fade">
                                      <p:cBhvr>
                                        <p:cTn id="10" dur="500"/>
                                        <p:tgtEl>
                                          <p:spTgt spid="5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anim calcmode="lin" valueType="num">
                                      <p:cBhvr additive="base">
                                        <p:cTn id="15" dur="500" fill="hold"/>
                                        <p:tgtEl>
                                          <p:spTgt spid="60"/>
                                        </p:tgtEl>
                                        <p:attrNameLst>
                                          <p:attrName>ppt_x</p:attrName>
                                        </p:attrNameLst>
                                      </p:cBhvr>
                                      <p:tavLst>
                                        <p:tav tm="0">
                                          <p:val>
                                            <p:strVal val="#ppt_x"/>
                                          </p:val>
                                        </p:tav>
                                        <p:tav tm="100000">
                                          <p:val>
                                            <p:strVal val="#ppt_x"/>
                                          </p:val>
                                        </p:tav>
                                      </p:tavLst>
                                    </p:anim>
                                    <p:anim calcmode="lin" valueType="num">
                                      <p:cBhvr additive="base">
                                        <p:cTn id="16"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1"/>
                                        </p:tgtEl>
                                        <p:attrNameLst>
                                          <p:attrName>style.visibility</p:attrName>
                                        </p:attrNameLst>
                                      </p:cBhvr>
                                      <p:to>
                                        <p:strVal val="visible"/>
                                      </p:to>
                                    </p:set>
                                    <p:anim calcmode="lin" valueType="num">
                                      <p:cBhvr additive="base">
                                        <p:cTn id="21" dur="500" fill="hold"/>
                                        <p:tgtEl>
                                          <p:spTgt spid="61"/>
                                        </p:tgtEl>
                                        <p:attrNameLst>
                                          <p:attrName>ppt_x</p:attrName>
                                        </p:attrNameLst>
                                      </p:cBhvr>
                                      <p:tavLst>
                                        <p:tav tm="0">
                                          <p:val>
                                            <p:strVal val="#ppt_x"/>
                                          </p:val>
                                        </p:tav>
                                        <p:tav tm="100000">
                                          <p:val>
                                            <p:strVal val="#ppt_x"/>
                                          </p:val>
                                        </p:tav>
                                      </p:tavLst>
                                    </p:anim>
                                    <p:anim calcmode="lin" valueType="num">
                                      <p:cBhvr additive="base">
                                        <p:cTn id="22"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2"/>
                                        </p:tgtEl>
                                        <p:attrNameLst>
                                          <p:attrName>style.visibility</p:attrName>
                                        </p:attrNameLst>
                                      </p:cBhvr>
                                      <p:to>
                                        <p:strVal val="visible"/>
                                      </p:to>
                                    </p:set>
                                    <p:anim calcmode="lin" valueType="num">
                                      <p:cBhvr additive="base">
                                        <p:cTn id="27" dur="500" fill="hold"/>
                                        <p:tgtEl>
                                          <p:spTgt spid="62"/>
                                        </p:tgtEl>
                                        <p:attrNameLst>
                                          <p:attrName>ppt_x</p:attrName>
                                        </p:attrNameLst>
                                      </p:cBhvr>
                                      <p:tavLst>
                                        <p:tav tm="0">
                                          <p:val>
                                            <p:strVal val="#ppt_x"/>
                                          </p:val>
                                        </p:tav>
                                        <p:tav tm="100000">
                                          <p:val>
                                            <p:strVal val="#ppt_x"/>
                                          </p:val>
                                        </p:tav>
                                      </p:tavLst>
                                    </p:anim>
                                    <p:anim calcmode="lin" valueType="num">
                                      <p:cBhvr additive="base">
                                        <p:cTn id="28"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3"/>
                                        </p:tgtEl>
                                        <p:attrNameLst>
                                          <p:attrName>style.visibility</p:attrName>
                                        </p:attrNameLst>
                                      </p:cBhvr>
                                      <p:to>
                                        <p:strVal val="visible"/>
                                      </p:to>
                                    </p:set>
                                    <p:anim calcmode="lin" valueType="num">
                                      <p:cBhvr additive="base">
                                        <p:cTn id="33" dur="500" fill="hold"/>
                                        <p:tgtEl>
                                          <p:spTgt spid="63"/>
                                        </p:tgtEl>
                                        <p:attrNameLst>
                                          <p:attrName>ppt_x</p:attrName>
                                        </p:attrNameLst>
                                      </p:cBhvr>
                                      <p:tavLst>
                                        <p:tav tm="0">
                                          <p:val>
                                            <p:strVal val="#ppt_x"/>
                                          </p:val>
                                        </p:tav>
                                        <p:tav tm="100000">
                                          <p:val>
                                            <p:strVal val="#ppt_x"/>
                                          </p:val>
                                        </p:tav>
                                      </p:tavLst>
                                    </p:anim>
                                    <p:anim calcmode="lin" valueType="num">
                                      <p:cBhvr additive="base">
                                        <p:cTn id="34"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grpSp>
        <p:nvGrpSpPr>
          <p:cNvPr id="3" name="组合 2"/>
          <p:cNvGrpSpPr/>
          <p:nvPr/>
        </p:nvGrpSpPr>
        <p:grpSpPr>
          <a:xfrm>
            <a:off x="1926476" y="1862022"/>
            <a:ext cx="8408353" cy="3341804"/>
            <a:chOff x="1400696" y="1850592"/>
            <a:chExt cx="8408353" cy="3341804"/>
          </a:xfrm>
        </p:grpSpPr>
        <p:sp>
          <p:nvSpPr>
            <p:cNvPr id="5" name="Rectangle 6"/>
            <p:cNvSpPr>
              <a:spLocks noChangeArrowheads="1"/>
            </p:cNvSpPr>
            <p:nvPr/>
          </p:nvSpPr>
          <p:spPr bwMode="auto">
            <a:xfrm>
              <a:off x="1400696" y="2938780"/>
              <a:ext cx="939800" cy="1033463"/>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dirty="0">
                  <a:latin typeface="Times New Roman" panose="02020603050405020304" pitchFamily="18" charset="0"/>
                </a:rPr>
                <a:t>仓库</a:t>
              </a:r>
            </a:p>
            <a:p>
              <a:pPr algn="ctr"/>
              <a:r>
                <a:rPr lang="zh-CN" altLang="en-US" b="1" dirty="0">
                  <a:latin typeface="Times New Roman" panose="02020603050405020304" pitchFamily="18" charset="0"/>
                </a:rPr>
                <a:t>管理员</a:t>
              </a:r>
            </a:p>
          </p:txBody>
        </p:sp>
        <p:sp>
          <p:nvSpPr>
            <p:cNvPr id="6" name="Rectangle 7"/>
            <p:cNvSpPr>
              <a:spLocks noChangeArrowheads="1"/>
            </p:cNvSpPr>
            <p:nvPr/>
          </p:nvSpPr>
          <p:spPr bwMode="auto">
            <a:xfrm>
              <a:off x="8870837" y="2981008"/>
              <a:ext cx="938212" cy="1033463"/>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a:latin typeface="Times New Roman" panose="02020603050405020304" pitchFamily="18" charset="0"/>
              </a:endParaRPr>
            </a:p>
            <a:p>
              <a:pPr algn="ctr"/>
              <a:r>
                <a:rPr lang="zh-CN" altLang="en-US" b="1">
                  <a:latin typeface="Times New Roman" panose="02020603050405020304" pitchFamily="18" charset="0"/>
                </a:rPr>
                <a:t>采购员</a:t>
              </a:r>
            </a:p>
          </p:txBody>
        </p:sp>
        <p:sp>
          <p:nvSpPr>
            <p:cNvPr id="7" name="Line 8"/>
            <p:cNvSpPr>
              <a:spLocks noChangeShapeType="1"/>
            </p:cNvSpPr>
            <p:nvPr/>
          </p:nvSpPr>
          <p:spPr bwMode="auto">
            <a:xfrm>
              <a:off x="2329383" y="3559493"/>
              <a:ext cx="735012" cy="0"/>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8" name="Line 9"/>
            <p:cNvSpPr>
              <a:spLocks noChangeShapeType="1"/>
            </p:cNvSpPr>
            <p:nvPr/>
          </p:nvSpPr>
          <p:spPr bwMode="auto">
            <a:xfrm>
              <a:off x="7931037" y="3601721"/>
              <a:ext cx="939800" cy="0"/>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9" name="Text Box 10"/>
            <p:cNvSpPr txBox="1">
              <a:spLocks noChangeArrowheads="1"/>
            </p:cNvSpPr>
            <p:nvPr/>
          </p:nvSpPr>
          <p:spPr bwMode="auto">
            <a:xfrm>
              <a:off x="2157933" y="3259455"/>
              <a:ext cx="11255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dirty="0">
                  <a:latin typeface="Times New Roman" panose="02020603050405020304" pitchFamily="18" charset="0"/>
                </a:rPr>
                <a:t>事务</a:t>
              </a:r>
            </a:p>
          </p:txBody>
        </p:sp>
        <p:sp>
          <p:nvSpPr>
            <p:cNvPr id="10" name="Text Box 11"/>
            <p:cNvSpPr txBox="1">
              <a:spLocks noChangeArrowheads="1"/>
            </p:cNvSpPr>
            <p:nvPr/>
          </p:nvSpPr>
          <p:spPr bwMode="auto">
            <a:xfrm>
              <a:off x="7843724" y="3155633"/>
              <a:ext cx="1127125"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a:latin typeface="Times New Roman" panose="02020603050405020304" pitchFamily="18" charset="0"/>
                </a:rPr>
                <a:t>定货报表</a:t>
              </a:r>
            </a:p>
          </p:txBody>
        </p:sp>
        <p:sp>
          <p:nvSpPr>
            <p:cNvPr id="12" name="AutoShape 13"/>
            <p:cNvSpPr>
              <a:spLocks noChangeArrowheads="1"/>
            </p:cNvSpPr>
            <p:nvPr/>
          </p:nvSpPr>
          <p:spPr bwMode="auto">
            <a:xfrm>
              <a:off x="4573315" y="2743518"/>
              <a:ext cx="750887" cy="1449388"/>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更新库存清单</a:t>
              </a:r>
            </a:p>
          </p:txBody>
        </p:sp>
        <p:sp>
          <p:nvSpPr>
            <p:cNvPr id="13" name="Line 14"/>
            <p:cNvSpPr>
              <a:spLocks noChangeShapeType="1"/>
            </p:cNvSpPr>
            <p:nvPr/>
          </p:nvSpPr>
          <p:spPr bwMode="auto">
            <a:xfrm>
              <a:off x="4573315" y="3157855"/>
              <a:ext cx="750887"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4" name="Text Box 15"/>
            <p:cNvSpPr txBox="1">
              <a:spLocks noChangeArrowheads="1"/>
            </p:cNvSpPr>
            <p:nvPr/>
          </p:nvSpPr>
          <p:spPr bwMode="auto">
            <a:xfrm>
              <a:off x="4798740" y="2775268"/>
              <a:ext cx="3762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1.2</a:t>
              </a:r>
            </a:p>
          </p:txBody>
        </p:sp>
        <p:sp>
          <p:nvSpPr>
            <p:cNvPr id="15" name="AutoShape 17"/>
            <p:cNvSpPr>
              <a:spLocks noChangeArrowheads="1"/>
            </p:cNvSpPr>
            <p:nvPr/>
          </p:nvSpPr>
          <p:spPr bwMode="auto">
            <a:xfrm>
              <a:off x="7178562" y="2773046"/>
              <a:ext cx="752475" cy="1449388"/>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a:latin typeface="Times New Roman" panose="02020603050405020304" pitchFamily="18" charset="0"/>
              </a:endParaRPr>
            </a:p>
            <a:p>
              <a:pPr algn="ctr"/>
              <a:endParaRPr lang="zh-CN" altLang="en-US" b="1">
                <a:latin typeface="Times New Roman" panose="02020603050405020304" pitchFamily="18" charset="0"/>
              </a:endParaRPr>
            </a:p>
            <a:p>
              <a:pPr algn="ctr"/>
              <a:r>
                <a:rPr lang="zh-CN" altLang="en-US" b="1">
                  <a:latin typeface="Times New Roman" panose="02020603050405020304" pitchFamily="18" charset="0"/>
                </a:rPr>
                <a:t>产生报表</a:t>
              </a:r>
            </a:p>
          </p:txBody>
        </p:sp>
        <p:sp>
          <p:nvSpPr>
            <p:cNvPr id="16" name="Line 18"/>
            <p:cNvSpPr>
              <a:spLocks noChangeShapeType="1"/>
            </p:cNvSpPr>
            <p:nvPr/>
          </p:nvSpPr>
          <p:spPr bwMode="auto">
            <a:xfrm>
              <a:off x="7178562" y="3187383"/>
              <a:ext cx="752475"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Text Box 19"/>
            <p:cNvSpPr txBox="1">
              <a:spLocks noChangeArrowheads="1"/>
            </p:cNvSpPr>
            <p:nvPr/>
          </p:nvSpPr>
          <p:spPr bwMode="auto">
            <a:xfrm>
              <a:off x="7518287" y="2804796"/>
              <a:ext cx="3762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2</a:t>
              </a:r>
            </a:p>
          </p:txBody>
        </p:sp>
        <p:grpSp>
          <p:nvGrpSpPr>
            <p:cNvPr id="18" name="Group 21"/>
            <p:cNvGrpSpPr>
              <a:grpSpLocks/>
            </p:cNvGrpSpPr>
            <p:nvPr/>
          </p:nvGrpSpPr>
          <p:grpSpPr bwMode="auto">
            <a:xfrm>
              <a:off x="4028166" y="1850592"/>
              <a:ext cx="1689100" cy="414338"/>
              <a:chOff x="3600" y="1440"/>
              <a:chExt cx="1620" cy="312"/>
            </a:xfrm>
          </p:grpSpPr>
          <p:sp>
            <p:nvSpPr>
              <p:cNvPr id="42" name="Line 22"/>
              <p:cNvSpPr>
                <a:spLocks noChangeShapeType="1"/>
              </p:cNvSpPr>
              <p:nvPr/>
            </p:nvSpPr>
            <p:spPr bwMode="auto">
              <a:xfrm>
                <a:off x="3600" y="1440"/>
                <a:ext cx="162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3" name="Line 23"/>
              <p:cNvSpPr>
                <a:spLocks noChangeShapeType="1"/>
              </p:cNvSpPr>
              <p:nvPr/>
            </p:nvSpPr>
            <p:spPr bwMode="auto">
              <a:xfrm>
                <a:off x="3600" y="1752"/>
                <a:ext cx="162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4" name="Line 24"/>
              <p:cNvSpPr>
                <a:spLocks noChangeShapeType="1"/>
              </p:cNvSpPr>
              <p:nvPr/>
            </p:nvSpPr>
            <p:spPr bwMode="auto">
              <a:xfrm>
                <a:off x="3600" y="1440"/>
                <a:ext cx="0" cy="312"/>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 name="Line 25"/>
              <p:cNvSpPr>
                <a:spLocks noChangeShapeType="1"/>
              </p:cNvSpPr>
              <p:nvPr/>
            </p:nvSpPr>
            <p:spPr bwMode="auto">
              <a:xfrm>
                <a:off x="4008" y="1440"/>
                <a:ext cx="0" cy="312"/>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9" name="Text Box 26"/>
            <p:cNvSpPr txBox="1">
              <a:spLocks noChangeArrowheads="1"/>
            </p:cNvSpPr>
            <p:nvPr/>
          </p:nvSpPr>
          <p:spPr bwMode="auto">
            <a:xfrm>
              <a:off x="4139291" y="1850592"/>
              <a:ext cx="5635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b="1">
                  <a:latin typeface="Times New Roman" panose="02020603050405020304" pitchFamily="18" charset="0"/>
                </a:rPr>
                <a:t>D1</a:t>
              </a:r>
            </a:p>
          </p:txBody>
        </p:sp>
        <p:sp>
          <p:nvSpPr>
            <p:cNvPr id="20" name="Text Box 27"/>
            <p:cNvSpPr txBox="1">
              <a:spLocks noChangeArrowheads="1"/>
            </p:cNvSpPr>
            <p:nvPr/>
          </p:nvSpPr>
          <p:spPr bwMode="auto">
            <a:xfrm>
              <a:off x="4553628" y="1866467"/>
              <a:ext cx="13128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库存清单</a:t>
              </a:r>
            </a:p>
          </p:txBody>
        </p:sp>
        <p:grpSp>
          <p:nvGrpSpPr>
            <p:cNvPr id="21" name="Group 29"/>
            <p:cNvGrpSpPr>
              <a:grpSpLocks/>
            </p:cNvGrpSpPr>
            <p:nvPr/>
          </p:nvGrpSpPr>
          <p:grpSpPr bwMode="auto">
            <a:xfrm>
              <a:off x="5965712" y="4762183"/>
              <a:ext cx="1689100" cy="414338"/>
              <a:chOff x="3600" y="1440"/>
              <a:chExt cx="1620" cy="312"/>
            </a:xfrm>
          </p:grpSpPr>
          <p:sp>
            <p:nvSpPr>
              <p:cNvPr id="38" name="Line 30"/>
              <p:cNvSpPr>
                <a:spLocks noChangeShapeType="1"/>
              </p:cNvSpPr>
              <p:nvPr/>
            </p:nvSpPr>
            <p:spPr bwMode="auto">
              <a:xfrm>
                <a:off x="3600" y="1440"/>
                <a:ext cx="162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9" name="Line 31"/>
              <p:cNvSpPr>
                <a:spLocks noChangeShapeType="1"/>
              </p:cNvSpPr>
              <p:nvPr/>
            </p:nvSpPr>
            <p:spPr bwMode="auto">
              <a:xfrm>
                <a:off x="3600" y="1752"/>
                <a:ext cx="1620"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0" name="Line 32"/>
              <p:cNvSpPr>
                <a:spLocks noChangeShapeType="1"/>
              </p:cNvSpPr>
              <p:nvPr/>
            </p:nvSpPr>
            <p:spPr bwMode="auto">
              <a:xfrm>
                <a:off x="3600" y="1440"/>
                <a:ext cx="0" cy="312"/>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1" name="Line 33"/>
              <p:cNvSpPr>
                <a:spLocks noChangeShapeType="1"/>
              </p:cNvSpPr>
              <p:nvPr/>
            </p:nvSpPr>
            <p:spPr bwMode="auto">
              <a:xfrm>
                <a:off x="4008" y="1440"/>
                <a:ext cx="0" cy="312"/>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2" name="Text Box 34"/>
            <p:cNvSpPr txBox="1">
              <a:spLocks noChangeArrowheads="1"/>
            </p:cNvSpPr>
            <p:nvPr/>
          </p:nvSpPr>
          <p:spPr bwMode="auto">
            <a:xfrm>
              <a:off x="6078424" y="4762183"/>
              <a:ext cx="5635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b="1">
                  <a:latin typeface="Times New Roman" panose="02020603050405020304" pitchFamily="18" charset="0"/>
                </a:rPr>
                <a:t>D2</a:t>
              </a:r>
            </a:p>
          </p:txBody>
        </p:sp>
        <p:sp>
          <p:nvSpPr>
            <p:cNvPr id="23" name="Text Box 35"/>
            <p:cNvSpPr txBox="1">
              <a:spLocks noChangeArrowheads="1"/>
            </p:cNvSpPr>
            <p:nvPr/>
          </p:nvSpPr>
          <p:spPr bwMode="auto">
            <a:xfrm>
              <a:off x="6492762" y="4778058"/>
              <a:ext cx="13128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定货信息</a:t>
              </a:r>
            </a:p>
          </p:txBody>
        </p:sp>
        <p:sp>
          <p:nvSpPr>
            <p:cNvPr id="24" name="Line 36"/>
            <p:cNvSpPr>
              <a:spLocks noChangeShapeType="1"/>
            </p:cNvSpPr>
            <p:nvPr/>
          </p:nvSpPr>
          <p:spPr bwMode="auto">
            <a:xfrm>
              <a:off x="6303849" y="4238308"/>
              <a:ext cx="0" cy="492125"/>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25" name="Line 37"/>
            <p:cNvSpPr>
              <a:spLocks noChangeShapeType="1"/>
            </p:cNvSpPr>
            <p:nvPr/>
          </p:nvSpPr>
          <p:spPr bwMode="auto">
            <a:xfrm>
              <a:off x="4953678" y="2260167"/>
              <a:ext cx="0" cy="493713"/>
            </a:xfrm>
            <a:prstGeom prst="line">
              <a:avLst/>
            </a:prstGeom>
            <a:noFill/>
            <a:ln w="3175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zh-CN" altLang="en-US"/>
            </a:p>
          </p:txBody>
        </p:sp>
        <p:sp>
          <p:nvSpPr>
            <p:cNvPr id="26" name="Line 38"/>
            <p:cNvSpPr>
              <a:spLocks noChangeShapeType="1"/>
            </p:cNvSpPr>
            <p:nvPr/>
          </p:nvSpPr>
          <p:spPr bwMode="auto">
            <a:xfrm flipV="1">
              <a:off x="6741999" y="4190683"/>
              <a:ext cx="476250" cy="571500"/>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27" name="AutoShape 39"/>
            <p:cNvSpPr>
              <a:spLocks noChangeArrowheads="1"/>
            </p:cNvSpPr>
            <p:nvPr/>
          </p:nvSpPr>
          <p:spPr bwMode="auto">
            <a:xfrm>
              <a:off x="3064396" y="2699068"/>
              <a:ext cx="752475" cy="1449388"/>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接收事务</a:t>
              </a:r>
            </a:p>
          </p:txBody>
        </p:sp>
        <p:sp>
          <p:nvSpPr>
            <p:cNvPr id="28" name="Line 40"/>
            <p:cNvSpPr>
              <a:spLocks noChangeShapeType="1"/>
            </p:cNvSpPr>
            <p:nvPr/>
          </p:nvSpPr>
          <p:spPr bwMode="auto">
            <a:xfrm>
              <a:off x="3064396" y="3113405"/>
              <a:ext cx="752475"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 name="Text Box 41"/>
            <p:cNvSpPr txBox="1">
              <a:spLocks noChangeArrowheads="1"/>
            </p:cNvSpPr>
            <p:nvPr/>
          </p:nvSpPr>
          <p:spPr bwMode="auto">
            <a:xfrm>
              <a:off x="3302521" y="2730818"/>
              <a:ext cx="37465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1.1</a:t>
              </a:r>
            </a:p>
          </p:txBody>
        </p:sp>
        <p:sp>
          <p:nvSpPr>
            <p:cNvPr id="30" name="AutoShape 42"/>
            <p:cNvSpPr>
              <a:spLocks noChangeArrowheads="1"/>
            </p:cNvSpPr>
            <p:nvPr/>
          </p:nvSpPr>
          <p:spPr bwMode="auto">
            <a:xfrm>
              <a:off x="5953012" y="2773046"/>
              <a:ext cx="750887" cy="1449388"/>
            </a:xfrm>
            <a:prstGeom prst="roundRect">
              <a:avLst>
                <a:gd name="adj" fmla="val 16667"/>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zh-CN" altLang="en-US" b="1" dirty="0">
                <a:latin typeface="Times New Roman" panose="02020603050405020304" pitchFamily="18" charset="0"/>
              </a:endParaRPr>
            </a:p>
            <a:p>
              <a:pPr algn="ctr"/>
              <a:endParaRPr lang="zh-CN" altLang="en-US" b="1" dirty="0">
                <a:latin typeface="Times New Roman" panose="02020603050405020304" pitchFamily="18" charset="0"/>
              </a:endParaRPr>
            </a:p>
            <a:p>
              <a:pPr algn="ctr"/>
              <a:r>
                <a:rPr lang="zh-CN" altLang="en-US" b="1" dirty="0">
                  <a:latin typeface="Times New Roman" panose="02020603050405020304" pitchFamily="18" charset="0"/>
                </a:rPr>
                <a:t>处理定货</a:t>
              </a:r>
            </a:p>
          </p:txBody>
        </p:sp>
        <p:sp>
          <p:nvSpPr>
            <p:cNvPr id="31" name="Line 43"/>
            <p:cNvSpPr>
              <a:spLocks noChangeShapeType="1"/>
            </p:cNvSpPr>
            <p:nvPr/>
          </p:nvSpPr>
          <p:spPr bwMode="auto">
            <a:xfrm>
              <a:off x="5953012" y="3187383"/>
              <a:ext cx="750887" cy="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2" name="Text Box 44"/>
            <p:cNvSpPr txBox="1">
              <a:spLocks noChangeArrowheads="1"/>
            </p:cNvSpPr>
            <p:nvPr/>
          </p:nvSpPr>
          <p:spPr bwMode="auto">
            <a:xfrm>
              <a:off x="6178437" y="2804796"/>
              <a:ext cx="3762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1.3</a:t>
              </a:r>
            </a:p>
          </p:txBody>
        </p:sp>
        <p:sp>
          <p:nvSpPr>
            <p:cNvPr id="33" name="Line 45"/>
            <p:cNvSpPr>
              <a:spLocks noChangeShapeType="1"/>
            </p:cNvSpPr>
            <p:nvPr/>
          </p:nvSpPr>
          <p:spPr bwMode="auto">
            <a:xfrm>
              <a:off x="3816871" y="3557271"/>
              <a:ext cx="769940" cy="0"/>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34" name="Line 46"/>
            <p:cNvSpPr>
              <a:spLocks noChangeShapeType="1"/>
            </p:cNvSpPr>
            <p:nvPr/>
          </p:nvSpPr>
          <p:spPr bwMode="auto">
            <a:xfrm>
              <a:off x="5371827" y="3500280"/>
              <a:ext cx="587375" cy="0"/>
            </a:xfrm>
            <a:prstGeom prst="line">
              <a:avLst/>
            </a:prstGeom>
            <a:noFill/>
            <a:ln w="31750">
              <a:solidFill>
                <a:schemeClr val="tx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35" name="Text Box 47"/>
            <p:cNvSpPr txBox="1">
              <a:spLocks noChangeArrowheads="1"/>
            </p:cNvSpPr>
            <p:nvPr/>
          </p:nvSpPr>
          <p:spPr bwMode="auto">
            <a:xfrm>
              <a:off x="5066391" y="2296680"/>
              <a:ext cx="1314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库存清单</a:t>
              </a:r>
            </a:p>
          </p:txBody>
        </p:sp>
        <p:sp>
          <p:nvSpPr>
            <p:cNvPr id="36" name="Text Box 48"/>
            <p:cNvSpPr txBox="1">
              <a:spLocks noChangeArrowheads="1"/>
            </p:cNvSpPr>
            <p:nvPr/>
          </p:nvSpPr>
          <p:spPr bwMode="auto">
            <a:xfrm>
              <a:off x="5225937" y="4319503"/>
              <a:ext cx="131603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定货信息</a:t>
              </a:r>
            </a:p>
          </p:txBody>
        </p:sp>
        <p:sp>
          <p:nvSpPr>
            <p:cNvPr id="37" name="Text Box 49"/>
            <p:cNvSpPr txBox="1">
              <a:spLocks noChangeArrowheads="1"/>
            </p:cNvSpPr>
            <p:nvPr/>
          </p:nvSpPr>
          <p:spPr bwMode="auto">
            <a:xfrm>
              <a:off x="7142049" y="4349433"/>
              <a:ext cx="131603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b="1">
                  <a:latin typeface="Times New Roman" panose="02020603050405020304" pitchFamily="18" charset="0"/>
                </a:rPr>
                <a:t>定货信息</a:t>
              </a:r>
            </a:p>
          </p:txBody>
        </p:sp>
        <p:sp>
          <p:nvSpPr>
            <p:cNvPr id="46" name="Text Box 10"/>
            <p:cNvSpPr txBox="1">
              <a:spLocks noChangeArrowheads="1"/>
            </p:cNvSpPr>
            <p:nvPr/>
          </p:nvSpPr>
          <p:spPr bwMode="auto">
            <a:xfrm>
              <a:off x="3772423" y="3261360"/>
              <a:ext cx="81438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dirty="0">
                  <a:latin typeface="Times New Roman" panose="02020603050405020304" pitchFamily="18" charset="0"/>
                </a:rPr>
                <a:t>事务</a:t>
              </a:r>
            </a:p>
          </p:txBody>
        </p:sp>
        <p:sp>
          <p:nvSpPr>
            <p:cNvPr id="47" name="Text Box 10"/>
            <p:cNvSpPr txBox="1">
              <a:spLocks noChangeArrowheads="1"/>
            </p:cNvSpPr>
            <p:nvPr/>
          </p:nvSpPr>
          <p:spPr bwMode="auto">
            <a:xfrm>
              <a:off x="5030915" y="3233419"/>
              <a:ext cx="11255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dirty="0">
                  <a:latin typeface="Times New Roman" panose="02020603050405020304" pitchFamily="18" charset="0"/>
                </a:rPr>
                <a:t>库存</a:t>
              </a:r>
              <a:endParaRPr lang="en-US" altLang="zh-CN" b="1" dirty="0">
                <a:latin typeface="Times New Roman" panose="02020603050405020304" pitchFamily="18" charset="0"/>
              </a:endParaRPr>
            </a:p>
            <a:p>
              <a:pPr algn="ctr"/>
              <a:r>
                <a:rPr lang="zh-CN" altLang="en-US" b="1" dirty="0">
                  <a:latin typeface="Times New Roman" panose="02020603050405020304" pitchFamily="18" charset="0"/>
                </a:rPr>
                <a:t>信息</a:t>
              </a:r>
            </a:p>
          </p:txBody>
        </p:sp>
      </p:grpSp>
    </p:spTree>
    <p:extLst>
      <p:ext uri="{BB962C8B-B14F-4D97-AF65-F5344CB8AC3E}">
        <p14:creationId xmlns:p14="http://schemas.microsoft.com/office/powerpoint/2010/main" val="1683856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diagram-Name</a:t>
            </a:r>
            <a:endParaRPr lang="zh-CN" altLang="en-US" dirty="0"/>
          </a:p>
        </p:txBody>
      </p:sp>
      <p:sp>
        <p:nvSpPr>
          <p:cNvPr id="3" name="内容占位符 2"/>
          <p:cNvSpPr>
            <a:spLocks noGrp="1"/>
          </p:cNvSpPr>
          <p:nvPr>
            <p:ph idx="1"/>
          </p:nvPr>
        </p:nvSpPr>
        <p:spPr/>
        <p:txBody>
          <a:bodyPr>
            <a:normAutofit/>
          </a:bodyPr>
          <a:lstStyle/>
          <a:p>
            <a:pPr marL="0" indent="0" algn="just">
              <a:buNone/>
            </a:pPr>
            <a:r>
              <a:rPr lang="en-US" altLang="zh-CN" sz="3200" dirty="0"/>
              <a:t>Name of DFD is important, how to name the data or processing?</a:t>
            </a:r>
          </a:p>
          <a:p>
            <a:pPr marL="514350" indent="-514350" algn="just">
              <a:buFont typeface="+mj-ea"/>
              <a:buAutoNum type="circleNumDbPlain"/>
            </a:pPr>
            <a:r>
              <a:rPr lang="en-US" altLang="zh-CN" sz="3200" dirty="0">
                <a:solidFill>
                  <a:srgbClr val="FF0000"/>
                </a:solidFill>
              </a:rPr>
              <a:t>Name the data stream (or data store)</a:t>
            </a:r>
          </a:p>
          <a:p>
            <a:pPr marL="0" indent="0" algn="just">
              <a:buNone/>
            </a:pPr>
            <a:r>
              <a:rPr lang="en-US" altLang="zh-CN" sz="3200" dirty="0"/>
              <a:t>A. The name should </a:t>
            </a:r>
            <a:r>
              <a:rPr lang="en-US" altLang="zh-CN" sz="3200" u="sng" dirty="0">
                <a:solidFill>
                  <a:srgbClr val="0000CC"/>
                </a:solidFill>
              </a:rPr>
              <a:t>represent</a:t>
            </a:r>
            <a:r>
              <a:rPr lang="en-US" altLang="zh-CN" sz="3200" dirty="0"/>
              <a:t> the </a:t>
            </a:r>
            <a:r>
              <a:rPr lang="en-US" altLang="zh-CN" sz="3200" u="sng" dirty="0">
                <a:solidFill>
                  <a:srgbClr val="0000CC"/>
                </a:solidFill>
              </a:rPr>
              <a:t>content of the entire data stream (or data storage)</a:t>
            </a:r>
            <a:r>
              <a:rPr lang="en-US" altLang="zh-CN" sz="3200" dirty="0"/>
              <a:t>;</a:t>
            </a:r>
          </a:p>
          <a:p>
            <a:pPr marL="0" indent="0" algn="just">
              <a:buNone/>
            </a:pPr>
            <a:r>
              <a:rPr lang="en-US" altLang="zh-CN" sz="3200" dirty="0"/>
              <a:t>B. </a:t>
            </a:r>
            <a:r>
              <a:rPr lang="en-US" altLang="zh-CN" sz="3200" u="sng" dirty="0">
                <a:solidFill>
                  <a:srgbClr val="0000CC"/>
                </a:solidFill>
              </a:rPr>
              <a:t>Do not use </a:t>
            </a:r>
            <a:r>
              <a:rPr lang="en-US" altLang="zh-CN" sz="3200" dirty="0"/>
              <a:t>empty names that lack specific meaning (such as </a:t>
            </a:r>
            <a:r>
              <a:rPr lang="en-US" altLang="zh-CN" sz="3200" u="sng" dirty="0">
                <a:solidFill>
                  <a:srgbClr val="0000CC"/>
                </a:solidFill>
              </a:rPr>
              <a:t>"data" and "input"</a:t>
            </a:r>
            <a:r>
              <a:rPr lang="en-US" altLang="zh-CN" sz="3200" dirty="0"/>
              <a:t>);</a:t>
            </a:r>
          </a:p>
          <a:p>
            <a:pPr marL="0" indent="0" algn="just">
              <a:buNone/>
            </a:pPr>
            <a:r>
              <a:rPr lang="en-US" altLang="zh-CN" sz="3200" dirty="0"/>
              <a:t>C. If you encounter </a:t>
            </a:r>
            <a:r>
              <a:rPr lang="en-US" altLang="zh-CN" sz="3200" u="sng" dirty="0">
                <a:solidFill>
                  <a:srgbClr val="0000CC"/>
                </a:solidFill>
              </a:rPr>
              <a:t>difficulties in naming a data flow (or data storage), </a:t>
            </a:r>
            <a:r>
              <a:rPr lang="en-US" altLang="zh-CN" sz="3200" dirty="0"/>
              <a:t>it is likely that the decomposition of the data flow graph is inappropriate. You should </a:t>
            </a:r>
            <a:r>
              <a:rPr lang="en-US" altLang="zh-CN" sz="3200" u="sng" dirty="0">
                <a:solidFill>
                  <a:srgbClr val="0000CC"/>
                </a:solidFill>
              </a:rPr>
              <a:t>try to decompose the data flow graph again.</a:t>
            </a:r>
            <a:endParaRPr lang="zh-CN" altLang="en-US" sz="3200" u="sng" dirty="0">
              <a:solidFill>
                <a:srgbClr val="0000CC"/>
              </a:solidFill>
            </a:endParaRPr>
          </a:p>
        </p:txBody>
      </p:sp>
    </p:spTree>
    <p:extLst>
      <p:ext uri="{BB962C8B-B14F-4D97-AF65-F5344CB8AC3E}">
        <p14:creationId xmlns:p14="http://schemas.microsoft.com/office/powerpoint/2010/main" val="399839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diagram-Name</a:t>
            </a:r>
            <a:endParaRPr lang="zh-CN" altLang="en-US" dirty="0"/>
          </a:p>
        </p:txBody>
      </p:sp>
      <p:sp>
        <p:nvSpPr>
          <p:cNvPr id="3" name="内容占位符 2"/>
          <p:cNvSpPr>
            <a:spLocks noGrp="1"/>
          </p:cNvSpPr>
          <p:nvPr>
            <p:ph idx="1"/>
          </p:nvPr>
        </p:nvSpPr>
        <p:spPr/>
        <p:txBody>
          <a:bodyPr>
            <a:normAutofit fontScale="92500" lnSpcReduction="20000"/>
          </a:bodyPr>
          <a:lstStyle/>
          <a:p>
            <a:pPr marL="514350" indent="-514350" algn="just">
              <a:buFont typeface="+mj-ea"/>
              <a:buAutoNum type="circleNumDbPlain" startAt="2"/>
            </a:pPr>
            <a:r>
              <a:rPr lang="en-US" altLang="zh-CN" sz="3200" dirty="0">
                <a:solidFill>
                  <a:srgbClr val="FF0000"/>
                </a:solidFill>
              </a:rPr>
              <a:t>Name the process</a:t>
            </a:r>
          </a:p>
          <a:p>
            <a:pPr marL="0" indent="0" algn="just">
              <a:lnSpc>
                <a:spcPct val="100000"/>
              </a:lnSpc>
              <a:buNone/>
            </a:pPr>
            <a:r>
              <a:rPr lang="en-US" altLang="zh-CN" sz="3200" dirty="0"/>
              <a:t>A. Usually, </a:t>
            </a:r>
            <a:r>
              <a:rPr lang="en-US" altLang="zh-CN" sz="3200" u="sng" dirty="0">
                <a:solidFill>
                  <a:srgbClr val="0000CC"/>
                </a:solidFill>
              </a:rPr>
              <a:t>the data stream is named first</a:t>
            </a:r>
            <a:r>
              <a:rPr lang="en-US" altLang="zh-CN" sz="3200" dirty="0"/>
              <a:t>, and </a:t>
            </a:r>
            <a:r>
              <a:rPr lang="en-US" altLang="zh-CN" sz="3200" u="sng" dirty="0">
                <a:solidFill>
                  <a:srgbClr val="0000CC"/>
                </a:solidFill>
              </a:rPr>
              <a:t>then the processing associated with it is named</a:t>
            </a:r>
            <a:r>
              <a:rPr lang="en-US" altLang="zh-CN" sz="3200" dirty="0"/>
              <a:t>, this is a easy way</a:t>
            </a:r>
            <a:r>
              <a:rPr lang="en-US" altLang="zh-CN" sz="3200" dirty="0" smtClean="0"/>
              <a:t>. </a:t>
            </a:r>
            <a:r>
              <a:rPr lang="zh-CN" altLang="en-US" sz="3200" dirty="0" smtClean="0"/>
              <a:t>通常</a:t>
            </a:r>
            <a:r>
              <a:rPr lang="zh-CN" altLang="en-US" sz="3200" dirty="0"/>
              <a:t>情况下，先对数据流进行命名，然后对与之相关的处理进行命名，这是一种简单的方法。</a:t>
            </a:r>
            <a:endParaRPr lang="en-US" altLang="zh-CN" sz="3200" dirty="0"/>
          </a:p>
          <a:p>
            <a:pPr marL="0" indent="0" algn="just">
              <a:lnSpc>
                <a:spcPct val="100000"/>
              </a:lnSpc>
              <a:buNone/>
            </a:pPr>
            <a:r>
              <a:rPr lang="en-US" altLang="zh-CN" sz="3200" dirty="0"/>
              <a:t>B. The name should </a:t>
            </a:r>
            <a:r>
              <a:rPr lang="en-US" altLang="zh-CN" sz="3200" u="sng" dirty="0">
                <a:solidFill>
                  <a:srgbClr val="0000CC"/>
                </a:solidFill>
              </a:rPr>
              <a:t>reflect the function of the whole process</a:t>
            </a:r>
            <a:r>
              <a:rPr lang="en-US" altLang="zh-CN" sz="3200" dirty="0" smtClean="0"/>
              <a:t>; </a:t>
            </a:r>
            <a:r>
              <a:rPr lang="zh-CN" altLang="en-US" sz="3200" dirty="0" smtClean="0"/>
              <a:t>命名</a:t>
            </a:r>
            <a:r>
              <a:rPr lang="zh-CN" altLang="en-US" sz="3200" dirty="0"/>
              <a:t>应反映整个过程的功能；</a:t>
            </a:r>
            <a:endParaRPr lang="en-US" altLang="zh-CN" sz="3200" dirty="0"/>
          </a:p>
          <a:p>
            <a:pPr marL="0" indent="0" algn="just">
              <a:lnSpc>
                <a:spcPct val="100000"/>
              </a:lnSpc>
              <a:buNone/>
            </a:pPr>
            <a:r>
              <a:rPr lang="en-US" altLang="zh-CN" sz="3200" dirty="0"/>
              <a:t>C. We should try to </a:t>
            </a:r>
            <a:r>
              <a:rPr lang="en-US" altLang="zh-CN" sz="3200" u="sng" dirty="0">
                <a:solidFill>
                  <a:srgbClr val="0000CC"/>
                </a:solidFill>
              </a:rPr>
              <a:t>avoid using empty and general verbs as names</a:t>
            </a:r>
            <a:r>
              <a:rPr lang="en-US" altLang="zh-CN" sz="3200" dirty="0"/>
              <a:t>, such as “processing” and “processing“, it is better to use a </a:t>
            </a:r>
            <a:r>
              <a:rPr lang="en-US" altLang="zh-CN" sz="3200" u="sng" dirty="0">
                <a:solidFill>
                  <a:srgbClr val="0000CC"/>
                </a:solidFill>
              </a:rPr>
              <a:t>specific transitive verb and a specific object(</a:t>
            </a:r>
            <a:r>
              <a:rPr lang="zh-CN" altLang="en-US" sz="3200" u="sng" dirty="0">
                <a:solidFill>
                  <a:srgbClr val="0000CC"/>
                </a:solidFill>
              </a:rPr>
              <a:t>及物动词</a:t>
            </a:r>
            <a:r>
              <a:rPr lang="en-US" altLang="zh-CN" sz="3200" u="sng" dirty="0">
                <a:solidFill>
                  <a:srgbClr val="0000CC"/>
                </a:solidFill>
              </a:rPr>
              <a:t>+</a:t>
            </a:r>
            <a:r>
              <a:rPr lang="zh-CN" altLang="en-US" sz="3200" u="sng" dirty="0">
                <a:solidFill>
                  <a:srgbClr val="0000CC"/>
                </a:solidFill>
              </a:rPr>
              <a:t>具体宾语</a:t>
            </a:r>
            <a:r>
              <a:rPr lang="en-US" altLang="zh-CN" sz="3200" u="sng" dirty="0" smtClean="0">
                <a:solidFill>
                  <a:srgbClr val="0000CC"/>
                </a:solidFill>
              </a:rPr>
              <a:t>)</a:t>
            </a:r>
            <a:r>
              <a:rPr lang="en-US" altLang="zh-CN" sz="3200" dirty="0" smtClean="0"/>
              <a:t>;</a:t>
            </a:r>
            <a:r>
              <a:rPr lang="zh-CN" altLang="en-US" sz="3200" dirty="0"/>
              <a:t>我们应尽量避免使用空泛的动词作为名称，如 </a:t>
            </a:r>
            <a:r>
              <a:rPr lang="en-US" altLang="zh-CN" sz="3200" dirty="0"/>
              <a:t>"</a:t>
            </a:r>
            <a:r>
              <a:rPr lang="zh-CN" altLang="en-US" sz="3200" dirty="0"/>
              <a:t>处理 </a:t>
            </a:r>
            <a:r>
              <a:rPr lang="en-US" altLang="zh-CN" sz="3200" dirty="0"/>
              <a:t>"</a:t>
            </a:r>
            <a:r>
              <a:rPr lang="zh-CN" altLang="en-US" sz="3200" dirty="0"/>
              <a:t>和 </a:t>
            </a:r>
            <a:r>
              <a:rPr lang="en-US" altLang="zh-CN" sz="3200" dirty="0"/>
              <a:t>"</a:t>
            </a:r>
            <a:r>
              <a:rPr lang="zh-CN" altLang="en-US" sz="3200" dirty="0"/>
              <a:t>加工</a:t>
            </a:r>
            <a:r>
              <a:rPr lang="en-US" altLang="zh-CN" sz="3200" dirty="0"/>
              <a:t>"</a:t>
            </a:r>
            <a:r>
              <a:rPr lang="zh-CN" altLang="en-US" sz="3200" dirty="0"/>
              <a:t>，最好使用具体的及物动词和具体宾语（及物动词</a:t>
            </a:r>
            <a:r>
              <a:rPr lang="en-US" altLang="zh-CN" sz="3200" dirty="0"/>
              <a:t>+</a:t>
            </a:r>
            <a:r>
              <a:rPr lang="zh-CN" altLang="en-US" sz="3200" dirty="0"/>
              <a:t>具体宾语）；</a:t>
            </a:r>
            <a:endParaRPr lang="zh-CN" altLang="en-US" sz="3200" dirty="0"/>
          </a:p>
        </p:txBody>
      </p:sp>
    </p:spTree>
    <p:extLst>
      <p:ext uri="{BB962C8B-B14F-4D97-AF65-F5344CB8AC3E}">
        <p14:creationId xmlns:p14="http://schemas.microsoft.com/office/powerpoint/2010/main" val="2556174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diagram-Name</a:t>
            </a:r>
            <a:endParaRPr lang="zh-CN" altLang="en-US" dirty="0"/>
          </a:p>
        </p:txBody>
      </p:sp>
      <p:sp>
        <p:nvSpPr>
          <p:cNvPr id="3" name="内容占位符 2"/>
          <p:cNvSpPr>
            <a:spLocks noGrp="1"/>
          </p:cNvSpPr>
          <p:nvPr>
            <p:ph idx="1"/>
          </p:nvPr>
        </p:nvSpPr>
        <p:spPr/>
        <p:txBody>
          <a:bodyPr>
            <a:normAutofit/>
          </a:bodyPr>
          <a:lstStyle/>
          <a:p>
            <a:pPr marL="514350" indent="-514350" algn="just">
              <a:buFont typeface="+mj-ea"/>
              <a:buAutoNum type="circleNumDbPlain" startAt="2"/>
            </a:pPr>
            <a:r>
              <a:rPr lang="en-US" altLang="zh-CN" sz="3200" dirty="0">
                <a:solidFill>
                  <a:srgbClr val="FF0000"/>
                </a:solidFill>
              </a:rPr>
              <a:t>Name the process</a:t>
            </a:r>
          </a:p>
          <a:p>
            <a:pPr marL="0" indent="0" algn="just">
              <a:buNone/>
            </a:pPr>
            <a:r>
              <a:rPr lang="en-US" altLang="zh-CN" sz="3200" dirty="0"/>
              <a:t>D. </a:t>
            </a:r>
            <a:r>
              <a:rPr lang="en-US" altLang="zh-CN" sz="3200" u="sng" dirty="0">
                <a:solidFill>
                  <a:srgbClr val="0000CC"/>
                </a:solidFill>
              </a:rPr>
              <a:t>It is usually named with one verb. </a:t>
            </a:r>
            <a:r>
              <a:rPr lang="en-US" altLang="zh-CN" sz="3200" dirty="0"/>
              <a:t>If it is necessary to use two verbs to describe the function of the whole process, it may be more appropriate to decompose the process into two processes</a:t>
            </a:r>
            <a:r>
              <a:rPr lang="en-US" altLang="zh-CN" sz="3200" dirty="0" smtClean="0"/>
              <a:t>;</a:t>
            </a:r>
            <a:r>
              <a:rPr lang="zh-CN" altLang="en-US" sz="3200" dirty="0"/>
              <a:t>它通常用一个动词来命名。如果有必要用两个动词来描述整个过程的功能，将该过程分解为两个过程可能更合适；</a:t>
            </a:r>
            <a:endParaRPr lang="en-US" altLang="zh-CN" sz="3200" dirty="0"/>
          </a:p>
          <a:p>
            <a:pPr marL="0" indent="0" algn="just">
              <a:buNone/>
            </a:pPr>
            <a:r>
              <a:rPr lang="en-US" altLang="zh-CN" sz="3200" dirty="0"/>
              <a:t>E. If it is </a:t>
            </a:r>
            <a:r>
              <a:rPr lang="en-US" altLang="zh-CN" sz="3200" u="sng" dirty="0">
                <a:solidFill>
                  <a:srgbClr val="0000CC"/>
                </a:solidFill>
              </a:rPr>
              <a:t>difficult to name a process</a:t>
            </a:r>
            <a:r>
              <a:rPr lang="en-US" altLang="zh-CN" sz="3200" dirty="0"/>
              <a:t>, it is likely that improper decomposition has been found, and </a:t>
            </a:r>
            <a:r>
              <a:rPr lang="en-US" altLang="zh-CN" sz="3200" u="sng" dirty="0" err="1">
                <a:solidFill>
                  <a:srgbClr val="0000CC"/>
                </a:solidFill>
              </a:rPr>
              <a:t>redecomposition</a:t>
            </a:r>
            <a:r>
              <a:rPr lang="en-US" altLang="zh-CN" sz="3200" u="sng" dirty="0">
                <a:solidFill>
                  <a:srgbClr val="0000CC"/>
                </a:solidFill>
              </a:rPr>
              <a:t> should be considered</a:t>
            </a:r>
            <a:r>
              <a:rPr lang="en-US" altLang="zh-CN" sz="3200" u="sng" dirty="0" smtClean="0">
                <a:solidFill>
                  <a:srgbClr val="0000CC"/>
                </a:solidFill>
              </a:rPr>
              <a:t>.</a:t>
            </a:r>
            <a:r>
              <a:rPr lang="zh-CN" altLang="en-US" sz="3200" dirty="0"/>
              <a:t>如果难以命名一个过程，很可能是发现了不恰当的分解，应考虑重新分解。</a:t>
            </a:r>
          </a:p>
        </p:txBody>
      </p:sp>
    </p:spTree>
    <p:extLst>
      <p:ext uri="{BB962C8B-B14F-4D97-AF65-F5344CB8AC3E}">
        <p14:creationId xmlns:p14="http://schemas.microsoft.com/office/powerpoint/2010/main" val="1754593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diagram-Name</a:t>
            </a:r>
            <a:endParaRPr lang="zh-CN" altLang="en-US" dirty="0"/>
          </a:p>
        </p:txBody>
      </p:sp>
      <p:sp>
        <p:nvSpPr>
          <p:cNvPr id="3" name="内容占位符 2"/>
          <p:cNvSpPr>
            <a:spLocks noGrp="1"/>
          </p:cNvSpPr>
          <p:nvPr>
            <p:ph idx="1"/>
          </p:nvPr>
        </p:nvSpPr>
        <p:spPr/>
        <p:txBody>
          <a:bodyPr>
            <a:normAutofit lnSpcReduction="10000"/>
          </a:bodyPr>
          <a:lstStyle/>
          <a:p>
            <a:pPr marL="514350" indent="-514350" algn="just">
              <a:buFont typeface="+mj-ea"/>
              <a:buAutoNum type="circleNumDbPlain" startAt="3"/>
            </a:pPr>
            <a:r>
              <a:rPr lang="en-US" altLang="zh-CN" sz="3200" dirty="0">
                <a:solidFill>
                  <a:srgbClr val="FF0000"/>
                </a:solidFill>
              </a:rPr>
              <a:t>The data source point / destination does not need to be designed and implemented in the process of developing the target system</a:t>
            </a:r>
            <a:r>
              <a:rPr lang="en-US" altLang="zh-CN" sz="3200" dirty="0" smtClean="0">
                <a:solidFill>
                  <a:srgbClr val="FF0000"/>
                </a:solidFill>
              </a:rPr>
              <a:t>.</a:t>
            </a:r>
            <a:r>
              <a:rPr lang="zh-CN" altLang="en-US" sz="3200" dirty="0"/>
              <a:t>数据源点</a:t>
            </a:r>
            <a:r>
              <a:rPr lang="en-US" altLang="zh-CN" sz="3200" dirty="0"/>
              <a:t>/</a:t>
            </a:r>
            <a:r>
              <a:rPr lang="zh-CN" altLang="en-US" sz="3200" dirty="0"/>
              <a:t>目的地不需要在开发目标系统的过程中设计和实现。</a:t>
            </a:r>
            <a:endParaRPr lang="en-US" altLang="zh-CN" sz="3200" dirty="0"/>
          </a:p>
          <a:p>
            <a:pPr marL="0" indent="457200" algn="just">
              <a:buNone/>
            </a:pPr>
            <a:r>
              <a:rPr lang="en-US" altLang="zh-CN" sz="3200" dirty="0"/>
              <a:t>It does not belong to the core content of the data flow diagram, </a:t>
            </a:r>
            <a:r>
              <a:rPr lang="en-US" altLang="zh-CN" sz="3200" dirty="0">
                <a:solidFill>
                  <a:srgbClr val="FF0000"/>
                </a:solidFill>
              </a:rPr>
              <a:t>but is only the peripheral part (</a:t>
            </a:r>
            <a:r>
              <a:rPr lang="zh-CN" altLang="en-US" sz="3200" dirty="0">
                <a:solidFill>
                  <a:srgbClr val="FF0000"/>
                </a:solidFill>
              </a:rPr>
              <a:t>外围部分</a:t>
            </a:r>
            <a:r>
              <a:rPr lang="en-US" altLang="zh-CN" sz="3200" dirty="0">
                <a:solidFill>
                  <a:srgbClr val="FF0000"/>
                </a:solidFill>
              </a:rPr>
              <a:t>) of the target system (possibly personnel, computer external equipment or sensor devices).</a:t>
            </a:r>
            <a:r>
              <a:rPr lang="en-US" altLang="zh-CN" sz="3200" dirty="0"/>
              <a:t> Usually, when naming the data source point / end point, the names they are used in the problem domain (such as </a:t>
            </a:r>
            <a:r>
              <a:rPr lang="en-US" altLang="zh-CN" sz="3200" dirty="0">
                <a:solidFill>
                  <a:srgbClr val="FF0000"/>
                </a:solidFill>
              </a:rPr>
              <a:t>"purchaser", "Warehouse Administrator"</a:t>
            </a:r>
            <a:r>
              <a:rPr lang="en-US" altLang="zh-CN" sz="3200" dirty="0"/>
              <a:t>, etc</a:t>
            </a:r>
            <a:r>
              <a:rPr lang="en-US" altLang="zh-CN" sz="3200" dirty="0" smtClean="0"/>
              <a:t>.).</a:t>
            </a:r>
            <a:r>
              <a:rPr lang="zh-CN" altLang="en-US" sz="3200" dirty="0"/>
              <a:t>它不属于数据流图的核心内容，而只是目标系统的外围部分（可能是人员、计算机外部设备或传感器设备）。通常情况下，在命名数据源点</a:t>
            </a:r>
            <a:r>
              <a:rPr lang="en-US" altLang="zh-CN" sz="3200" dirty="0"/>
              <a:t>/</a:t>
            </a:r>
            <a:r>
              <a:rPr lang="zh-CN" altLang="en-US" sz="3200" dirty="0"/>
              <a:t>终点时，采用的是它们在问题域中的名称（如 </a:t>
            </a:r>
            <a:r>
              <a:rPr lang="en-US" altLang="zh-CN" sz="3200" dirty="0"/>
              <a:t>"</a:t>
            </a:r>
            <a:r>
              <a:rPr lang="zh-CN" altLang="en-US" sz="3200" dirty="0"/>
              <a:t>采购员</a:t>
            </a:r>
            <a:r>
              <a:rPr lang="en-US" altLang="zh-CN" sz="3200" dirty="0"/>
              <a:t>"</a:t>
            </a:r>
            <a:r>
              <a:rPr lang="zh-CN" altLang="en-US" sz="3200" dirty="0"/>
              <a:t>、</a:t>
            </a:r>
            <a:r>
              <a:rPr lang="en-US" altLang="zh-CN" sz="3200" dirty="0"/>
              <a:t>"</a:t>
            </a:r>
            <a:r>
              <a:rPr lang="zh-CN" altLang="en-US" sz="3200" dirty="0"/>
              <a:t>仓库管理员 </a:t>
            </a:r>
            <a:r>
              <a:rPr lang="en-US" altLang="zh-CN" sz="3200" dirty="0"/>
              <a:t>"</a:t>
            </a:r>
            <a:r>
              <a:rPr lang="zh-CN" altLang="en-US" sz="3200" dirty="0"/>
              <a:t>等）</a:t>
            </a:r>
            <a:endParaRPr lang="zh-CN" altLang="en-US" sz="3200" dirty="0"/>
          </a:p>
        </p:txBody>
      </p:sp>
    </p:spTree>
    <p:extLst>
      <p:ext uri="{BB962C8B-B14F-4D97-AF65-F5344CB8AC3E}">
        <p14:creationId xmlns:p14="http://schemas.microsoft.com/office/powerpoint/2010/main" val="332075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diagram-Purpose</a:t>
            </a:r>
            <a:endParaRPr lang="zh-CN" altLang="en-US" dirty="0"/>
          </a:p>
        </p:txBody>
      </p:sp>
      <p:sp>
        <p:nvSpPr>
          <p:cNvPr id="3" name="内容占位符 2"/>
          <p:cNvSpPr>
            <a:spLocks noGrp="1"/>
          </p:cNvSpPr>
          <p:nvPr>
            <p:ph idx="1"/>
          </p:nvPr>
        </p:nvSpPr>
        <p:spPr/>
        <p:txBody>
          <a:bodyPr>
            <a:normAutofit/>
          </a:bodyPr>
          <a:lstStyle/>
          <a:p>
            <a:pPr marL="742950" indent="-742950" algn="just">
              <a:buFont typeface="+mj-ea"/>
              <a:buAutoNum type="circleNumDbPlain"/>
            </a:pPr>
            <a:r>
              <a:rPr lang="en-US" altLang="zh-CN" sz="3600" dirty="0"/>
              <a:t>Use it as a tool for exchanging information;</a:t>
            </a:r>
          </a:p>
          <a:p>
            <a:pPr algn="just">
              <a:buFont typeface="Wingdings" panose="05000000000000000000" pitchFamily="2" charset="2"/>
              <a:buChar char="ü"/>
            </a:pPr>
            <a:r>
              <a:rPr lang="en-US" altLang="zh-CN" sz="3600" dirty="0"/>
              <a:t>Only 4 symbols are used, therefore even users can understand</a:t>
            </a:r>
            <a:r>
              <a:rPr lang="en-US" altLang="zh-CN" sz="3600" dirty="0" smtClean="0"/>
              <a:t>. </a:t>
            </a:r>
            <a:r>
              <a:rPr lang="zh-CN" altLang="en-US" sz="3600" dirty="0" smtClean="0"/>
              <a:t>只</a:t>
            </a:r>
            <a:r>
              <a:rPr lang="zh-CN" altLang="en-US" sz="3600" dirty="0"/>
              <a:t>使用</a:t>
            </a:r>
            <a:r>
              <a:rPr lang="en-US" altLang="zh-CN" sz="3600" dirty="0"/>
              <a:t>4</a:t>
            </a:r>
            <a:r>
              <a:rPr lang="zh-CN" altLang="en-US" sz="3600" dirty="0"/>
              <a:t>个符号，因此即使是用户也能理解。</a:t>
            </a:r>
            <a:endParaRPr lang="en-US" altLang="zh-CN" sz="3600" dirty="0"/>
          </a:p>
          <a:p>
            <a:pPr algn="just">
              <a:buFont typeface="Wingdings" panose="05000000000000000000" pitchFamily="2" charset="2"/>
              <a:buChar char="ü"/>
            </a:pPr>
            <a:r>
              <a:rPr lang="en-US" altLang="zh-CN" sz="3600" dirty="0"/>
              <a:t>If there exists more that 5 to 9 elements, people would feel difficulty in understanding their mean</a:t>
            </a:r>
            <a:r>
              <a:rPr lang="en-US" altLang="zh-CN" sz="3600" dirty="0" smtClean="0"/>
              <a:t>. </a:t>
            </a:r>
            <a:r>
              <a:rPr lang="zh-CN" altLang="en-US" sz="3600" dirty="0" smtClean="0"/>
              <a:t>如果</a:t>
            </a:r>
            <a:r>
              <a:rPr lang="zh-CN" altLang="en-US" sz="3600" dirty="0"/>
              <a:t>存在超过</a:t>
            </a:r>
            <a:r>
              <a:rPr lang="en-US" altLang="zh-CN" sz="3600" dirty="0"/>
              <a:t>5</a:t>
            </a:r>
            <a:r>
              <a:rPr lang="zh-CN" altLang="en-US" sz="3600" dirty="0"/>
              <a:t>至</a:t>
            </a:r>
            <a:r>
              <a:rPr lang="en-US" altLang="zh-CN" sz="3600" dirty="0"/>
              <a:t>9</a:t>
            </a:r>
            <a:r>
              <a:rPr lang="zh-CN" altLang="en-US" sz="3600" dirty="0"/>
              <a:t>个元素，人们就会感到难以理解其含义</a:t>
            </a:r>
            <a:r>
              <a:rPr lang="zh-CN" altLang="en-US" sz="3600" dirty="0" smtClean="0"/>
              <a:t>。</a:t>
            </a:r>
            <a:r>
              <a:rPr lang="en-US" altLang="zh-CN" sz="3600" dirty="0" smtClean="0"/>
              <a:t>(</a:t>
            </a:r>
            <a:r>
              <a:rPr lang="zh-CN" altLang="en-US" sz="3600" dirty="0" smtClean="0"/>
              <a:t>可</a:t>
            </a:r>
            <a:r>
              <a:rPr lang="zh-CN" altLang="en-US" sz="3600" dirty="0"/>
              <a:t>采用分层</a:t>
            </a:r>
            <a:r>
              <a:rPr lang="zh-CN" altLang="en-US" sz="3600" dirty="0" smtClean="0"/>
              <a:t>方法</a:t>
            </a:r>
            <a:r>
              <a:rPr lang="en-US" altLang="zh-CN" sz="3600" dirty="0" smtClean="0"/>
              <a:t>)</a:t>
            </a:r>
            <a:endParaRPr lang="en-US" altLang="zh-CN" sz="3600" dirty="0"/>
          </a:p>
          <a:p>
            <a:pPr marL="742950" indent="-742950" algn="just">
              <a:buFont typeface="+mj-ea"/>
              <a:buAutoNum type="circleNumDbPlain" startAt="2"/>
            </a:pPr>
            <a:r>
              <a:rPr lang="en-US" altLang="zh-CN" sz="3600" dirty="0"/>
              <a:t>As a tool for software analysis and design.</a:t>
            </a:r>
          </a:p>
          <a:p>
            <a:pPr marL="0" indent="0" algn="just">
              <a:buNone/>
            </a:pPr>
            <a:endParaRPr lang="zh-CN" altLang="en-US" sz="3600" dirty="0"/>
          </a:p>
        </p:txBody>
      </p:sp>
    </p:spTree>
    <p:extLst>
      <p:ext uri="{BB962C8B-B14F-4D97-AF65-F5344CB8AC3E}">
        <p14:creationId xmlns:p14="http://schemas.microsoft.com/office/powerpoint/2010/main" val="1175972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 2</a:t>
            </a:r>
            <a:endParaRPr lang="zh-CN" altLang="en-US" dirty="0"/>
          </a:p>
        </p:txBody>
      </p:sp>
      <p:sp>
        <p:nvSpPr>
          <p:cNvPr id="3" name="内容占位符 2"/>
          <p:cNvSpPr>
            <a:spLocks noGrp="1"/>
          </p:cNvSpPr>
          <p:nvPr>
            <p:ph idx="1"/>
          </p:nvPr>
        </p:nvSpPr>
        <p:spPr/>
        <p:txBody>
          <a:bodyPr>
            <a:normAutofit/>
          </a:bodyPr>
          <a:lstStyle/>
          <a:p>
            <a:pPr marL="0" indent="0" algn="just">
              <a:lnSpc>
                <a:spcPct val="150000"/>
              </a:lnSpc>
              <a:buNone/>
            </a:pPr>
            <a:r>
              <a:rPr lang="zh-CN" altLang="en-US" b="1" dirty="0">
                <a:latin typeface="黑体" panose="02010609060101010101" pitchFamily="49" charset="-122"/>
                <a:ea typeface="黑体" panose="02010609060101010101" pitchFamily="49" charset="-122"/>
              </a:rPr>
              <a:t>目前住院病人主要由护士护理，这样做不仅需要大量护士，而且由于不能随时观察危重病人的病情变化，还会延误抢救时机。某医院打算开发一个以计算机为中心的患者监护系统，请画出描述本系统功能的数据流图。</a:t>
            </a:r>
            <a:endParaRPr lang="en-US" altLang="zh-CN" b="1" dirty="0">
              <a:latin typeface="黑体" panose="02010609060101010101" pitchFamily="49" charset="-122"/>
              <a:ea typeface="黑体" panose="02010609060101010101" pitchFamily="49" charset="-122"/>
            </a:endParaRPr>
          </a:p>
          <a:p>
            <a:pPr marL="0" indent="0" algn="just">
              <a:lnSpc>
                <a:spcPct val="150000"/>
              </a:lnSpc>
              <a:buNone/>
            </a:pPr>
            <a:r>
              <a:rPr lang="zh-CN" altLang="en-US" b="1" dirty="0">
                <a:latin typeface="黑体" panose="02010609060101010101" pitchFamily="49" charset="-122"/>
                <a:ea typeface="黑体" panose="02010609060101010101" pitchFamily="49" charset="-122"/>
              </a:rPr>
              <a:t>医院对患者监护系统的基本要求是随时接收每个病人的生理信号（脉搏、体温、血压、心电图等），定时记录病人情况以形成患者日志，当某个病人的生理信号超出医生规定安全范围时向值班护士发出警告信息，此外护士在需要时还可以要求系统输出某个指定病人的病情报告。</a:t>
            </a:r>
            <a:endParaRPr lang="zh-CN" altLang="en-US" dirty="0">
              <a:latin typeface="黑体" panose="02010609060101010101" pitchFamily="49" charset="-122"/>
              <a:ea typeface="黑体" panose="02010609060101010101" pitchFamily="49" charset="-122"/>
            </a:endParaRPr>
          </a:p>
        </p:txBody>
      </p:sp>
      <p:sp>
        <p:nvSpPr>
          <p:cNvPr id="4" name="矩形 3"/>
          <p:cNvSpPr/>
          <p:nvPr/>
        </p:nvSpPr>
        <p:spPr>
          <a:xfrm>
            <a:off x="2571448" y="5943600"/>
            <a:ext cx="7475521" cy="7658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4000" b="1" dirty="0">
                <a:latin typeface="黑体" panose="02010609060101010101" pitchFamily="49" charset="-122"/>
                <a:ea typeface="黑体" panose="02010609060101010101" pitchFamily="49" charset="-122"/>
              </a:rPr>
              <a:t>数据流图</a:t>
            </a:r>
            <a:r>
              <a:rPr lang="en-US" altLang="zh-CN" sz="4000" b="1" dirty="0">
                <a:latin typeface="黑体" panose="02010609060101010101" pitchFamily="49" charset="-122"/>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住院患者监护系统</a:t>
            </a:r>
          </a:p>
        </p:txBody>
      </p:sp>
    </p:spTree>
    <p:extLst>
      <p:ext uri="{BB962C8B-B14F-4D97-AF65-F5344CB8AC3E}">
        <p14:creationId xmlns:p14="http://schemas.microsoft.com/office/powerpoint/2010/main" val="2371084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 2</a:t>
            </a:r>
            <a:endParaRPr lang="zh-CN" altLang="en-US" dirty="0"/>
          </a:p>
        </p:txBody>
      </p:sp>
      <p:graphicFrame>
        <p:nvGraphicFramePr>
          <p:cNvPr id="9" name="表格 8"/>
          <p:cNvGraphicFramePr>
            <a:graphicFrameLocks noGrp="1"/>
          </p:cNvGraphicFramePr>
          <p:nvPr>
            <p:extLst>
              <p:ext uri="{D42A27DB-BD31-4B8C-83A1-F6EECF244321}">
                <p14:modId xmlns:p14="http://schemas.microsoft.com/office/powerpoint/2010/main" val="3116063146"/>
              </p:ext>
            </p:extLst>
          </p:nvPr>
        </p:nvGraphicFramePr>
        <p:xfrm>
          <a:off x="871265" y="1751729"/>
          <a:ext cx="9952944" cy="4169010"/>
        </p:xfrm>
        <a:graphic>
          <a:graphicData uri="http://schemas.openxmlformats.org/drawingml/2006/table">
            <a:tbl>
              <a:tblPr firstRow="1" bandRow="1">
                <a:tableStyleId>{8FD4443E-F989-4FC4-A0C8-D5A2AF1F390B}</a:tableStyleId>
              </a:tblPr>
              <a:tblGrid>
                <a:gridCol w="1658824">
                  <a:extLst>
                    <a:ext uri="{9D8B030D-6E8A-4147-A177-3AD203B41FA5}">
                      <a16:colId xmlns:a16="http://schemas.microsoft.com/office/drawing/2014/main" xmlns="" val="20000"/>
                    </a:ext>
                  </a:extLst>
                </a:gridCol>
                <a:gridCol w="1658824">
                  <a:extLst>
                    <a:ext uri="{9D8B030D-6E8A-4147-A177-3AD203B41FA5}">
                      <a16:colId xmlns:a16="http://schemas.microsoft.com/office/drawing/2014/main" xmlns="" val="20001"/>
                    </a:ext>
                  </a:extLst>
                </a:gridCol>
                <a:gridCol w="1658824">
                  <a:extLst>
                    <a:ext uri="{9D8B030D-6E8A-4147-A177-3AD203B41FA5}">
                      <a16:colId xmlns:a16="http://schemas.microsoft.com/office/drawing/2014/main" xmlns="" val="20002"/>
                    </a:ext>
                  </a:extLst>
                </a:gridCol>
                <a:gridCol w="1658824">
                  <a:extLst>
                    <a:ext uri="{9D8B030D-6E8A-4147-A177-3AD203B41FA5}">
                      <a16:colId xmlns:a16="http://schemas.microsoft.com/office/drawing/2014/main" xmlns="" val="20003"/>
                    </a:ext>
                  </a:extLst>
                </a:gridCol>
                <a:gridCol w="1658824">
                  <a:extLst>
                    <a:ext uri="{9D8B030D-6E8A-4147-A177-3AD203B41FA5}">
                      <a16:colId xmlns:a16="http://schemas.microsoft.com/office/drawing/2014/main" xmlns="" val="20004"/>
                    </a:ext>
                  </a:extLst>
                </a:gridCol>
                <a:gridCol w="1658824">
                  <a:extLst>
                    <a:ext uri="{9D8B030D-6E8A-4147-A177-3AD203B41FA5}">
                      <a16:colId xmlns:a16="http://schemas.microsoft.com/office/drawing/2014/main" xmlns="" val="20005"/>
                    </a:ext>
                  </a:extLst>
                </a:gridCol>
              </a:tblGrid>
              <a:tr h="694835">
                <a:tc gridSpan="6">
                  <a:txBody>
                    <a:bodyPr/>
                    <a:lstStyle/>
                    <a:p>
                      <a:pPr algn="ctr"/>
                      <a:r>
                        <a:rPr lang="zh-CN" altLang="en-US" sz="2400" b="1" dirty="0"/>
                        <a:t>数据流图要点：数据源点</a:t>
                      </a:r>
                      <a:r>
                        <a:rPr lang="en-US" altLang="zh-CN" sz="2400" b="1" dirty="0"/>
                        <a:t>/</a:t>
                      </a:r>
                      <a:r>
                        <a:rPr lang="zh-CN" altLang="en-US" sz="2400" b="1" dirty="0"/>
                        <a:t>终点、数据处理、数据流和数据存储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CN"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CN"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CN"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CN"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zh-CN"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694835">
                <a:tc>
                  <a:txBody>
                    <a:bodyPr/>
                    <a:lstStyle/>
                    <a:p>
                      <a:pPr algn="ctr"/>
                      <a:r>
                        <a:rPr lang="zh-CN" altLang="en-US" sz="2400" b="1" dirty="0"/>
                        <a:t>数据源点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94835">
                <a:tc>
                  <a:txBody>
                    <a:bodyPr/>
                    <a:lstStyle/>
                    <a:p>
                      <a:pPr algn="ctr"/>
                      <a:r>
                        <a:rPr lang="zh-CN" altLang="en-US" sz="2400" b="1" dirty="0"/>
                        <a:t>数据终点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94835">
                <a:tc>
                  <a:txBody>
                    <a:bodyPr/>
                    <a:lstStyle/>
                    <a:p>
                      <a:pPr algn="ctr"/>
                      <a:r>
                        <a:rPr lang="zh-CN" altLang="en-US" sz="2400" b="1" dirty="0"/>
                        <a:t>数据处理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694835">
                <a:tc>
                  <a:txBody>
                    <a:bodyPr/>
                    <a:lstStyle/>
                    <a:p>
                      <a:pPr algn="ctr"/>
                      <a:r>
                        <a:rPr lang="zh-CN" altLang="en-US" sz="2400" b="1" dirty="0"/>
                        <a:t>数据流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694835">
                <a:tc>
                  <a:txBody>
                    <a:bodyPr/>
                    <a:lstStyle/>
                    <a:p>
                      <a:pPr algn="ctr"/>
                      <a:r>
                        <a:rPr lang="zh-CN" altLang="en-US" sz="2400" b="1" dirty="0"/>
                        <a:t>数据存储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CN" alt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11" name="矩形 10"/>
          <p:cNvSpPr/>
          <p:nvPr/>
        </p:nvSpPr>
        <p:spPr>
          <a:xfrm>
            <a:off x="2526030" y="2457450"/>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病人</a:t>
            </a:r>
          </a:p>
        </p:txBody>
      </p:sp>
      <p:sp>
        <p:nvSpPr>
          <p:cNvPr id="12" name="矩形 11"/>
          <p:cNvSpPr/>
          <p:nvPr/>
        </p:nvSpPr>
        <p:spPr>
          <a:xfrm>
            <a:off x="4180795" y="2457450"/>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时间</a:t>
            </a:r>
          </a:p>
        </p:txBody>
      </p:sp>
      <p:sp>
        <p:nvSpPr>
          <p:cNvPr id="13" name="矩形 12"/>
          <p:cNvSpPr/>
          <p:nvPr/>
        </p:nvSpPr>
        <p:spPr>
          <a:xfrm>
            <a:off x="5847737" y="2457450"/>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护士</a:t>
            </a:r>
          </a:p>
        </p:txBody>
      </p:sp>
      <p:sp>
        <p:nvSpPr>
          <p:cNvPr id="14" name="矩形 13"/>
          <p:cNvSpPr/>
          <p:nvPr/>
        </p:nvSpPr>
        <p:spPr>
          <a:xfrm>
            <a:off x="2523445" y="3154680"/>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护士</a:t>
            </a:r>
          </a:p>
        </p:txBody>
      </p:sp>
      <p:sp>
        <p:nvSpPr>
          <p:cNvPr id="15" name="矩形 14"/>
          <p:cNvSpPr/>
          <p:nvPr/>
        </p:nvSpPr>
        <p:spPr>
          <a:xfrm>
            <a:off x="2523445" y="3837541"/>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监护系统</a:t>
            </a:r>
          </a:p>
        </p:txBody>
      </p:sp>
      <p:sp>
        <p:nvSpPr>
          <p:cNvPr id="16" name="矩形 15"/>
          <p:cNvSpPr/>
          <p:nvPr/>
        </p:nvSpPr>
        <p:spPr>
          <a:xfrm>
            <a:off x="2523445" y="4534771"/>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生理信号</a:t>
            </a:r>
          </a:p>
        </p:txBody>
      </p:sp>
      <p:sp>
        <p:nvSpPr>
          <p:cNvPr id="17" name="矩形 16"/>
          <p:cNvSpPr/>
          <p:nvPr/>
        </p:nvSpPr>
        <p:spPr>
          <a:xfrm>
            <a:off x="4175625" y="4549999"/>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时间</a:t>
            </a:r>
          </a:p>
        </p:txBody>
      </p:sp>
      <p:sp>
        <p:nvSpPr>
          <p:cNvPr id="18" name="矩形 17"/>
          <p:cNvSpPr/>
          <p:nvPr/>
        </p:nvSpPr>
        <p:spPr>
          <a:xfrm>
            <a:off x="5836307" y="4549999"/>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要求报告</a:t>
            </a:r>
          </a:p>
        </p:txBody>
      </p:sp>
      <p:sp>
        <p:nvSpPr>
          <p:cNvPr id="19" name="矩形 18"/>
          <p:cNvSpPr/>
          <p:nvPr/>
        </p:nvSpPr>
        <p:spPr>
          <a:xfrm>
            <a:off x="7508419" y="4546201"/>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警告信息</a:t>
            </a:r>
          </a:p>
        </p:txBody>
      </p:sp>
      <p:sp>
        <p:nvSpPr>
          <p:cNvPr id="20" name="矩形 19"/>
          <p:cNvSpPr/>
          <p:nvPr/>
        </p:nvSpPr>
        <p:spPr>
          <a:xfrm>
            <a:off x="9163931" y="4546201"/>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病情报告</a:t>
            </a:r>
          </a:p>
        </p:txBody>
      </p:sp>
      <p:sp>
        <p:nvSpPr>
          <p:cNvPr id="21" name="矩形 20"/>
          <p:cNvSpPr/>
          <p:nvPr/>
        </p:nvSpPr>
        <p:spPr>
          <a:xfrm>
            <a:off x="2526777" y="5220553"/>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病情日志</a:t>
            </a:r>
          </a:p>
        </p:txBody>
      </p:sp>
      <p:sp>
        <p:nvSpPr>
          <p:cNvPr id="23" name="矩形 22"/>
          <p:cNvSpPr/>
          <p:nvPr/>
        </p:nvSpPr>
        <p:spPr>
          <a:xfrm>
            <a:off x="4167527" y="5231983"/>
            <a:ext cx="1657350" cy="674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t>患者安全范围</a:t>
            </a:r>
          </a:p>
        </p:txBody>
      </p:sp>
    </p:spTree>
    <p:extLst>
      <p:ext uri="{BB962C8B-B14F-4D97-AF65-F5344CB8AC3E}">
        <p14:creationId xmlns:p14="http://schemas.microsoft.com/office/powerpoint/2010/main" val="32810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3" y="428182"/>
            <a:ext cx="8743405" cy="685106"/>
          </a:xfrm>
        </p:spPr>
        <p:txBody>
          <a:bodyPr>
            <a:normAutofit fontScale="90000"/>
          </a:bodyPr>
          <a:lstStyle/>
          <a:p>
            <a:r>
              <a:rPr lang="en-US" altLang="zh-CN" b="1" dirty="0">
                <a:ea typeface="Segoe UI Black" panose="020B0A02040204020203" pitchFamily="34" charset="0"/>
              </a:rPr>
              <a:t>2 Feasibility study</a:t>
            </a:r>
            <a:endParaRPr lang="zh-CN" altLang="en-US" dirty="0"/>
          </a:p>
        </p:txBody>
      </p:sp>
      <p:sp>
        <p:nvSpPr>
          <p:cNvPr id="3" name="内容占位符 2"/>
          <p:cNvSpPr>
            <a:spLocks noGrp="1"/>
          </p:cNvSpPr>
          <p:nvPr>
            <p:ph idx="1"/>
          </p:nvPr>
        </p:nvSpPr>
        <p:spPr/>
        <p:txBody>
          <a:bodyPr>
            <a:noAutofit/>
          </a:bodyPr>
          <a:lstStyle/>
          <a:p>
            <a:pPr marL="0" indent="0">
              <a:lnSpc>
                <a:spcPct val="150000"/>
              </a:lnSpc>
              <a:buNone/>
            </a:pPr>
            <a:r>
              <a:rPr lang="en-US" altLang="zh-CN" sz="3200" dirty="0"/>
              <a:t>2.1   Tasks of feasibility study</a:t>
            </a:r>
          </a:p>
          <a:p>
            <a:pPr marL="0" indent="0">
              <a:lnSpc>
                <a:spcPct val="150000"/>
              </a:lnSpc>
              <a:buNone/>
            </a:pPr>
            <a:r>
              <a:rPr lang="en-US" altLang="zh-CN" sz="3200" dirty="0"/>
              <a:t>2.2   Feasibility study process</a:t>
            </a:r>
          </a:p>
          <a:p>
            <a:pPr marL="0" indent="0">
              <a:lnSpc>
                <a:spcPct val="150000"/>
              </a:lnSpc>
              <a:buNone/>
            </a:pPr>
            <a:r>
              <a:rPr lang="en-US" altLang="zh-CN" sz="3200" dirty="0"/>
              <a:t>2.3   System flow chart</a:t>
            </a:r>
          </a:p>
          <a:p>
            <a:pPr marL="0" indent="0">
              <a:lnSpc>
                <a:spcPct val="150000"/>
              </a:lnSpc>
              <a:buNone/>
            </a:pPr>
            <a:r>
              <a:rPr lang="en-US" altLang="zh-CN" sz="3200" dirty="0">
                <a:solidFill>
                  <a:srgbClr val="FF0000"/>
                </a:solidFill>
              </a:rPr>
              <a:t>2.4   Data flow diagram</a:t>
            </a:r>
          </a:p>
          <a:p>
            <a:pPr marL="0" indent="0">
              <a:lnSpc>
                <a:spcPct val="150000"/>
              </a:lnSpc>
              <a:buNone/>
            </a:pPr>
            <a:r>
              <a:rPr lang="en-US" altLang="zh-CN" sz="3200" dirty="0"/>
              <a:t>2.5   Data dictionary</a:t>
            </a:r>
          </a:p>
          <a:p>
            <a:pPr marL="0" indent="0">
              <a:lnSpc>
                <a:spcPct val="150000"/>
              </a:lnSpc>
              <a:buNone/>
            </a:pPr>
            <a:r>
              <a:rPr lang="en-US" altLang="zh-CN" sz="3200" dirty="0"/>
              <a:t>2.6   Cost / benefit analysis</a:t>
            </a:r>
            <a:endParaRPr lang="zh-CN" altLang="en-US" sz="3200"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335" y="1659206"/>
            <a:ext cx="4965622" cy="3482601"/>
          </a:xfrm>
          <a:prstGeom prst="rect">
            <a:avLst/>
          </a:prstGeom>
        </p:spPr>
      </p:pic>
    </p:spTree>
    <p:extLst>
      <p:ext uri="{BB962C8B-B14F-4D97-AF65-F5344CB8AC3E}">
        <p14:creationId xmlns:p14="http://schemas.microsoft.com/office/powerpoint/2010/main" val="504800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 2</a:t>
            </a:r>
            <a:endParaRPr lang="zh-CN" altLang="en-US" dirty="0"/>
          </a:p>
        </p:txBody>
      </p:sp>
      <p:sp>
        <p:nvSpPr>
          <p:cNvPr id="6" name="矩形 5"/>
          <p:cNvSpPr/>
          <p:nvPr/>
        </p:nvSpPr>
        <p:spPr>
          <a:xfrm>
            <a:off x="2446020" y="1611630"/>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病人</a:t>
            </a:r>
          </a:p>
        </p:txBody>
      </p:sp>
      <p:sp>
        <p:nvSpPr>
          <p:cNvPr id="7" name="AutoShape 5"/>
          <p:cNvSpPr>
            <a:spLocks noChangeArrowheads="1"/>
          </p:cNvSpPr>
          <p:nvPr/>
        </p:nvSpPr>
        <p:spPr bwMode="auto">
          <a:xfrm>
            <a:off x="4929933" y="2811780"/>
            <a:ext cx="1905207" cy="868680"/>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dirty="0">
                <a:latin typeface="Times New Roman" panose="02020603050405020304" pitchFamily="18" charset="0"/>
              </a:rPr>
              <a:t>监护系统</a:t>
            </a:r>
          </a:p>
        </p:txBody>
      </p:sp>
      <p:sp>
        <p:nvSpPr>
          <p:cNvPr id="8" name="矩形 7"/>
          <p:cNvSpPr/>
          <p:nvPr/>
        </p:nvSpPr>
        <p:spPr>
          <a:xfrm>
            <a:off x="8471263" y="2771775"/>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sp>
        <p:nvSpPr>
          <p:cNvPr id="9" name="矩形 8"/>
          <p:cNvSpPr/>
          <p:nvPr/>
        </p:nvSpPr>
        <p:spPr>
          <a:xfrm>
            <a:off x="2446020" y="2811780"/>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时间</a:t>
            </a:r>
          </a:p>
        </p:txBody>
      </p:sp>
      <p:sp>
        <p:nvSpPr>
          <p:cNvPr id="10" name="矩形 9"/>
          <p:cNvSpPr/>
          <p:nvPr/>
        </p:nvSpPr>
        <p:spPr>
          <a:xfrm>
            <a:off x="2447653" y="4011930"/>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cxnSp>
        <p:nvCxnSpPr>
          <p:cNvPr id="12" name="直接箭头连接符 11"/>
          <p:cNvCxnSpPr>
            <a:stCxn id="6" idx="3"/>
          </p:cNvCxnSpPr>
          <p:nvPr/>
        </p:nvCxnSpPr>
        <p:spPr>
          <a:xfrm>
            <a:off x="3314700" y="2045970"/>
            <a:ext cx="1615233" cy="81724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3" name="直接箭头连接符 12"/>
          <p:cNvCxnSpPr/>
          <p:nvPr/>
        </p:nvCxnSpPr>
        <p:spPr>
          <a:xfrm flipV="1">
            <a:off x="3314700" y="3629025"/>
            <a:ext cx="1615233" cy="81724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直接箭头连接符 17"/>
          <p:cNvCxnSpPr>
            <a:endCxn id="7" idx="1"/>
          </p:cNvCxnSpPr>
          <p:nvPr/>
        </p:nvCxnSpPr>
        <p:spPr>
          <a:xfrm flipV="1">
            <a:off x="3314699" y="3246120"/>
            <a:ext cx="1615234" cy="200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直接箭头连接符 19"/>
          <p:cNvCxnSpPr/>
          <p:nvPr/>
        </p:nvCxnSpPr>
        <p:spPr>
          <a:xfrm flipV="1">
            <a:off x="6835139" y="3223260"/>
            <a:ext cx="1615234" cy="200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1" name="文本框 20"/>
          <p:cNvSpPr txBox="1"/>
          <p:nvPr/>
        </p:nvSpPr>
        <p:spPr>
          <a:xfrm rot="1729638">
            <a:off x="3713305" y="2101057"/>
            <a:ext cx="1107996" cy="369332"/>
          </a:xfrm>
          <a:prstGeom prst="rect">
            <a:avLst/>
          </a:prstGeom>
          <a:noFill/>
        </p:spPr>
        <p:txBody>
          <a:bodyPr wrap="none" rtlCol="0">
            <a:spAutoFit/>
          </a:bodyPr>
          <a:lstStyle/>
          <a:p>
            <a:r>
              <a:rPr lang="zh-CN" altLang="en-US" b="1" dirty="0">
                <a:latin typeface="黑体" panose="02010609060101010101" pitchFamily="49" charset="-122"/>
                <a:ea typeface="黑体" panose="02010609060101010101" pitchFamily="49" charset="-122"/>
              </a:rPr>
              <a:t>生理信号</a:t>
            </a:r>
          </a:p>
        </p:txBody>
      </p:sp>
      <p:sp>
        <p:nvSpPr>
          <p:cNvPr id="22" name="文本框 21"/>
          <p:cNvSpPr txBox="1"/>
          <p:nvPr/>
        </p:nvSpPr>
        <p:spPr>
          <a:xfrm>
            <a:off x="3438450" y="2851349"/>
            <a:ext cx="1346844" cy="369332"/>
          </a:xfrm>
          <a:prstGeom prst="rect">
            <a:avLst/>
          </a:prstGeom>
          <a:noFill/>
        </p:spPr>
        <p:txBody>
          <a:bodyPr wrap="none" rtlCol="0">
            <a:spAutoFit/>
          </a:bodyPr>
          <a:lstStyle/>
          <a:p>
            <a:r>
              <a:rPr lang="zh-CN" altLang="en-US" b="1" dirty="0">
                <a:latin typeface="黑体" panose="02010609060101010101" pitchFamily="49" charset="-122"/>
                <a:ea typeface="黑体" panose="02010609060101010101" pitchFamily="49" charset="-122"/>
              </a:rPr>
              <a:t>日期和时间</a:t>
            </a:r>
          </a:p>
        </p:txBody>
      </p:sp>
      <p:sp>
        <p:nvSpPr>
          <p:cNvPr id="23" name="文本框 22"/>
          <p:cNvSpPr txBox="1"/>
          <p:nvPr/>
        </p:nvSpPr>
        <p:spPr>
          <a:xfrm rot="19919938">
            <a:off x="3459676" y="3651516"/>
            <a:ext cx="1114408" cy="369332"/>
          </a:xfrm>
          <a:prstGeom prst="rect">
            <a:avLst/>
          </a:prstGeom>
          <a:noFill/>
        </p:spPr>
        <p:txBody>
          <a:bodyPr wrap="none" rtlCol="0">
            <a:spAutoFit/>
          </a:bodyPr>
          <a:lstStyle/>
          <a:p>
            <a:r>
              <a:rPr lang="zh-CN" altLang="en-US" b="1" dirty="0">
                <a:latin typeface="黑体" panose="02010609060101010101" pitchFamily="49" charset="-122"/>
                <a:ea typeface="黑体" panose="02010609060101010101" pitchFamily="49" charset="-122"/>
              </a:rPr>
              <a:t>要求报告</a:t>
            </a:r>
          </a:p>
        </p:txBody>
      </p:sp>
      <p:sp>
        <p:nvSpPr>
          <p:cNvPr id="24" name="文本框 23"/>
          <p:cNvSpPr txBox="1"/>
          <p:nvPr/>
        </p:nvSpPr>
        <p:spPr>
          <a:xfrm>
            <a:off x="6979780" y="2811780"/>
            <a:ext cx="1114408" cy="369332"/>
          </a:xfrm>
          <a:prstGeom prst="rect">
            <a:avLst/>
          </a:prstGeom>
          <a:noFill/>
        </p:spPr>
        <p:txBody>
          <a:bodyPr wrap="none" rtlCol="0">
            <a:spAutoFit/>
          </a:bodyPr>
          <a:lstStyle/>
          <a:p>
            <a:r>
              <a:rPr lang="zh-CN" altLang="en-US" b="1" dirty="0">
                <a:latin typeface="黑体" panose="02010609060101010101" pitchFamily="49" charset="-122"/>
                <a:ea typeface="黑体" panose="02010609060101010101" pitchFamily="49" charset="-122"/>
              </a:rPr>
              <a:t>警告信息</a:t>
            </a:r>
          </a:p>
        </p:txBody>
      </p:sp>
      <p:sp>
        <p:nvSpPr>
          <p:cNvPr id="25" name="文本框 24"/>
          <p:cNvSpPr txBox="1"/>
          <p:nvPr/>
        </p:nvSpPr>
        <p:spPr>
          <a:xfrm>
            <a:off x="6979780" y="3322558"/>
            <a:ext cx="1114408" cy="369332"/>
          </a:xfrm>
          <a:prstGeom prst="rect">
            <a:avLst/>
          </a:prstGeom>
          <a:noFill/>
        </p:spPr>
        <p:txBody>
          <a:bodyPr wrap="none" rtlCol="0">
            <a:spAutoFit/>
          </a:bodyPr>
          <a:lstStyle/>
          <a:p>
            <a:r>
              <a:rPr lang="zh-CN" altLang="en-US" b="1" dirty="0">
                <a:latin typeface="黑体" panose="02010609060101010101" pitchFamily="49" charset="-122"/>
                <a:ea typeface="黑体" panose="02010609060101010101" pitchFamily="49" charset="-122"/>
              </a:rPr>
              <a:t>病情报告</a:t>
            </a:r>
          </a:p>
        </p:txBody>
      </p:sp>
      <p:sp>
        <p:nvSpPr>
          <p:cNvPr id="26" name="文本框 25"/>
          <p:cNvSpPr txBox="1"/>
          <p:nvPr/>
        </p:nvSpPr>
        <p:spPr>
          <a:xfrm>
            <a:off x="4511584" y="5246370"/>
            <a:ext cx="3570208" cy="769441"/>
          </a:xfrm>
          <a:prstGeom prst="rect">
            <a:avLst/>
          </a:prstGeom>
          <a:noFill/>
        </p:spPr>
        <p:txBody>
          <a:bodyPr wrap="none" rtlCol="0">
            <a:spAutoFit/>
          </a:bodyPr>
          <a:lstStyle/>
          <a:p>
            <a:r>
              <a:rPr lang="zh-CN" altLang="en-US" sz="4400" b="1" dirty="0"/>
              <a:t>基本系统模型</a:t>
            </a:r>
          </a:p>
        </p:txBody>
      </p:sp>
    </p:spTree>
    <p:extLst>
      <p:ext uri="{BB962C8B-B14F-4D97-AF65-F5344CB8AC3E}">
        <p14:creationId xmlns:p14="http://schemas.microsoft.com/office/powerpoint/2010/main" val="2597911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 2</a:t>
            </a:r>
            <a:endParaRPr lang="zh-CN" altLang="en-US" dirty="0"/>
          </a:p>
        </p:txBody>
      </p:sp>
      <p:sp>
        <p:nvSpPr>
          <p:cNvPr id="24" name="AutoShape 5"/>
          <p:cNvSpPr>
            <a:spLocks noChangeArrowheads="1"/>
          </p:cNvSpPr>
          <p:nvPr/>
        </p:nvSpPr>
        <p:spPr bwMode="auto">
          <a:xfrm>
            <a:off x="2847089" y="1407366"/>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接收信号</a:t>
            </a:r>
          </a:p>
        </p:txBody>
      </p:sp>
      <p:cxnSp>
        <p:nvCxnSpPr>
          <p:cNvPr id="6" name="直接连接符 5"/>
          <p:cNvCxnSpPr/>
          <p:nvPr/>
        </p:nvCxnSpPr>
        <p:spPr>
          <a:xfrm>
            <a:off x="2847089" y="1788364"/>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文本框 6"/>
          <p:cNvSpPr txBox="1"/>
          <p:nvPr/>
        </p:nvSpPr>
        <p:spPr>
          <a:xfrm>
            <a:off x="3133701" y="1368611"/>
            <a:ext cx="340158" cy="461665"/>
          </a:xfrm>
          <a:prstGeom prst="rect">
            <a:avLst/>
          </a:prstGeom>
          <a:noFill/>
        </p:spPr>
        <p:txBody>
          <a:bodyPr wrap="none" rtlCol="0">
            <a:spAutoFit/>
          </a:bodyPr>
          <a:lstStyle/>
          <a:p>
            <a:r>
              <a:rPr lang="en-US" altLang="zh-CN" sz="2400" b="1" dirty="0"/>
              <a:t>1</a:t>
            </a:r>
            <a:endParaRPr lang="zh-CN" altLang="en-US" sz="2400" b="1" dirty="0"/>
          </a:p>
        </p:txBody>
      </p:sp>
      <p:sp>
        <p:nvSpPr>
          <p:cNvPr id="25" name="AutoShape 5"/>
          <p:cNvSpPr>
            <a:spLocks noChangeArrowheads="1"/>
          </p:cNvSpPr>
          <p:nvPr/>
        </p:nvSpPr>
        <p:spPr bwMode="auto">
          <a:xfrm>
            <a:off x="4595879" y="1407366"/>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分析信号</a:t>
            </a:r>
          </a:p>
        </p:txBody>
      </p:sp>
      <p:cxnSp>
        <p:nvCxnSpPr>
          <p:cNvPr id="26" name="直接连接符 25"/>
          <p:cNvCxnSpPr/>
          <p:nvPr/>
        </p:nvCxnSpPr>
        <p:spPr>
          <a:xfrm>
            <a:off x="4595879" y="1788364"/>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27" name="文本框 26"/>
          <p:cNvSpPr txBox="1"/>
          <p:nvPr/>
        </p:nvSpPr>
        <p:spPr>
          <a:xfrm>
            <a:off x="4882491" y="1368611"/>
            <a:ext cx="340158" cy="461665"/>
          </a:xfrm>
          <a:prstGeom prst="rect">
            <a:avLst/>
          </a:prstGeom>
          <a:noFill/>
        </p:spPr>
        <p:txBody>
          <a:bodyPr wrap="none" rtlCol="0">
            <a:spAutoFit/>
          </a:bodyPr>
          <a:lstStyle/>
          <a:p>
            <a:r>
              <a:rPr lang="en-US" altLang="zh-CN" sz="2400" b="1" dirty="0"/>
              <a:t>2</a:t>
            </a:r>
            <a:endParaRPr lang="zh-CN" altLang="en-US" sz="2400" b="1" dirty="0"/>
          </a:p>
        </p:txBody>
      </p:sp>
      <p:sp>
        <p:nvSpPr>
          <p:cNvPr id="28" name="AutoShape 5"/>
          <p:cNvSpPr>
            <a:spLocks noChangeArrowheads="1"/>
          </p:cNvSpPr>
          <p:nvPr/>
        </p:nvSpPr>
        <p:spPr bwMode="auto">
          <a:xfrm>
            <a:off x="6344669" y="1407366"/>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产生警告</a:t>
            </a:r>
          </a:p>
        </p:txBody>
      </p:sp>
      <p:cxnSp>
        <p:nvCxnSpPr>
          <p:cNvPr id="29" name="直接连接符 28"/>
          <p:cNvCxnSpPr/>
          <p:nvPr/>
        </p:nvCxnSpPr>
        <p:spPr>
          <a:xfrm>
            <a:off x="6344669" y="1788364"/>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30" name="文本框 29"/>
          <p:cNvSpPr txBox="1"/>
          <p:nvPr/>
        </p:nvSpPr>
        <p:spPr>
          <a:xfrm>
            <a:off x="6631281" y="1368611"/>
            <a:ext cx="340158" cy="461665"/>
          </a:xfrm>
          <a:prstGeom prst="rect">
            <a:avLst/>
          </a:prstGeom>
          <a:noFill/>
        </p:spPr>
        <p:txBody>
          <a:bodyPr wrap="none" rtlCol="0">
            <a:spAutoFit/>
          </a:bodyPr>
          <a:lstStyle/>
          <a:p>
            <a:r>
              <a:rPr lang="en-US" altLang="zh-CN" sz="2400" b="1" dirty="0"/>
              <a:t>3</a:t>
            </a:r>
            <a:endParaRPr lang="zh-CN" altLang="en-US" sz="2400" b="1" dirty="0"/>
          </a:p>
        </p:txBody>
      </p:sp>
      <p:sp>
        <p:nvSpPr>
          <p:cNvPr id="34" name="AutoShape 5"/>
          <p:cNvSpPr>
            <a:spLocks noChangeArrowheads="1"/>
          </p:cNvSpPr>
          <p:nvPr/>
        </p:nvSpPr>
        <p:spPr bwMode="auto">
          <a:xfrm>
            <a:off x="2847089" y="3051814"/>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定时记录</a:t>
            </a:r>
          </a:p>
        </p:txBody>
      </p:sp>
      <p:cxnSp>
        <p:nvCxnSpPr>
          <p:cNvPr id="35" name="直接连接符 34"/>
          <p:cNvCxnSpPr/>
          <p:nvPr/>
        </p:nvCxnSpPr>
        <p:spPr>
          <a:xfrm>
            <a:off x="2847089" y="3432812"/>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36" name="文本框 35"/>
          <p:cNvSpPr txBox="1"/>
          <p:nvPr/>
        </p:nvSpPr>
        <p:spPr>
          <a:xfrm>
            <a:off x="3133701" y="3013059"/>
            <a:ext cx="340158" cy="461665"/>
          </a:xfrm>
          <a:prstGeom prst="rect">
            <a:avLst/>
          </a:prstGeom>
          <a:noFill/>
        </p:spPr>
        <p:txBody>
          <a:bodyPr wrap="none" rtlCol="0">
            <a:spAutoFit/>
          </a:bodyPr>
          <a:lstStyle/>
          <a:p>
            <a:r>
              <a:rPr lang="en-US" altLang="zh-CN" sz="2400" b="1" dirty="0"/>
              <a:t>4</a:t>
            </a:r>
            <a:endParaRPr lang="zh-CN" altLang="en-US" sz="2400" b="1" dirty="0"/>
          </a:p>
        </p:txBody>
      </p:sp>
      <p:sp>
        <p:nvSpPr>
          <p:cNvPr id="37" name="AutoShape 5"/>
          <p:cNvSpPr>
            <a:spLocks noChangeArrowheads="1"/>
          </p:cNvSpPr>
          <p:nvPr/>
        </p:nvSpPr>
        <p:spPr bwMode="auto">
          <a:xfrm>
            <a:off x="4595879" y="3051814"/>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更新日志</a:t>
            </a:r>
          </a:p>
        </p:txBody>
      </p:sp>
      <p:cxnSp>
        <p:nvCxnSpPr>
          <p:cNvPr id="38" name="直接连接符 37"/>
          <p:cNvCxnSpPr/>
          <p:nvPr/>
        </p:nvCxnSpPr>
        <p:spPr>
          <a:xfrm>
            <a:off x="4595879" y="3432812"/>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39" name="文本框 38"/>
          <p:cNvSpPr txBox="1"/>
          <p:nvPr/>
        </p:nvSpPr>
        <p:spPr>
          <a:xfrm>
            <a:off x="4882491" y="3013059"/>
            <a:ext cx="340158" cy="461665"/>
          </a:xfrm>
          <a:prstGeom prst="rect">
            <a:avLst/>
          </a:prstGeom>
          <a:noFill/>
        </p:spPr>
        <p:txBody>
          <a:bodyPr wrap="none" rtlCol="0">
            <a:spAutoFit/>
          </a:bodyPr>
          <a:lstStyle/>
          <a:p>
            <a:r>
              <a:rPr lang="en-US" altLang="zh-CN" sz="2400" b="1" dirty="0"/>
              <a:t>5</a:t>
            </a:r>
            <a:endParaRPr lang="zh-CN" altLang="en-US" sz="2400" b="1" dirty="0"/>
          </a:p>
        </p:txBody>
      </p:sp>
      <p:sp>
        <p:nvSpPr>
          <p:cNvPr id="40" name="AutoShape 5"/>
          <p:cNvSpPr>
            <a:spLocks noChangeArrowheads="1"/>
          </p:cNvSpPr>
          <p:nvPr/>
        </p:nvSpPr>
        <p:spPr bwMode="auto">
          <a:xfrm>
            <a:off x="2847089" y="4664492"/>
            <a:ext cx="913382" cy="1540098"/>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产生病情报告</a:t>
            </a:r>
          </a:p>
        </p:txBody>
      </p:sp>
      <p:cxnSp>
        <p:nvCxnSpPr>
          <p:cNvPr id="41" name="直接连接符 40"/>
          <p:cNvCxnSpPr/>
          <p:nvPr/>
        </p:nvCxnSpPr>
        <p:spPr>
          <a:xfrm>
            <a:off x="2847089" y="5045490"/>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42" name="文本框 41"/>
          <p:cNvSpPr txBox="1"/>
          <p:nvPr/>
        </p:nvSpPr>
        <p:spPr>
          <a:xfrm>
            <a:off x="3133701" y="4625737"/>
            <a:ext cx="340158" cy="461665"/>
          </a:xfrm>
          <a:prstGeom prst="rect">
            <a:avLst/>
          </a:prstGeom>
          <a:noFill/>
        </p:spPr>
        <p:txBody>
          <a:bodyPr wrap="none" rtlCol="0">
            <a:spAutoFit/>
          </a:bodyPr>
          <a:lstStyle/>
          <a:p>
            <a:r>
              <a:rPr lang="en-US" altLang="zh-CN" sz="2400" b="1" dirty="0"/>
              <a:t>6</a:t>
            </a:r>
            <a:endParaRPr lang="zh-CN" altLang="en-US" sz="2400" b="1" dirty="0"/>
          </a:p>
        </p:txBody>
      </p:sp>
      <p:sp>
        <p:nvSpPr>
          <p:cNvPr id="43" name="矩形 42"/>
          <p:cNvSpPr/>
          <p:nvPr/>
        </p:nvSpPr>
        <p:spPr>
          <a:xfrm>
            <a:off x="649787" y="1663369"/>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病人</a:t>
            </a:r>
          </a:p>
        </p:txBody>
      </p:sp>
      <p:sp>
        <p:nvSpPr>
          <p:cNvPr id="10" name="右箭头 9"/>
          <p:cNvSpPr/>
          <p:nvPr/>
        </p:nvSpPr>
        <p:spPr>
          <a:xfrm>
            <a:off x="1885950" y="1920240"/>
            <a:ext cx="651510"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右箭头 43"/>
          <p:cNvSpPr/>
          <p:nvPr/>
        </p:nvSpPr>
        <p:spPr>
          <a:xfrm>
            <a:off x="7796893" y="1837894"/>
            <a:ext cx="651510"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8665977" y="1615314"/>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sp>
        <p:nvSpPr>
          <p:cNvPr id="46" name="矩形 45"/>
          <p:cNvSpPr/>
          <p:nvPr/>
        </p:nvSpPr>
        <p:spPr>
          <a:xfrm>
            <a:off x="649787" y="3242312"/>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时间</a:t>
            </a:r>
          </a:p>
        </p:txBody>
      </p:sp>
      <p:sp>
        <p:nvSpPr>
          <p:cNvPr id="47" name="右箭头 46"/>
          <p:cNvSpPr/>
          <p:nvPr/>
        </p:nvSpPr>
        <p:spPr>
          <a:xfrm>
            <a:off x="1874677" y="3493772"/>
            <a:ext cx="651510"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右箭头 47"/>
          <p:cNvSpPr/>
          <p:nvPr/>
        </p:nvSpPr>
        <p:spPr>
          <a:xfrm>
            <a:off x="1885950" y="5080211"/>
            <a:ext cx="651510" cy="365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649787" y="4828751"/>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sp>
        <p:nvSpPr>
          <p:cNvPr id="50" name="矩形 49"/>
          <p:cNvSpPr/>
          <p:nvPr/>
        </p:nvSpPr>
        <p:spPr>
          <a:xfrm>
            <a:off x="2720340" y="1280160"/>
            <a:ext cx="4777740" cy="504063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endParaRPr lang="en-US" altLang="zh-CN" sz="3200" b="1" dirty="0">
              <a:solidFill>
                <a:schemeClr val="tx1"/>
              </a:solidFill>
              <a:latin typeface="黑体" panose="02010609060101010101" pitchFamily="49" charset="-122"/>
              <a:ea typeface="黑体" panose="02010609060101010101" pitchFamily="49" charset="-122"/>
            </a:endParaRPr>
          </a:p>
          <a:p>
            <a:pPr algn="r"/>
            <a:r>
              <a:rPr lang="zh-CN" altLang="en-US" sz="3200"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监护系统</a:t>
            </a:r>
          </a:p>
        </p:txBody>
      </p:sp>
      <p:sp>
        <p:nvSpPr>
          <p:cNvPr id="3" name="文本框 2"/>
          <p:cNvSpPr txBox="1"/>
          <p:nvPr/>
        </p:nvSpPr>
        <p:spPr>
          <a:xfrm>
            <a:off x="7899542" y="3773807"/>
            <a:ext cx="3775393" cy="523220"/>
          </a:xfrm>
          <a:prstGeom prst="rect">
            <a:avLst/>
          </a:prstGeom>
          <a:noFill/>
        </p:spPr>
        <p:txBody>
          <a:bodyPr wrap="none" rtlCol="0">
            <a:spAutoFit/>
          </a:bodyPr>
          <a:lstStyle/>
          <a:p>
            <a:r>
              <a:rPr lang="zh-CN" altLang="en-US" sz="2800" b="1" dirty="0">
                <a:effectLst>
                  <a:outerShdw blurRad="38100" dist="38100" dir="2700000" algn="tl">
                    <a:srgbClr val="000000">
                      <a:alpha val="43137"/>
                    </a:srgbClr>
                  </a:outerShdw>
                </a:effectLst>
              </a:rPr>
              <a:t>涉及数据流和数据存储</a:t>
            </a:r>
          </a:p>
        </p:txBody>
      </p:sp>
    </p:spTree>
    <p:extLst>
      <p:ext uri="{BB962C8B-B14F-4D97-AF65-F5344CB8AC3E}">
        <p14:creationId xmlns:p14="http://schemas.microsoft.com/office/powerpoint/2010/main" val="541616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 2</a:t>
            </a:r>
            <a:endParaRPr lang="zh-CN" altLang="en-US" dirty="0"/>
          </a:p>
        </p:txBody>
      </p:sp>
      <p:sp>
        <p:nvSpPr>
          <p:cNvPr id="4" name="矩形 3"/>
          <p:cNvSpPr/>
          <p:nvPr/>
        </p:nvSpPr>
        <p:spPr>
          <a:xfrm>
            <a:off x="834390" y="1926047"/>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病人</a:t>
            </a:r>
          </a:p>
        </p:txBody>
      </p:sp>
      <p:sp>
        <p:nvSpPr>
          <p:cNvPr id="5" name="矩形 4"/>
          <p:cNvSpPr/>
          <p:nvPr/>
        </p:nvSpPr>
        <p:spPr>
          <a:xfrm>
            <a:off x="10309135" y="1935993"/>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sp>
        <p:nvSpPr>
          <p:cNvPr id="6" name="矩形 5"/>
          <p:cNvSpPr/>
          <p:nvPr/>
        </p:nvSpPr>
        <p:spPr>
          <a:xfrm>
            <a:off x="848887" y="4146975"/>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时间</a:t>
            </a:r>
          </a:p>
        </p:txBody>
      </p:sp>
      <p:sp>
        <p:nvSpPr>
          <p:cNvPr id="7" name="矩形 6"/>
          <p:cNvSpPr/>
          <p:nvPr/>
        </p:nvSpPr>
        <p:spPr>
          <a:xfrm>
            <a:off x="10463150" y="4112668"/>
            <a:ext cx="868680" cy="86868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latin typeface="黑体" panose="02010609060101010101" pitchFamily="49" charset="-122"/>
                <a:ea typeface="黑体" panose="02010609060101010101" pitchFamily="49" charset="-122"/>
              </a:rPr>
              <a:t>护士</a:t>
            </a:r>
          </a:p>
        </p:txBody>
      </p:sp>
      <p:grpSp>
        <p:nvGrpSpPr>
          <p:cNvPr id="28" name="组合 27"/>
          <p:cNvGrpSpPr/>
          <p:nvPr/>
        </p:nvGrpSpPr>
        <p:grpSpPr>
          <a:xfrm>
            <a:off x="3045237" y="1670451"/>
            <a:ext cx="913382" cy="1379872"/>
            <a:chOff x="3082422" y="1181926"/>
            <a:chExt cx="913382" cy="1379872"/>
          </a:xfrm>
        </p:grpSpPr>
        <p:sp>
          <p:nvSpPr>
            <p:cNvPr id="8" name="AutoShape 5"/>
            <p:cNvSpPr>
              <a:spLocks noChangeArrowheads="1"/>
            </p:cNvSpPr>
            <p:nvPr/>
          </p:nvSpPr>
          <p:spPr bwMode="auto">
            <a:xfrm>
              <a:off x="3082422" y="1220681"/>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接收信号</a:t>
              </a:r>
            </a:p>
          </p:txBody>
        </p:sp>
        <p:cxnSp>
          <p:nvCxnSpPr>
            <p:cNvPr id="9" name="直接连接符 8"/>
            <p:cNvCxnSpPr/>
            <p:nvPr/>
          </p:nvCxnSpPr>
          <p:spPr>
            <a:xfrm>
              <a:off x="3082422" y="1601679"/>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10" name="文本框 9"/>
            <p:cNvSpPr txBox="1"/>
            <p:nvPr/>
          </p:nvSpPr>
          <p:spPr>
            <a:xfrm>
              <a:off x="3369034" y="1181926"/>
              <a:ext cx="340158" cy="461665"/>
            </a:xfrm>
            <a:prstGeom prst="rect">
              <a:avLst/>
            </a:prstGeom>
            <a:noFill/>
          </p:spPr>
          <p:txBody>
            <a:bodyPr wrap="none" rtlCol="0">
              <a:spAutoFit/>
            </a:bodyPr>
            <a:lstStyle/>
            <a:p>
              <a:r>
                <a:rPr lang="en-US" altLang="zh-CN" sz="2400" b="1" dirty="0"/>
                <a:t>1</a:t>
              </a:r>
              <a:endParaRPr lang="zh-CN" altLang="en-US" sz="2400" b="1" dirty="0"/>
            </a:p>
          </p:txBody>
        </p:sp>
      </p:grpSp>
      <p:grpSp>
        <p:nvGrpSpPr>
          <p:cNvPr id="40" name="组合 39"/>
          <p:cNvGrpSpPr/>
          <p:nvPr/>
        </p:nvGrpSpPr>
        <p:grpSpPr>
          <a:xfrm>
            <a:off x="5294697" y="1689828"/>
            <a:ext cx="913382" cy="1379872"/>
            <a:chOff x="6677771" y="1418998"/>
            <a:chExt cx="913382" cy="1379872"/>
          </a:xfrm>
        </p:grpSpPr>
        <p:sp>
          <p:nvSpPr>
            <p:cNvPr id="11" name="AutoShape 5"/>
            <p:cNvSpPr>
              <a:spLocks noChangeArrowheads="1"/>
            </p:cNvSpPr>
            <p:nvPr/>
          </p:nvSpPr>
          <p:spPr bwMode="auto">
            <a:xfrm>
              <a:off x="6677771" y="1457753"/>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分析信号</a:t>
              </a:r>
            </a:p>
          </p:txBody>
        </p:sp>
        <p:cxnSp>
          <p:nvCxnSpPr>
            <p:cNvPr id="12" name="直接连接符 11"/>
            <p:cNvCxnSpPr/>
            <p:nvPr/>
          </p:nvCxnSpPr>
          <p:spPr>
            <a:xfrm>
              <a:off x="6677771" y="1838751"/>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13" name="文本框 12"/>
            <p:cNvSpPr txBox="1"/>
            <p:nvPr/>
          </p:nvSpPr>
          <p:spPr>
            <a:xfrm>
              <a:off x="6964383" y="1418998"/>
              <a:ext cx="340158" cy="461665"/>
            </a:xfrm>
            <a:prstGeom prst="rect">
              <a:avLst/>
            </a:prstGeom>
            <a:noFill/>
          </p:spPr>
          <p:txBody>
            <a:bodyPr wrap="none" rtlCol="0">
              <a:spAutoFit/>
            </a:bodyPr>
            <a:lstStyle/>
            <a:p>
              <a:r>
                <a:rPr lang="en-US" altLang="zh-CN" sz="2400" b="1" dirty="0"/>
                <a:t>2</a:t>
              </a:r>
              <a:endParaRPr lang="zh-CN" altLang="en-US" sz="2400" b="1" dirty="0"/>
            </a:p>
          </p:txBody>
        </p:sp>
      </p:grpSp>
      <p:grpSp>
        <p:nvGrpSpPr>
          <p:cNvPr id="42" name="组合 41"/>
          <p:cNvGrpSpPr/>
          <p:nvPr/>
        </p:nvGrpSpPr>
        <p:grpSpPr>
          <a:xfrm>
            <a:off x="8115301" y="1720743"/>
            <a:ext cx="913382" cy="1379872"/>
            <a:chOff x="8426561" y="1418998"/>
            <a:chExt cx="913382" cy="1379872"/>
          </a:xfrm>
        </p:grpSpPr>
        <p:sp>
          <p:nvSpPr>
            <p:cNvPr id="14" name="AutoShape 5"/>
            <p:cNvSpPr>
              <a:spLocks noChangeArrowheads="1"/>
            </p:cNvSpPr>
            <p:nvPr/>
          </p:nvSpPr>
          <p:spPr bwMode="auto">
            <a:xfrm>
              <a:off x="8426561" y="1457753"/>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产生警告</a:t>
              </a:r>
            </a:p>
          </p:txBody>
        </p:sp>
        <p:cxnSp>
          <p:nvCxnSpPr>
            <p:cNvPr id="15" name="直接连接符 14"/>
            <p:cNvCxnSpPr/>
            <p:nvPr/>
          </p:nvCxnSpPr>
          <p:spPr>
            <a:xfrm>
              <a:off x="8426561" y="1838751"/>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16" name="文本框 15"/>
            <p:cNvSpPr txBox="1"/>
            <p:nvPr/>
          </p:nvSpPr>
          <p:spPr>
            <a:xfrm>
              <a:off x="8713173" y="1418998"/>
              <a:ext cx="340158" cy="461665"/>
            </a:xfrm>
            <a:prstGeom prst="rect">
              <a:avLst/>
            </a:prstGeom>
            <a:noFill/>
          </p:spPr>
          <p:txBody>
            <a:bodyPr wrap="none" rtlCol="0">
              <a:spAutoFit/>
            </a:bodyPr>
            <a:lstStyle/>
            <a:p>
              <a:r>
                <a:rPr lang="en-US" altLang="zh-CN" sz="2400" b="1" dirty="0"/>
                <a:t>3</a:t>
              </a:r>
              <a:endParaRPr lang="zh-CN" altLang="en-US" sz="2400" b="1" dirty="0"/>
            </a:p>
          </p:txBody>
        </p:sp>
      </p:grpSp>
      <p:grpSp>
        <p:nvGrpSpPr>
          <p:cNvPr id="48" name="组合 47"/>
          <p:cNvGrpSpPr/>
          <p:nvPr/>
        </p:nvGrpSpPr>
        <p:grpSpPr>
          <a:xfrm>
            <a:off x="3057242" y="3891379"/>
            <a:ext cx="913382" cy="1379872"/>
            <a:chOff x="7384799" y="3321669"/>
            <a:chExt cx="913382" cy="1379872"/>
          </a:xfrm>
        </p:grpSpPr>
        <p:sp>
          <p:nvSpPr>
            <p:cNvPr id="17" name="AutoShape 5"/>
            <p:cNvSpPr>
              <a:spLocks noChangeArrowheads="1"/>
            </p:cNvSpPr>
            <p:nvPr/>
          </p:nvSpPr>
          <p:spPr bwMode="auto">
            <a:xfrm>
              <a:off x="7384799" y="3360424"/>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定时记录</a:t>
              </a:r>
            </a:p>
          </p:txBody>
        </p:sp>
        <p:cxnSp>
          <p:nvCxnSpPr>
            <p:cNvPr id="18" name="直接连接符 17"/>
            <p:cNvCxnSpPr/>
            <p:nvPr/>
          </p:nvCxnSpPr>
          <p:spPr>
            <a:xfrm>
              <a:off x="7384799" y="3741422"/>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19" name="文本框 18"/>
            <p:cNvSpPr txBox="1"/>
            <p:nvPr/>
          </p:nvSpPr>
          <p:spPr>
            <a:xfrm>
              <a:off x="7671411" y="3321669"/>
              <a:ext cx="340158" cy="461665"/>
            </a:xfrm>
            <a:prstGeom prst="rect">
              <a:avLst/>
            </a:prstGeom>
            <a:noFill/>
          </p:spPr>
          <p:txBody>
            <a:bodyPr wrap="none" rtlCol="0">
              <a:spAutoFit/>
            </a:bodyPr>
            <a:lstStyle/>
            <a:p>
              <a:r>
                <a:rPr lang="en-US" altLang="zh-CN" sz="2400" b="1" dirty="0"/>
                <a:t>4</a:t>
              </a:r>
              <a:endParaRPr lang="zh-CN" altLang="en-US" sz="2400" b="1" dirty="0"/>
            </a:p>
          </p:txBody>
        </p:sp>
      </p:grpSp>
      <p:grpSp>
        <p:nvGrpSpPr>
          <p:cNvPr id="51" name="组合 50"/>
          <p:cNvGrpSpPr/>
          <p:nvPr/>
        </p:nvGrpSpPr>
        <p:grpSpPr>
          <a:xfrm>
            <a:off x="5336587" y="3910756"/>
            <a:ext cx="913382" cy="1379872"/>
            <a:chOff x="9133589" y="3321669"/>
            <a:chExt cx="913382" cy="1379872"/>
          </a:xfrm>
        </p:grpSpPr>
        <p:sp>
          <p:nvSpPr>
            <p:cNvPr id="20" name="AutoShape 5"/>
            <p:cNvSpPr>
              <a:spLocks noChangeArrowheads="1"/>
            </p:cNvSpPr>
            <p:nvPr/>
          </p:nvSpPr>
          <p:spPr bwMode="auto">
            <a:xfrm>
              <a:off x="9133589" y="3360424"/>
              <a:ext cx="913382" cy="1341117"/>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更新日志</a:t>
              </a:r>
            </a:p>
          </p:txBody>
        </p:sp>
        <p:cxnSp>
          <p:nvCxnSpPr>
            <p:cNvPr id="21" name="直接连接符 20"/>
            <p:cNvCxnSpPr/>
            <p:nvPr/>
          </p:nvCxnSpPr>
          <p:spPr>
            <a:xfrm>
              <a:off x="9133589" y="3741422"/>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22" name="文本框 21"/>
            <p:cNvSpPr txBox="1"/>
            <p:nvPr/>
          </p:nvSpPr>
          <p:spPr>
            <a:xfrm>
              <a:off x="9420201" y="3321669"/>
              <a:ext cx="340158" cy="461665"/>
            </a:xfrm>
            <a:prstGeom prst="rect">
              <a:avLst/>
            </a:prstGeom>
            <a:noFill/>
          </p:spPr>
          <p:txBody>
            <a:bodyPr wrap="none" rtlCol="0">
              <a:spAutoFit/>
            </a:bodyPr>
            <a:lstStyle/>
            <a:p>
              <a:r>
                <a:rPr lang="en-US" altLang="zh-CN" sz="2400" b="1" dirty="0"/>
                <a:t>5</a:t>
              </a:r>
              <a:endParaRPr lang="zh-CN" altLang="en-US" sz="2400" b="1" dirty="0"/>
            </a:p>
          </p:txBody>
        </p:sp>
      </p:grpSp>
      <p:grpSp>
        <p:nvGrpSpPr>
          <p:cNvPr id="50" name="组合 49"/>
          <p:cNvGrpSpPr/>
          <p:nvPr/>
        </p:nvGrpSpPr>
        <p:grpSpPr>
          <a:xfrm>
            <a:off x="8156284" y="3767631"/>
            <a:ext cx="913382" cy="1578853"/>
            <a:chOff x="7384799" y="4934347"/>
            <a:chExt cx="913382" cy="1578853"/>
          </a:xfrm>
        </p:grpSpPr>
        <p:sp>
          <p:nvSpPr>
            <p:cNvPr id="23" name="AutoShape 5"/>
            <p:cNvSpPr>
              <a:spLocks noChangeArrowheads="1"/>
            </p:cNvSpPr>
            <p:nvPr/>
          </p:nvSpPr>
          <p:spPr bwMode="auto">
            <a:xfrm>
              <a:off x="7384799" y="4973102"/>
              <a:ext cx="913382" cy="1540098"/>
            </a:xfrm>
            <a:prstGeom prst="roundRect">
              <a:avLst>
                <a:gd name="adj" fmla="val 16667"/>
              </a:avLst>
            </a:prstGeom>
            <a:noFill/>
            <a:ln w="3492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nchorCtr="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endParaRPr lang="en-US" altLang="zh-CN" sz="2400" b="1" dirty="0">
                <a:latin typeface="Times New Roman" panose="02020603050405020304" pitchFamily="18" charset="0"/>
              </a:endParaRPr>
            </a:p>
            <a:p>
              <a:pPr algn="ctr"/>
              <a:r>
                <a:rPr lang="zh-CN" altLang="en-US" sz="2400" b="1" dirty="0">
                  <a:latin typeface="Times New Roman" panose="02020603050405020304" pitchFamily="18" charset="0"/>
                </a:rPr>
                <a:t>产生病情报告</a:t>
              </a:r>
            </a:p>
          </p:txBody>
        </p:sp>
        <p:cxnSp>
          <p:nvCxnSpPr>
            <p:cNvPr id="24" name="直接连接符 23"/>
            <p:cNvCxnSpPr/>
            <p:nvPr/>
          </p:nvCxnSpPr>
          <p:spPr>
            <a:xfrm>
              <a:off x="7384799" y="5354100"/>
              <a:ext cx="913382" cy="0"/>
            </a:xfrm>
            <a:prstGeom prst="line">
              <a:avLst/>
            </a:prstGeom>
            <a:ln w="38100"/>
          </p:spPr>
          <p:style>
            <a:lnRef idx="1">
              <a:schemeClr val="dk1"/>
            </a:lnRef>
            <a:fillRef idx="0">
              <a:schemeClr val="dk1"/>
            </a:fillRef>
            <a:effectRef idx="0">
              <a:schemeClr val="dk1"/>
            </a:effectRef>
            <a:fontRef idx="minor">
              <a:schemeClr val="tx1"/>
            </a:fontRef>
          </p:style>
        </p:cxnSp>
        <p:sp>
          <p:nvSpPr>
            <p:cNvPr id="25" name="文本框 24"/>
            <p:cNvSpPr txBox="1"/>
            <p:nvPr/>
          </p:nvSpPr>
          <p:spPr>
            <a:xfrm>
              <a:off x="7671411" y="4934347"/>
              <a:ext cx="340158" cy="461665"/>
            </a:xfrm>
            <a:prstGeom prst="rect">
              <a:avLst/>
            </a:prstGeom>
            <a:noFill/>
          </p:spPr>
          <p:txBody>
            <a:bodyPr wrap="none" rtlCol="0">
              <a:spAutoFit/>
            </a:bodyPr>
            <a:lstStyle/>
            <a:p>
              <a:r>
                <a:rPr lang="en-US" altLang="zh-CN" sz="2400" b="1" dirty="0"/>
                <a:t>6</a:t>
              </a:r>
              <a:endParaRPr lang="zh-CN" altLang="en-US" sz="2400" b="1" dirty="0"/>
            </a:p>
          </p:txBody>
        </p:sp>
      </p:grpSp>
      <p:cxnSp>
        <p:nvCxnSpPr>
          <p:cNvPr id="32" name="直接箭头连接符 31"/>
          <p:cNvCxnSpPr>
            <a:stCxn id="4" idx="3"/>
          </p:cNvCxnSpPr>
          <p:nvPr/>
        </p:nvCxnSpPr>
        <p:spPr>
          <a:xfrm>
            <a:off x="1703070" y="2360387"/>
            <a:ext cx="130302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5" name="文本框 34"/>
          <p:cNvSpPr txBox="1"/>
          <p:nvPr/>
        </p:nvSpPr>
        <p:spPr>
          <a:xfrm>
            <a:off x="1800582" y="2051262"/>
            <a:ext cx="1107996" cy="369332"/>
          </a:xfrm>
          <a:prstGeom prst="rect">
            <a:avLst/>
          </a:prstGeom>
          <a:noFill/>
        </p:spPr>
        <p:txBody>
          <a:bodyPr wrap="none" rtlCol="0">
            <a:spAutoFit/>
          </a:bodyPr>
          <a:lstStyle/>
          <a:p>
            <a:r>
              <a:rPr lang="zh-CN" altLang="en-US" b="1" dirty="0"/>
              <a:t>生理信号</a:t>
            </a:r>
          </a:p>
        </p:txBody>
      </p:sp>
      <p:cxnSp>
        <p:nvCxnSpPr>
          <p:cNvPr id="38" name="直接箭头连接符 37"/>
          <p:cNvCxnSpPr/>
          <p:nvPr/>
        </p:nvCxnSpPr>
        <p:spPr>
          <a:xfrm>
            <a:off x="3975148" y="2360387"/>
            <a:ext cx="130302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a:off x="6208079" y="2360387"/>
            <a:ext cx="190722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文本框 40"/>
          <p:cNvSpPr txBox="1"/>
          <p:nvPr/>
        </p:nvSpPr>
        <p:spPr>
          <a:xfrm>
            <a:off x="4056131" y="2051262"/>
            <a:ext cx="1107996" cy="369332"/>
          </a:xfrm>
          <a:prstGeom prst="rect">
            <a:avLst/>
          </a:prstGeom>
          <a:noFill/>
        </p:spPr>
        <p:txBody>
          <a:bodyPr wrap="none" rtlCol="0">
            <a:spAutoFit/>
          </a:bodyPr>
          <a:lstStyle/>
          <a:p>
            <a:r>
              <a:rPr lang="zh-CN" altLang="en-US" b="1" dirty="0"/>
              <a:t>生理信号</a:t>
            </a:r>
          </a:p>
        </p:txBody>
      </p:sp>
      <p:cxnSp>
        <p:nvCxnSpPr>
          <p:cNvPr id="45" name="直接箭头连接符 44"/>
          <p:cNvCxnSpPr/>
          <p:nvPr/>
        </p:nvCxnSpPr>
        <p:spPr>
          <a:xfrm>
            <a:off x="9028683" y="2370658"/>
            <a:ext cx="12385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接箭头连接符 46"/>
          <p:cNvCxnSpPr/>
          <p:nvPr/>
        </p:nvCxnSpPr>
        <p:spPr>
          <a:xfrm>
            <a:off x="1717567" y="4581315"/>
            <a:ext cx="130302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文本框 48"/>
          <p:cNvSpPr txBox="1"/>
          <p:nvPr/>
        </p:nvSpPr>
        <p:spPr>
          <a:xfrm>
            <a:off x="1703070" y="4246764"/>
            <a:ext cx="1346844" cy="369332"/>
          </a:xfrm>
          <a:prstGeom prst="rect">
            <a:avLst/>
          </a:prstGeom>
          <a:noFill/>
        </p:spPr>
        <p:txBody>
          <a:bodyPr wrap="none" rtlCol="0">
            <a:spAutoFit/>
          </a:bodyPr>
          <a:lstStyle/>
          <a:p>
            <a:r>
              <a:rPr lang="zh-CN" altLang="en-US" b="1" dirty="0"/>
              <a:t>日期和时间</a:t>
            </a:r>
          </a:p>
        </p:txBody>
      </p:sp>
      <p:cxnSp>
        <p:nvCxnSpPr>
          <p:cNvPr id="54" name="直接箭头连接符 53"/>
          <p:cNvCxnSpPr/>
          <p:nvPr/>
        </p:nvCxnSpPr>
        <p:spPr>
          <a:xfrm>
            <a:off x="5833368" y="5317372"/>
            <a:ext cx="815480" cy="5869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文本框 54"/>
          <p:cNvSpPr txBox="1"/>
          <p:nvPr/>
        </p:nvSpPr>
        <p:spPr>
          <a:xfrm>
            <a:off x="9115984" y="2051121"/>
            <a:ext cx="1151277" cy="369332"/>
          </a:xfrm>
          <a:prstGeom prst="rect">
            <a:avLst/>
          </a:prstGeom>
          <a:noFill/>
        </p:spPr>
        <p:txBody>
          <a:bodyPr wrap="none" rtlCol="0">
            <a:spAutoFit/>
          </a:bodyPr>
          <a:lstStyle/>
          <a:p>
            <a:r>
              <a:rPr lang="zh-CN" altLang="en-US" b="1" dirty="0"/>
              <a:t>警告信息</a:t>
            </a:r>
          </a:p>
        </p:txBody>
      </p:sp>
      <p:cxnSp>
        <p:nvCxnSpPr>
          <p:cNvPr id="59" name="直接箭头连接符 58"/>
          <p:cNvCxnSpPr/>
          <p:nvPr/>
        </p:nvCxnSpPr>
        <p:spPr>
          <a:xfrm>
            <a:off x="3509010" y="3050323"/>
            <a:ext cx="0" cy="8701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3" name="文本框 62"/>
          <p:cNvSpPr txBox="1"/>
          <p:nvPr/>
        </p:nvSpPr>
        <p:spPr>
          <a:xfrm>
            <a:off x="2947930" y="3296700"/>
            <a:ext cx="1107996" cy="369332"/>
          </a:xfrm>
          <a:prstGeom prst="rect">
            <a:avLst/>
          </a:prstGeom>
          <a:noFill/>
        </p:spPr>
        <p:txBody>
          <a:bodyPr wrap="none" rtlCol="0">
            <a:spAutoFit/>
          </a:bodyPr>
          <a:lstStyle/>
          <a:p>
            <a:r>
              <a:rPr lang="zh-CN" altLang="en-US" b="1" dirty="0"/>
              <a:t>生理信号</a:t>
            </a:r>
          </a:p>
        </p:txBody>
      </p:sp>
      <p:cxnSp>
        <p:nvCxnSpPr>
          <p:cNvPr id="64" name="直接箭头连接符 63"/>
          <p:cNvCxnSpPr/>
          <p:nvPr/>
        </p:nvCxnSpPr>
        <p:spPr>
          <a:xfrm>
            <a:off x="3958619" y="4581315"/>
            <a:ext cx="137261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5" name="文本框 64"/>
          <p:cNvSpPr txBox="1"/>
          <p:nvPr/>
        </p:nvSpPr>
        <p:spPr>
          <a:xfrm>
            <a:off x="4105513" y="4246764"/>
            <a:ext cx="1114408" cy="646331"/>
          </a:xfrm>
          <a:prstGeom prst="rect">
            <a:avLst/>
          </a:prstGeom>
          <a:noFill/>
        </p:spPr>
        <p:txBody>
          <a:bodyPr wrap="none" rtlCol="0">
            <a:spAutoFit/>
          </a:bodyPr>
          <a:lstStyle/>
          <a:p>
            <a:pPr algn="ctr"/>
            <a:r>
              <a:rPr lang="zh-CN" altLang="en-US" b="1" dirty="0"/>
              <a:t>定时</a:t>
            </a:r>
            <a:endParaRPr lang="en-US" altLang="zh-CN" b="1" dirty="0"/>
          </a:p>
          <a:p>
            <a:pPr algn="ctr"/>
            <a:r>
              <a:rPr lang="zh-CN" altLang="en-US" b="1" dirty="0"/>
              <a:t>生理信号</a:t>
            </a:r>
          </a:p>
        </p:txBody>
      </p:sp>
      <p:grpSp>
        <p:nvGrpSpPr>
          <p:cNvPr id="71" name="组合 70"/>
          <p:cNvGrpSpPr/>
          <p:nvPr/>
        </p:nvGrpSpPr>
        <p:grpSpPr>
          <a:xfrm>
            <a:off x="5224498" y="3269304"/>
            <a:ext cx="2340793" cy="595953"/>
            <a:chOff x="6104347" y="5522378"/>
            <a:chExt cx="2340793" cy="595953"/>
          </a:xfrm>
        </p:grpSpPr>
        <p:sp>
          <p:nvSpPr>
            <p:cNvPr id="72" name="矩形 71"/>
            <p:cNvSpPr/>
            <p:nvPr/>
          </p:nvSpPr>
          <p:spPr>
            <a:xfrm>
              <a:off x="6104347" y="5576769"/>
              <a:ext cx="2139643" cy="4871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b="1" dirty="0"/>
                <a:t>患者安全范围</a:t>
              </a:r>
              <a:endParaRPr lang="zh-CN" altLang="en-US" dirty="0"/>
            </a:p>
          </p:txBody>
        </p:sp>
        <p:cxnSp>
          <p:nvCxnSpPr>
            <p:cNvPr id="73" name="直接连接符 72"/>
            <p:cNvCxnSpPr/>
            <p:nvPr/>
          </p:nvCxnSpPr>
          <p:spPr>
            <a:xfrm>
              <a:off x="6387740" y="5579365"/>
              <a:ext cx="0" cy="466595"/>
            </a:xfrm>
            <a:prstGeom prst="line">
              <a:avLst/>
            </a:prstGeom>
          </p:spPr>
          <p:style>
            <a:lnRef idx="1">
              <a:schemeClr val="dk1"/>
            </a:lnRef>
            <a:fillRef idx="0">
              <a:schemeClr val="dk1"/>
            </a:fillRef>
            <a:effectRef idx="0">
              <a:schemeClr val="dk1"/>
            </a:effectRef>
            <a:fontRef idx="minor">
              <a:schemeClr val="tx1"/>
            </a:fontRef>
          </p:style>
        </p:cxnSp>
        <p:sp>
          <p:nvSpPr>
            <p:cNvPr id="74" name="矩形 73"/>
            <p:cNvSpPr/>
            <p:nvPr/>
          </p:nvSpPr>
          <p:spPr>
            <a:xfrm>
              <a:off x="8108916" y="5522378"/>
              <a:ext cx="336224" cy="5959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76" name="直接箭头连接符 75"/>
          <p:cNvCxnSpPr/>
          <p:nvPr/>
        </p:nvCxnSpPr>
        <p:spPr>
          <a:xfrm flipV="1">
            <a:off x="5729391" y="3069700"/>
            <a:ext cx="0" cy="2539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8" name="文本框 77"/>
          <p:cNvSpPr txBox="1"/>
          <p:nvPr/>
        </p:nvSpPr>
        <p:spPr>
          <a:xfrm>
            <a:off x="5160264" y="3376523"/>
            <a:ext cx="444352" cy="369332"/>
          </a:xfrm>
          <a:prstGeom prst="rect">
            <a:avLst/>
          </a:prstGeom>
          <a:noFill/>
        </p:spPr>
        <p:txBody>
          <a:bodyPr wrap="none" rtlCol="0">
            <a:spAutoFit/>
          </a:bodyPr>
          <a:lstStyle/>
          <a:p>
            <a:r>
              <a:rPr lang="en-US" altLang="zh-CN" dirty="0"/>
              <a:t>D1</a:t>
            </a:r>
            <a:endParaRPr lang="zh-CN" altLang="en-US" dirty="0"/>
          </a:p>
        </p:txBody>
      </p:sp>
      <p:grpSp>
        <p:nvGrpSpPr>
          <p:cNvPr id="94" name="组合 93"/>
          <p:cNvGrpSpPr/>
          <p:nvPr/>
        </p:nvGrpSpPr>
        <p:grpSpPr>
          <a:xfrm>
            <a:off x="5849967" y="5865278"/>
            <a:ext cx="2412293" cy="595953"/>
            <a:chOff x="5849967" y="5865278"/>
            <a:chExt cx="2412293" cy="595953"/>
          </a:xfrm>
        </p:grpSpPr>
        <p:grpSp>
          <p:nvGrpSpPr>
            <p:cNvPr id="70" name="组合 69"/>
            <p:cNvGrpSpPr/>
            <p:nvPr/>
          </p:nvGrpSpPr>
          <p:grpSpPr>
            <a:xfrm>
              <a:off x="5921467" y="5865278"/>
              <a:ext cx="2340793" cy="595953"/>
              <a:chOff x="6104347" y="5522378"/>
              <a:chExt cx="2340793" cy="595953"/>
            </a:xfrm>
          </p:grpSpPr>
          <p:sp>
            <p:nvSpPr>
              <p:cNvPr id="66" name="矩形 65"/>
              <p:cNvSpPr/>
              <p:nvPr/>
            </p:nvSpPr>
            <p:spPr>
              <a:xfrm>
                <a:off x="6104347" y="5576769"/>
                <a:ext cx="2139643" cy="4871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b="1" dirty="0"/>
                  <a:t>患者日志</a:t>
                </a:r>
                <a:endParaRPr lang="zh-CN" altLang="en-US" dirty="0"/>
              </a:p>
            </p:txBody>
          </p:sp>
          <p:cxnSp>
            <p:nvCxnSpPr>
              <p:cNvPr id="68" name="直接连接符 67"/>
              <p:cNvCxnSpPr/>
              <p:nvPr/>
            </p:nvCxnSpPr>
            <p:spPr>
              <a:xfrm>
                <a:off x="6387740" y="5579365"/>
                <a:ext cx="0" cy="466595"/>
              </a:xfrm>
              <a:prstGeom prst="line">
                <a:avLst/>
              </a:prstGeom>
            </p:spPr>
            <p:style>
              <a:lnRef idx="1">
                <a:schemeClr val="dk1"/>
              </a:lnRef>
              <a:fillRef idx="0">
                <a:schemeClr val="dk1"/>
              </a:fillRef>
              <a:effectRef idx="0">
                <a:schemeClr val="dk1"/>
              </a:effectRef>
              <a:fontRef idx="minor">
                <a:schemeClr val="tx1"/>
              </a:fontRef>
            </p:style>
          </p:cxnSp>
          <p:sp>
            <p:nvSpPr>
              <p:cNvPr id="69" name="矩形 68"/>
              <p:cNvSpPr/>
              <p:nvPr/>
            </p:nvSpPr>
            <p:spPr>
              <a:xfrm>
                <a:off x="8108916" y="5522378"/>
                <a:ext cx="336224" cy="5959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9" name="文本框 78"/>
            <p:cNvSpPr txBox="1"/>
            <p:nvPr/>
          </p:nvSpPr>
          <p:spPr>
            <a:xfrm>
              <a:off x="5849967" y="5962248"/>
              <a:ext cx="444352" cy="369332"/>
            </a:xfrm>
            <a:prstGeom prst="rect">
              <a:avLst/>
            </a:prstGeom>
            <a:noFill/>
          </p:spPr>
          <p:txBody>
            <a:bodyPr wrap="none" rtlCol="0">
              <a:spAutoFit/>
            </a:bodyPr>
            <a:lstStyle/>
            <a:p>
              <a:r>
                <a:rPr lang="en-US" altLang="zh-CN" dirty="0"/>
                <a:t>D2</a:t>
              </a:r>
              <a:endParaRPr lang="zh-CN" altLang="en-US" dirty="0"/>
            </a:p>
          </p:txBody>
        </p:sp>
      </p:grpSp>
      <p:cxnSp>
        <p:nvCxnSpPr>
          <p:cNvPr id="82" name="直接箭头连接符 81"/>
          <p:cNvCxnSpPr>
            <a:endCxn id="23" idx="2"/>
          </p:cNvCxnSpPr>
          <p:nvPr/>
        </p:nvCxnSpPr>
        <p:spPr>
          <a:xfrm flipV="1">
            <a:off x="7565291" y="5346484"/>
            <a:ext cx="1047684" cy="557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6" name="文本框 85"/>
          <p:cNvSpPr txBox="1"/>
          <p:nvPr/>
        </p:nvSpPr>
        <p:spPr>
          <a:xfrm>
            <a:off x="5647656" y="5369680"/>
            <a:ext cx="1114408" cy="369332"/>
          </a:xfrm>
          <a:prstGeom prst="rect">
            <a:avLst/>
          </a:prstGeom>
          <a:noFill/>
        </p:spPr>
        <p:txBody>
          <a:bodyPr wrap="none" rtlCol="0">
            <a:spAutoFit/>
          </a:bodyPr>
          <a:lstStyle/>
          <a:p>
            <a:pPr algn="ctr"/>
            <a:r>
              <a:rPr lang="zh-CN" altLang="en-US" b="1" dirty="0"/>
              <a:t>日志数据</a:t>
            </a:r>
          </a:p>
        </p:txBody>
      </p:sp>
      <p:sp>
        <p:nvSpPr>
          <p:cNvPr id="87" name="文本框 86"/>
          <p:cNvSpPr txBox="1"/>
          <p:nvPr/>
        </p:nvSpPr>
        <p:spPr>
          <a:xfrm>
            <a:off x="7531929" y="5440291"/>
            <a:ext cx="1114408" cy="369332"/>
          </a:xfrm>
          <a:prstGeom prst="rect">
            <a:avLst/>
          </a:prstGeom>
          <a:noFill/>
        </p:spPr>
        <p:txBody>
          <a:bodyPr wrap="none" rtlCol="0">
            <a:spAutoFit/>
          </a:bodyPr>
          <a:lstStyle/>
          <a:p>
            <a:pPr algn="ctr"/>
            <a:r>
              <a:rPr lang="zh-CN" altLang="en-US" b="1" dirty="0"/>
              <a:t>日志数据</a:t>
            </a:r>
          </a:p>
        </p:txBody>
      </p:sp>
      <p:cxnSp>
        <p:nvCxnSpPr>
          <p:cNvPr id="88" name="直接箭头连接符 87"/>
          <p:cNvCxnSpPr/>
          <p:nvPr/>
        </p:nvCxnSpPr>
        <p:spPr>
          <a:xfrm>
            <a:off x="9069666" y="4616096"/>
            <a:ext cx="1372617" cy="0"/>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89" name="文本框 88"/>
          <p:cNvSpPr txBox="1"/>
          <p:nvPr/>
        </p:nvSpPr>
        <p:spPr>
          <a:xfrm>
            <a:off x="9227869" y="4246764"/>
            <a:ext cx="1114408" cy="369332"/>
          </a:xfrm>
          <a:prstGeom prst="rect">
            <a:avLst/>
          </a:prstGeom>
          <a:noFill/>
        </p:spPr>
        <p:txBody>
          <a:bodyPr wrap="none" rtlCol="0">
            <a:spAutoFit/>
          </a:bodyPr>
          <a:lstStyle/>
          <a:p>
            <a:r>
              <a:rPr lang="zh-CN" altLang="en-US" b="1" dirty="0"/>
              <a:t>要求报告</a:t>
            </a:r>
          </a:p>
        </p:txBody>
      </p:sp>
      <p:cxnSp>
        <p:nvCxnSpPr>
          <p:cNvPr id="90" name="直接箭头连接符 89"/>
          <p:cNvCxnSpPr>
            <a:endCxn id="5" idx="2"/>
          </p:cNvCxnSpPr>
          <p:nvPr/>
        </p:nvCxnSpPr>
        <p:spPr>
          <a:xfrm flipV="1">
            <a:off x="8600288" y="2804673"/>
            <a:ext cx="2143187" cy="9620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2" name="文本框 91"/>
          <p:cNvSpPr txBox="1"/>
          <p:nvPr/>
        </p:nvSpPr>
        <p:spPr>
          <a:xfrm>
            <a:off x="9090768" y="3057690"/>
            <a:ext cx="1114408" cy="369332"/>
          </a:xfrm>
          <a:prstGeom prst="rect">
            <a:avLst/>
          </a:prstGeom>
          <a:noFill/>
        </p:spPr>
        <p:txBody>
          <a:bodyPr wrap="none" rtlCol="0">
            <a:spAutoFit/>
          </a:bodyPr>
          <a:lstStyle/>
          <a:p>
            <a:r>
              <a:rPr lang="zh-CN" altLang="en-US" b="1" dirty="0"/>
              <a:t>病情报告</a:t>
            </a:r>
          </a:p>
        </p:txBody>
      </p:sp>
      <p:sp>
        <p:nvSpPr>
          <p:cNvPr id="93" name="文本框 92"/>
          <p:cNvSpPr txBox="1"/>
          <p:nvPr/>
        </p:nvSpPr>
        <p:spPr>
          <a:xfrm>
            <a:off x="6366065" y="2029084"/>
            <a:ext cx="1616148" cy="369332"/>
          </a:xfrm>
          <a:prstGeom prst="rect">
            <a:avLst/>
          </a:prstGeom>
          <a:noFill/>
        </p:spPr>
        <p:txBody>
          <a:bodyPr wrap="none" rtlCol="0">
            <a:spAutoFit/>
          </a:bodyPr>
          <a:lstStyle/>
          <a:p>
            <a:r>
              <a:rPr lang="zh-CN" altLang="en-US" b="1" dirty="0"/>
              <a:t>危及病人信息</a:t>
            </a:r>
          </a:p>
        </p:txBody>
      </p:sp>
    </p:spTree>
    <p:extLst>
      <p:ext uri="{BB962C8B-B14F-4D97-AF65-F5344CB8AC3E}">
        <p14:creationId xmlns:p14="http://schemas.microsoft.com/office/powerpoint/2010/main" val="3312665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3" y="428182"/>
            <a:ext cx="8743405" cy="685106"/>
          </a:xfrm>
        </p:spPr>
        <p:txBody>
          <a:bodyPr>
            <a:normAutofit fontScale="90000"/>
          </a:bodyPr>
          <a:lstStyle/>
          <a:p>
            <a:r>
              <a:rPr lang="en-US" altLang="zh-CN" b="1" dirty="0">
                <a:ea typeface="Segoe UI Black" panose="020B0A02040204020203" pitchFamily="34" charset="0"/>
              </a:rPr>
              <a:t>2 Feasibility study</a:t>
            </a:r>
            <a:endParaRPr lang="zh-CN" altLang="en-US" dirty="0"/>
          </a:p>
        </p:txBody>
      </p:sp>
      <p:sp>
        <p:nvSpPr>
          <p:cNvPr id="3" name="内容占位符 2"/>
          <p:cNvSpPr>
            <a:spLocks noGrp="1"/>
          </p:cNvSpPr>
          <p:nvPr>
            <p:ph idx="1"/>
          </p:nvPr>
        </p:nvSpPr>
        <p:spPr/>
        <p:txBody>
          <a:bodyPr>
            <a:noAutofit/>
          </a:bodyPr>
          <a:lstStyle/>
          <a:p>
            <a:pPr marL="0" indent="0">
              <a:lnSpc>
                <a:spcPct val="150000"/>
              </a:lnSpc>
              <a:buNone/>
            </a:pPr>
            <a:r>
              <a:rPr lang="en-US" altLang="zh-CN" sz="3200" dirty="0"/>
              <a:t>2.1   Tasks of feasibility study</a:t>
            </a:r>
          </a:p>
          <a:p>
            <a:pPr marL="0" indent="0">
              <a:lnSpc>
                <a:spcPct val="150000"/>
              </a:lnSpc>
              <a:buNone/>
            </a:pPr>
            <a:r>
              <a:rPr lang="en-US" altLang="zh-CN" sz="3200" dirty="0"/>
              <a:t>2.2   Feasibility study process</a:t>
            </a:r>
          </a:p>
          <a:p>
            <a:pPr marL="0" indent="0">
              <a:lnSpc>
                <a:spcPct val="150000"/>
              </a:lnSpc>
              <a:buNone/>
            </a:pPr>
            <a:r>
              <a:rPr lang="en-US" altLang="zh-CN" sz="3200" dirty="0"/>
              <a:t>2.3   System flow chart</a:t>
            </a:r>
          </a:p>
          <a:p>
            <a:pPr marL="0" indent="0">
              <a:lnSpc>
                <a:spcPct val="150000"/>
              </a:lnSpc>
              <a:buNone/>
            </a:pPr>
            <a:r>
              <a:rPr lang="en-US" altLang="zh-CN" sz="3200" dirty="0"/>
              <a:t>2.4   Data flow diagram</a:t>
            </a:r>
          </a:p>
          <a:p>
            <a:pPr marL="0" indent="0">
              <a:lnSpc>
                <a:spcPct val="150000"/>
              </a:lnSpc>
              <a:buNone/>
            </a:pPr>
            <a:r>
              <a:rPr lang="en-US" altLang="zh-CN" sz="3200" dirty="0">
                <a:solidFill>
                  <a:srgbClr val="FF0000"/>
                </a:solidFill>
              </a:rPr>
              <a:t>2.5   Data dictionary</a:t>
            </a:r>
          </a:p>
          <a:p>
            <a:pPr marL="0" indent="0">
              <a:lnSpc>
                <a:spcPct val="150000"/>
              </a:lnSpc>
              <a:buNone/>
            </a:pPr>
            <a:r>
              <a:rPr lang="en-US" altLang="zh-CN" sz="3200" dirty="0"/>
              <a:t>2.6   Cost / benefit analysis</a:t>
            </a:r>
            <a:endParaRPr lang="zh-CN" altLang="en-US" sz="3200"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335" y="1659206"/>
            <a:ext cx="4965622" cy="3482601"/>
          </a:xfrm>
          <a:prstGeom prst="rect">
            <a:avLst/>
          </a:prstGeom>
        </p:spPr>
      </p:pic>
    </p:spTree>
    <p:extLst>
      <p:ext uri="{BB962C8B-B14F-4D97-AF65-F5344CB8AC3E}">
        <p14:creationId xmlns:p14="http://schemas.microsoft.com/office/powerpoint/2010/main" val="2719839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a:t>
            </a:r>
            <a:endParaRPr lang="zh-CN" altLang="en-US" dirty="0"/>
          </a:p>
        </p:txBody>
      </p:sp>
      <p:sp>
        <p:nvSpPr>
          <p:cNvPr id="3" name="内容占位符 2"/>
          <p:cNvSpPr>
            <a:spLocks noGrp="1"/>
          </p:cNvSpPr>
          <p:nvPr>
            <p:ph idx="1"/>
          </p:nvPr>
        </p:nvSpPr>
        <p:spPr/>
        <p:txBody>
          <a:bodyPr>
            <a:normAutofit fontScale="92500" lnSpcReduction="10000"/>
          </a:bodyPr>
          <a:lstStyle/>
          <a:p>
            <a:pPr marL="0" indent="0" algn="just">
              <a:buNone/>
            </a:pPr>
            <a:r>
              <a:rPr lang="en-US" altLang="zh-CN" sz="4000" b="1" dirty="0"/>
              <a:t>Data dictionary: </a:t>
            </a:r>
            <a:r>
              <a:rPr lang="en-US" altLang="zh-CN" sz="4000" b="1" dirty="0">
                <a:solidFill>
                  <a:srgbClr val="0000CC"/>
                </a:solidFill>
              </a:rPr>
              <a:t>a collection of definitions for all elements contained in the DFD</a:t>
            </a:r>
            <a:r>
              <a:rPr lang="en-US" altLang="zh-CN" sz="4000" b="1" dirty="0" smtClean="0"/>
              <a:t>; </a:t>
            </a:r>
            <a:r>
              <a:rPr lang="zh-CN" altLang="en-US" sz="4000" b="1" dirty="0" smtClean="0"/>
              <a:t>数据流图</a:t>
            </a:r>
            <a:r>
              <a:rPr lang="zh-CN" altLang="en-US" sz="4000" b="1" dirty="0"/>
              <a:t>中包含的所有元素的定义的集合；</a:t>
            </a:r>
            <a:endParaRPr lang="en-US" altLang="zh-CN" sz="4000" b="1" dirty="0"/>
          </a:p>
          <a:p>
            <a:pPr marL="0" indent="0" algn="just">
              <a:buNone/>
            </a:pPr>
            <a:r>
              <a:rPr lang="en-US" altLang="zh-CN" sz="4000" b="1" dirty="0"/>
              <a:t>To define all the named graphic elements in the data flow diagram as a word entry in the dictionary, so that the name of each graphic element has a precise explanation. </a:t>
            </a:r>
            <a:r>
              <a:rPr lang="en-US" altLang="zh-CN" sz="4000" b="1" dirty="0">
                <a:solidFill>
                  <a:srgbClr val="FF0000"/>
                </a:solidFill>
              </a:rPr>
              <a:t>Data flow diagram and data dictionary together constitute the logical model of the system. (</a:t>
            </a:r>
            <a:r>
              <a:rPr lang="zh-CN" altLang="en-US" sz="4000" b="1" dirty="0">
                <a:solidFill>
                  <a:srgbClr val="FF0000"/>
                </a:solidFill>
              </a:rPr>
              <a:t>二者缺一不可</a:t>
            </a:r>
            <a:r>
              <a:rPr lang="en-US" altLang="zh-CN" sz="4000" b="1" dirty="0" smtClean="0">
                <a:solidFill>
                  <a:srgbClr val="FF0000"/>
                </a:solidFill>
              </a:rPr>
              <a:t>)</a:t>
            </a:r>
          </a:p>
          <a:p>
            <a:pPr marL="0" indent="0" algn="just">
              <a:buNone/>
            </a:pPr>
            <a:r>
              <a:rPr lang="zh-CN" altLang="en-US" sz="4000" b="1" dirty="0"/>
              <a:t>将数据流图中所有命名的图形元素定义为字典中的一个词条，使每个图形元素的名称都有一个准确的解释。</a:t>
            </a:r>
            <a:r>
              <a:rPr lang="zh-CN" altLang="en-US" sz="4000" b="1" dirty="0">
                <a:solidFill>
                  <a:srgbClr val="FF0000"/>
                </a:solidFill>
              </a:rPr>
              <a:t>数据流图</a:t>
            </a:r>
            <a:r>
              <a:rPr lang="zh-CN" altLang="en-US" sz="4000" b="1" dirty="0"/>
              <a:t>和</a:t>
            </a:r>
            <a:r>
              <a:rPr lang="zh-CN" altLang="en-US" sz="4000" b="1" dirty="0">
                <a:solidFill>
                  <a:srgbClr val="FF0000"/>
                </a:solidFill>
              </a:rPr>
              <a:t>数据字典</a:t>
            </a:r>
            <a:r>
              <a:rPr lang="zh-CN" altLang="en-US" sz="4000" b="1" dirty="0">
                <a:solidFill>
                  <a:srgbClr val="0000CC"/>
                </a:solidFill>
              </a:rPr>
              <a:t>共同构成了系统的逻辑模型。</a:t>
            </a:r>
            <a:endParaRPr lang="zh-CN" altLang="en-US" sz="4000" b="1" dirty="0">
              <a:solidFill>
                <a:srgbClr val="0000CC"/>
              </a:solidFill>
            </a:endParaRPr>
          </a:p>
        </p:txBody>
      </p:sp>
    </p:spTree>
    <p:extLst>
      <p:ext uri="{BB962C8B-B14F-4D97-AF65-F5344CB8AC3E}">
        <p14:creationId xmlns:p14="http://schemas.microsoft.com/office/powerpoint/2010/main" val="4248874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dictionary—content</a:t>
            </a:r>
            <a:endParaRPr lang="zh-CN" altLang="en-US" dirty="0"/>
          </a:p>
        </p:txBody>
      </p:sp>
      <p:sp>
        <p:nvSpPr>
          <p:cNvPr id="3" name="内容占位符 2"/>
          <p:cNvSpPr>
            <a:spLocks noGrp="1"/>
          </p:cNvSpPr>
          <p:nvPr>
            <p:ph idx="1"/>
          </p:nvPr>
        </p:nvSpPr>
        <p:spPr/>
        <p:txBody>
          <a:bodyPr>
            <a:noAutofit/>
          </a:bodyPr>
          <a:lstStyle/>
          <a:p>
            <a:pPr marL="0" indent="0">
              <a:lnSpc>
                <a:spcPct val="100000"/>
              </a:lnSpc>
              <a:buNone/>
            </a:pPr>
            <a:r>
              <a:rPr lang="en-US" altLang="zh-CN" sz="4400" dirty="0"/>
              <a:t>The data dictionary should define the following elements:</a:t>
            </a:r>
          </a:p>
          <a:p>
            <a:pPr marL="514350" indent="-514350">
              <a:lnSpc>
                <a:spcPct val="100000"/>
              </a:lnSpc>
              <a:buAutoNum type="arabicParenR"/>
            </a:pPr>
            <a:r>
              <a:rPr lang="en-US" altLang="zh-CN" sz="4400" dirty="0"/>
              <a:t>Data flow;</a:t>
            </a:r>
          </a:p>
          <a:p>
            <a:pPr marL="514350" indent="-514350">
              <a:lnSpc>
                <a:spcPct val="100000"/>
              </a:lnSpc>
              <a:buAutoNum type="arabicParenR"/>
            </a:pPr>
            <a:r>
              <a:rPr lang="en-US" altLang="zh-CN" sz="4400" dirty="0"/>
              <a:t>Data elements (data stream components);</a:t>
            </a:r>
          </a:p>
          <a:p>
            <a:pPr marL="514350" indent="-514350">
              <a:lnSpc>
                <a:spcPct val="100000"/>
              </a:lnSpc>
              <a:buAutoNum type="arabicParenR"/>
            </a:pPr>
            <a:r>
              <a:rPr lang="en-US" altLang="zh-CN" sz="4400" dirty="0"/>
              <a:t>Data storage;</a:t>
            </a:r>
          </a:p>
          <a:p>
            <a:pPr marL="514350" indent="-514350">
              <a:lnSpc>
                <a:spcPct val="100000"/>
              </a:lnSpc>
              <a:buAutoNum type="arabicParenR"/>
            </a:pPr>
            <a:r>
              <a:rPr lang="en-US" altLang="zh-CN" sz="4400" dirty="0"/>
              <a:t>Processing.</a:t>
            </a:r>
            <a:endParaRPr lang="zh-CN" altLang="en-US" sz="4400" dirty="0"/>
          </a:p>
        </p:txBody>
      </p:sp>
    </p:spTree>
    <p:extLst>
      <p:ext uri="{BB962C8B-B14F-4D97-AF65-F5344CB8AC3E}">
        <p14:creationId xmlns:p14="http://schemas.microsoft.com/office/powerpoint/2010/main" val="1444483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a:t>
            </a:r>
            <a:endParaRPr lang="zh-CN" altLang="en-US" dirty="0"/>
          </a:p>
        </p:txBody>
      </p:sp>
      <p:sp>
        <p:nvSpPr>
          <p:cNvPr id="3" name="内容占位符 2"/>
          <p:cNvSpPr>
            <a:spLocks noGrp="1"/>
          </p:cNvSpPr>
          <p:nvPr>
            <p:ph idx="1"/>
          </p:nvPr>
        </p:nvSpPr>
        <p:spPr/>
        <p:txBody>
          <a:bodyPr/>
          <a:lstStyle/>
          <a:p>
            <a:pPr marL="0" indent="0">
              <a:buNone/>
            </a:pPr>
            <a:r>
              <a:rPr lang="en-US" altLang="zh-CN" b="1" dirty="0"/>
              <a:t>The data dictionary should also contain some other information about the data. Typically, the following information of the data element is recorded in the data dictionary:</a:t>
            </a:r>
          </a:p>
          <a:p>
            <a:pPr>
              <a:buFont typeface="Wingdings" panose="05000000000000000000" pitchFamily="2" charset="2"/>
              <a:buChar char="Ø"/>
            </a:pPr>
            <a:r>
              <a:rPr lang="en-US" altLang="zh-CN" dirty="0">
                <a:solidFill>
                  <a:srgbClr val="0000CC"/>
                </a:solidFill>
              </a:rPr>
              <a:t>General information </a:t>
            </a:r>
            <a:r>
              <a:rPr lang="en-US" altLang="zh-CN" dirty="0"/>
              <a:t>(name, alias</a:t>
            </a:r>
            <a:r>
              <a:rPr lang="zh-CN" altLang="en-US" dirty="0"/>
              <a:t>别名</a:t>
            </a:r>
            <a:r>
              <a:rPr lang="en-US" altLang="zh-CN" dirty="0"/>
              <a:t>, description, etc.)</a:t>
            </a:r>
          </a:p>
          <a:p>
            <a:pPr>
              <a:buFont typeface="Wingdings" panose="05000000000000000000" pitchFamily="2" charset="2"/>
              <a:buChar char="Ø"/>
            </a:pPr>
            <a:r>
              <a:rPr lang="en-US" altLang="zh-CN" dirty="0">
                <a:solidFill>
                  <a:srgbClr val="0000CC"/>
                </a:solidFill>
              </a:rPr>
              <a:t>Definition</a:t>
            </a:r>
            <a:r>
              <a:rPr lang="en-US" altLang="zh-CN" dirty="0"/>
              <a:t> (data type, length, structure, etc.)</a:t>
            </a:r>
          </a:p>
          <a:p>
            <a:pPr>
              <a:buFont typeface="Wingdings" panose="05000000000000000000" pitchFamily="2" charset="2"/>
              <a:buChar char="Ø"/>
            </a:pPr>
            <a:r>
              <a:rPr lang="en-US" altLang="zh-CN" dirty="0">
                <a:solidFill>
                  <a:srgbClr val="0000CC"/>
                </a:solidFill>
              </a:rPr>
              <a:t>Usage characteristics</a:t>
            </a:r>
            <a:r>
              <a:rPr lang="zh-CN" altLang="en-US" b="1" dirty="0"/>
              <a:t>使用特点</a:t>
            </a:r>
            <a:r>
              <a:rPr lang="en-US" altLang="zh-CN" dirty="0"/>
              <a:t>(value range, usage frequency, usage </a:t>
            </a:r>
            <a:r>
              <a:rPr lang="en-US" altLang="zh-CN" dirty="0" smtClean="0"/>
              <a:t>mode, </a:t>
            </a:r>
            <a:r>
              <a:rPr lang="en-US" altLang="zh-CN" dirty="0"/>
              <a:t>input, output, local, condition value, etc.)</a:t>
            </a:r>
          </a:p>
          <a:p>
            <a:pPr>
              <a:buFont typeface="Wingdings" panose="05000000000000000000" pitchFamily="2" charset="2"/>
              <a:buChar char="Ø"/>
            </a:pPr>
            <a:r>
              <a:rPr lang="en-US" altLang="zh-CN" dirty="0">
                <a:solidFill>
                  <a:srgbClr val="0000CC"/>
                </a:solidFill>
              </a:rPr>
              <a:t>Control information </a:t>
            </a:r>
            <a:r>
              <a:rPr lang="en-US" altLang="zh-CN" dirty="0"/>
              <a:t>(source, </a:t>
            </a:r>
            <a:r>
              <a:rPr lang="en-US" altLang="zh-CN" dirty="0" smtClean="0"/>
              <a:t>user, </a:t>
            </a:r>
            <a:r>
              <a:rPr lang="en-US" altLang="zh-CN" dirty="0"/>
              <a:t>change right, use right, etc.)</a:t>
            </a:r>
          </a:p>
          <a:p>
            <a:pPr>
              <a:buFont typeface="Wingdings" panose="05000000000000000000" pitchFamily="2" charset="2"/>
              <a:buChar char="Ø"/>
            </a:pPr>
            <a:r>
              <a:rPr lang="en-US" altLang="zh-CN" dirty="0">
                <a:solidFill>
                  <a:srgbClr val="0000CC"/>
                </a:solidFill>
              </a:rPr>
              <a:t>Grouping information </a:t>
            </a:r>
            <a:r>
              <a:rPr lang="zh-CN" altLang="en-US" dirty="0">
                <a:solidFill>
                  <a:srgbClr val="0000CC"/>
                </a:solidFill>
              </a:rPr>
              <a:t>分组信息</a:t>
            </a:r>
            <a:r>
              <a:rPr lang="en-US" altLang="zh-CN" dirty="0"/>
              <a:t>(parent </a:t>
            </a:r>
            <a:r>
              <a:rPr lang="en-US" altLang="zh-CN" dirty="0" smtClean="0"/>
              <a:t>structure</a:t>
            </a:r>
            <a:r>
              <a:rPr lang="zh-CN" altLang="en-US" dirty="0"/>
              <a:t>上级结构</a:t>
            </a:r>
            <a:r>
              <a:rPr lang="en-US" altLang="zh-CN" dirty="0" smtClean="0"/>
              <a:t>, </a:t>
            </a:r>
            <a:r>
              <a:rPr lang="en-US" altLang="zh-CN" dirty="0"/>
              <a:t>subordinate </a:t>
            </a:r>
            <a:r>
              <a:rPr lang="en-US" altLang="zh-CN" dirty="0" smtClean="0"/>
              <a:t>structure</a:t>
            </a:r>
            <a:r>
              <a:rPr lang="zh-CN" altLang="en-US" dirty="0" smtClean="0"/>
              <a:t>下</a:t>
            </a:r>
            <a:r>
              <a:rPr lang="zh-CN" altLang="en-US" dirty="0" smtClean="0"/>
              <a:t>级</a:t>
            </a:r>
            <a:r>
              <a:rPr lang="zh-CN" altLang="en-US" dirty="0"/>
              <a:t>结构</a:t>
            </a:r>
            <a:r>
              <a:rPr lang="en-US" altLang="zh-CN" dirty="0" smtClean="0"/>
              <a:t>, </a:t>
            </a:r>
            <a:r>
              <a:rPr lang="en-US" altLang="zh-CN" dirty="0"/>
              <a:t>physical location record, file, database, etc.)</a:t>
            </a:r>
            <a:endParaRPr lang="zh-CN" altLang="en-US" dirty="0"/>
          </a:p>
        </p:txBody>
      </p:sp>
    </p:spTree>
    <p:extLst>
      <p:ext uri="{BB962C8B-B14F-4D97-AF65-F5344CB8AC3E}">
        <p14:creationId xmlns:p14="http://schemas.microsoft.com/office/powerpoint/2010/main" val="2399678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dictionary—content</a:t>
            </a:r>
            <a:endParaRPr lang="zh-CN" altLang="en-US" dirty="0"/>
          </a:p>
        </p:txBody>
      </p:sp>
      <p:sp>
        <p:nvSpPr>
          <p:cNvPr id="3" name="内容占位符 2"/>
          <p:cNvSpPr>
            <a:spLocks noGrp="1"/>
          </p:cNvSpPr>
          <p:nvPr>
            <p:ph idx="1"/>
          </p:nvPr>
        </p:nvSpPr>
        <p:spPr/>
        <p:txBody>
          <a:bodyPr>
            <a:normAutofit/>
          </a:bodyPr>
          <a:lstStyle/>
          <a:p>
            <a:pPr marL="0" indent="0" algn="just">
              <a:buNone/>
            </a:pPr>
            <a:r>
              <a:rPr lang="en-US" altLang="zh-CN" sz="3600" dirty="0"/>
              <a:t>Alias</a:t>
            </a:r>
            <a:r>
              <a:rPr lang="zh-CN" altLang="en-US" sz="3600" dirty="0"/>
              <a:t>别名</a:t>
            </a:r>
            <a:r>
              <a:rPr lang="en-US" altLang="zh-CN" sz="3600" dirty="0"/>
              <a:t>, is the another name of the element.  Main reason:</a:t>
            </a:r>
          </a:p>
          <a:p>
            <a:pPr marL="742950" indent="-742950" algn="just">
              <a:buFont typeface="+mj-ea"/>
              <a:buAutoNum type="circleNumDbPlain"/>
            </a:pPr>
            <a:r>
              <a:rPr lang="en-US" altLang="zh-CN" sz="3600" dirty="0"/>
              <a:t>Different users use different name of the same data;</a:t>
            </a:r>
          </a:p>
          <a:p>
            <a:pPr marL="742950" indent="-742950" algn="just">
              <a:buFont typeface="+mj-ea"/>
              <a:buAutoNum type="circleNumDbPlain"/>
            </a:pPr>
            <a:r>
              <a:rPr lang="en-US" altLang="zh-CN" sz="3600" dirty="0"/>
              <a:t>A analyst use different name of the same data in different stage.</a:t>
            </a:r>
          </a:p>
          <a:p>
            <a:pPr marL="742950" indent="-742950" algn="just">
              <a:buFont typeface="+mj-ea"/>
              <a:buAutoNum type="circleNumDbPlain"/>
            </a:pPr>
            <a:r>
              <a:rPr lang="en-US" altLang="zh-CN" sz="3600" dirty="0"/>
              <a:t>Two analysts use different name when analyzing the same data respectively.</a:t>
            </a:r>
          </a:p>
          <a:p>
            <a:pPr marL="742950" indent="-742950" algn="just">
              <a:buFont typeface="+mj-ea"/>
              <a:buAutoNum type="circleNumDbPlain"/>
            </a:pPr>
            <a:endParaRPr lang="en-US" altLang="zh-CN" sz="3600" dirty="0"/>
          </a:p>
          <a:p>
            <a:pPr marL="0" indent="0" algn="ctr">
              <a:buNone/>
            </a:pPr>
            <a:r>
              <a:rPr lang="zh-CN" altLang="en-US" sz="3600" b="1" dirty="0"/>
              <a:t>虽然要尽可能减少别名，但不可能完全消除。</a:t>
            </a:r>
            <a:endParaRPr lang="en-US" altLang="zh-CN" sz="3600" b="1" dirty="0"/>
          </a:p>
        </p:txBody>
      </p:sp>
    </p:spTree>
    <p:extLst>
      <p:ext uri="{BB962C8B-B14F-4D97-AF65-F5344CB8AC3E}">
        <p14:creationId xmlns:p14="http://schemas.microsoft.com/office/powerpoint/2010/main" val="3137204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dictionary—Example</a:t>
            </a:r>
            <a:endParaRPr lang="zh-CN" altLang="en-US" dirty="0"/>
          </a:p>
        </p:txBody>
      </p:sp>
      <p:sp>
        <p:nvSpPr>
          <p:cNvPr id="6" name="Rectangle 5"/>
          <p:cNvSpPr>
            <a:spLocks noChangeArrowheads="1"/>
          </p:cNvSpPr>
          <p:nvPr/>
        </p:nvSpPr>
        <p:spPr bwMode="auto">
          <a:xfrm>
            <a:off x="912586" y="1438299"/>
            <a:ext cx="5356225" cy="4575175"/>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lnSpc>
                <a:spcPct val="110000"/>
              </a:lnSpc>
            </a:pPr>
            <a:r>
              <a:rPr lang="zh-CN" altLang="en-US" sz="2200" b="1" dirty="0">
                <a:latin typeface="Times New Roman" panose="02020603050405020304" pitchFamily="18" charset="0"/>
                <a:ea typeface="黑体" panose="02010609060101010101" pitchFamily="49" charset="-122"/>
              </a:rPr>
              <a:t>数据元素编号</a:t>
            </a:r>
            <a:r>
              <a:rPr lang="zh-CN" altLang="en-US" sz="2200" b="1" dirty="0">
                <a:latin typeface="Times New Roman" panose="02020603050405020304" pitchFamily="18" charset="0"/>
              </a:rPr>
              <a:t>：</a:t>
            </a:r>
            <a:r>
              <a:rPr lang="en-US" altLang="zh-CN" sz="2200" b="1" dirty="0">
                <a:latin typeface="Times New Roman" panose="02020603050405020304" pitchFamily="18" charset="0"/>
              </a:rPr>
              <a:t>DC001</a:t>
            </a:r>
          </a:p>
          <a:p>
            <a:pPr algn="just">
              <a:lnSpc>
                <a:spcPct val="110000"/>
              </a:lnSpc>
            </a:pPr>
            <a:r>
              <a:rPr lang="zh-CN" altLang="en-US" sz="2200" b="1" dirty="0">
                <a:latin typeface="Times New Roman" panose="02020603050405020304" pitchFamily="18" charset="0"/>
                <a:ea typeface="黑体" panose="02010609060101010101" pitchFamily="49" charset="-122"/>
              </a:rPr>
              <a:t>数据元素名称</a:t>
            </a:r>
            <a:r>
              <a:rPr lang="zh-CN" altLang="en-US" sz="2200" b="1" dirty="0">
                <a:latin typeface="Times New Roman" panose="02020603050405020304" pitchFamily="18" charset="0"/>
              </a:rPr>
              <a:t>：考试成绩</a:t>
            </a:r>
          </a:p>
          <a:p>
            <a:pPr algn="just">
              <a:lnSpc>
                <a:spcPct val="110000"/>
              </a:lnSpc>
            </a:pPr>
            <a:r>
              <a:rPr lang="zh-CN" altLang="en-US" sz="2200" b="1" dirty="0">
                <a:latin typeface="Times New Roman" panose="02020603050405020304" pitchFamily="18" charset="0"/>
                <a:ea typeface="黑体" panose="02010609060101010101" pitchFamily="49" charset="-122"/>
              </a:rPr>
              <a:t>别名</a:t>
            </a:r>
            <a:r>
              <a:rPr lang="zh-CN" altLang="en-US" sz="2200" b="1" dirty="0">
                <a:latin typeface="Times New Roman" panose="02020603050405020304" pitchFamily="18" charset="0"/>
              </a:rPr>
              <a:t>：成绩、分数</a:t>
            </a:r>
          </a:p>
          <a:p>
            <a:pPr algn="just">
              <a:lnSpc>
                <a:spcPct val="110000"/>
              </a:lnSpc>
            </a:pPr>
            <a:r>
              <a:rPr lang="zh-CN" altLang="en-US" sz="2200" b="1" dirty="0">
                <a:latin typeface="Times New Roman" panose="02020603050405020304" pitchFamily="18" charset="0"/>
                <a:ea typeface="黑体" panose="02010609060101010101" pitchFamily="49" charset="-122"/>
              </a:rPr>
              <a:t>简述</a:t>
            </a:r>
            <a:r>
              <a:rPr lang="zh-CN" altLang="en-US" sz="2200" b="1" dirty="0">
                <a:latin typeface="Times New Roman" panose="02020603050405020304" pitchFamily="18" charset="0"/>
              </a:rPr>
              <a:t>：学生考试成绩，分五个等级</a:t>
            </a:r>
          </a:p>
          <a:p>
            <a:pPr algn="just">
              <a:lnSpc>
                <a:spcPct val="110000"/>
              </a:lnSpc>
            </a:pPr>
            <a:r>
              <a:rPr lang="zh-CN" altLang="en-US" sz="2200" b="1" dirty="0">
                <a:latin typeface="Times New Roman" panose="02020603050405020304" pitchFamily="18" charset="0"/>
                <a:ea typeface="黑体" panose="02010609060101010101" pitchFamily="49" charset="-122"/>
              </a:rPr>
              <a:t>类型/长度</a:t>
            </a:r>
            <a:r>
              <a:rPr lang="zh-CN" altLang="en-US" sz="2200" b="1" dirty="0">
                <a:latin typeface="Times New Roman" panose="02020603050405020304" pitchFamily="18" charset="0"/>
              </a:rPr>
              <a:t>：两个字节，字符类型</a:t>
            </a:r>
          </a:p>
          <a:p>
            <a:pPr algn="just">
              <a:lnSpc>
                <a:spcPct val="110000"/>
              </a:lnSpc>
            </a:pPr>
            <a:r>
              <a:rPr lang="zh-CN" altLang="en-US" sz="2200" b="1" dirty="0">
                <a:latin typeface="Times New Roman" panose="02020603050405020304" pitchFamily="18" charset="0"/>
                <a:ea typeface="黑体" panose="02010609060101010101" pitchFamily="49" charset="-122"/>
              </a:rPr>
              <a:t>取值/含义</a:t>
            </a:r>
            <a:r>
              <a:rPr lang="zh-CN" altLang="en-US" sz="2200" b="1" dirty="0">
                <a:latin typeface="Times New Roman" panose="02020603050405020304" pitchFamily="18" charset="0"/>
              </a:rPr>
              <a:t>：优         [90-100]</a:t>
            </a:r>
          </a:p>
          <a:p>
            <a:pPr algn="just">
              <a:lnSpc>
                <a:spcPct val="110000"/>
              </a:lnSpc>
            </a:pPr>
            <a:r>
              <a:rPr lang="zh-CN" altLang="en-US" sz="2200" b="1" dirty="0">
                <a:latin typeface="Times New Roman" panose="02020603050405020304" pitchFamily="18" charset="0"/>
              </a:rPr>
              <a:t>                     良         [80-89]</a:t>
            </a:r>
          </a:p>
          <a:p>
            <a:pPr algn="just">
              <a:lnSpc>
                <a:spcPct val="110000"/>
              </a:lnSpc>
            </a:pPr>
            <a:r>
              <a:rPr lang="zh-CN" altLang="en-US" sz="2200" b="1" dirty="0">
                <a:latin typeface="Times New Roman" panose="02020603050405020304" pitchFamily="18" charset="0"/>
              </a:rPr>
              <a:t>                     中         [70-79]</a:t>
            </a:r>
          </a:p>
          <a:p>
            <a:pPr algn="just">
              <a:lnSpc>
                <a:spcPct val="110000"/>
              </a:lnSpc>
            </a:pPr>
            <a:r>
              <a:rPr lang="zh-CN" altLang="en-US" sz="2200" b="1" dirty="0">
                <a:latin typeface="Times New Roman" panose="02020603050405020304" pitchFamily="18" charset="0"/>
              </a:rPr>
              <a:t>                     及格     [60-69]</a:t>
            </a:r>
          </a:p>
          <a:p>
            <a:pPr algn="just">
              <a:lnSpc>
                <a:spcPct val="110000"/>
              </a:lnSpc>
            </a:pPr>
            <a:r>
              <a:rPr lang="zh-CN" altLang="en-US" sz="2200" b="1" dirty="0">
                <a:latin typeface="Times New Roman" panose="02020603050405020304" pitchFamily="18" charset="0"/>
              </a:rPr>
              <a:t>                     不及格 [0-59]</a:t>
            </a:r>
          </a:p>
          <a:p>
            <a:pPr algn="just">
              <a:lnSpc>
                <a:spcPct val="110000"/>
              </a:lnSpc>
            </a:pPr>
            <a:r>
              <a:rPr lang="zh-CN" altLang="en-US" sz="2200" b="1" dirty="0">
                <a:latin typeface="Times New Roman" panose="02020603050405020304" pitchFamily="18" charset="0"/>
                <a:ea typeface="黑体" panose="02010609060101010101" pitchFamily="49" charset="-122"/>
              </a:rPr>
              <a:t>有关数据项或结构</a:t>
            </a:r>
            <a:r>
              <a:rPr lang="zh-CN" altLang="en-US" sz="2200" b="1" dirty="0">
                <a:latin typeface="Times New Roman" panose="02020603050405020304" pitchFamily="18" charset="0"/>
              </a:rPr>
              <a:t>：学生成绩档案</a:t>
            </a:r>
          </a:p>
          <a:p>
            <a:pPr algn="just">
              <a:lnSpc>
                <a:spcPct val="110000"/>
              </a:lnSpc>
            </a:pPr>
            <a:r>
              <a:rPr lang="zh-CN" altLang="en-US" sz="2200" b="1" dirty="0">
                <a:latin typeface="Times New Roman" panose="02020603050405020304" pitchFamily="18" charset="0"/>
                <a:ea typeface="黑体" panose="02010609060101010101" pitchFamily="49" charset="-122"/>
              </a:rPr>
              <a:t>有关处理逻辑</a:t>
            </a:r>
            <a:r>
              <a:rPr lang="zh-CN" altLang="en-US" sz="2200" b="1" dirty="0">
                <a:latin typeface="Times New Roman" panose="02020603050405020304" pitchFamily="18" charset="0"/>
              </a:rPr>
              <a:t>：计算成绩</a:t>
            </a:r>
          </a:p>
        </p:txBody>
      </p:sp>
      <p:sp>
        <p:nvSpPr>
          <p:cNvPr id="10" name="矩形 9"/>
          <p:cNvSpPr/>
          <p:nvPr/>
        </p:nvSpPr>
        <p:spPr>
          <a:xfrm>
            <a:off x="6747590" y="3310387"/>
            <a:ext cx="3778791" cy="830997"/>
          </a:xfrm>
          <a:prstGeom prst="rect">
            <a:avLst/>
          </a:prstGeom>
        </p:spPr>
        <p:txBody>
          <a:bodyPr wrap="none">
            <a:spAutoFit/>
          </a:bodyPr>
          <a:lstStyle/>
          <a:p>
            <a:r>
              <a:rPr lang="en-US" altLang="zh-CN" sz="4800" b="1" dirty="0">
                <a:solidFill>
                  <a:srgbClr val="0000CC"/>
                </a:solidFill>
              </a:rPr>
              <a:t>Data element </a:t>
            </a:r>
            <a:endParaRPr lang="zh-CN" altLang="en-US" sz="4800" b="1" dirty="0">
              <a:solidFill>
                <a:srgbClr val="0000CC"/>
              </a:solidFill>
            </a:endParaRPr>
          </a:p>
        </p:txBody>
      </p:sp>
    </p:spTree>
    <p:extLst>
      <p:ext uri="{BB962C8B-B14F-4D97-AF65-F5344CB8AC3E}">
        <p14:creationId xmlns:p14="http://schemas.microsoft.com/office/powerpoint/2010/main" val="856244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1912867" cy="685106"/>
          </a:xfrm>
        </p:spPr>
        <p:txBody>
          <a:bodyPr>
            <a:normAutofit fontScale="90000"/>
          </a:bodyPr>
          <a:lstStyle/>
          <a:p>
            <a:r>
              <a:rPr lang="en-US" altLang="zh-CN" dirty="0">
                <a:solidFill>
                  <a:srgbClr val="FF0000"/>
                </a:solidFill>
              </a:rPr>
              <a:t>2.5   Data dictionary—data definition method</a:t>
            </a:r>
            <a:endParaRPr lang="zh-CN" altLang="en-US" dirty="0"/>
          </a:p>
        </p:txBody>
      </p:sp>
      <p:sp>
        <p:nvSpPr>
          <p:cNvPr id="3" name="内容占位符 2"/>
          <p:cNvSpPr>
            <a:spLocks noGrp="1"/>
          </p:cNvSpPr>
          <p:nvPr>
            <p:ph idx="1"/>
          </p:nvPr>
        </p:nvSpPr>
        <p:spPr/>
        <p:txBody>
          <a:bodyPr>
            <a:normAutofit/>
          </a:bodyPr>
          <a:lstStyle/>
          <a:p>
            <a:pPr marL="742950" indent="-742950">
              <a:buFont typeface="+mj-ea"/>
              <a:buAutoNum type="circleNumDbPlain"/>
            </a:pPr>
            <a:r>
              <a:rPr lang="en-US" altLang="zh-CN" sz="4000" dirty="0"/>
              <a:t>Data element definition</a:t>
            </a:r>
          </a:p>
          <a:p>
            <a:pPr marL="0" indent="0">
              <a:buNone/>
            </a:pPr>
            <a:r>
              <a:rPr lang="en-US" altLang="zh-CN" sz="4000" dirty="0"/>
              <a:t>The basic contents of its definition are:</a:t>
            </a:r>
          </a:p>
          <a:p>
            <a:pPr marL="0" indent="0">
              <a:buNone/>
            </a:pPr>
            <a:r>
              <a:rPr lang="en-US" altLang="zh-CN" sz="4000" dirty="0"/>
              <a:t>A. </a:t>
            </a:r>
            <a:r>
              <a:rPr lang="en-US" altLang="zh-CN" sz="4000" dirty="0" smtClean="0"/>
              <a:t>Number(</a:t>
            </a:r>
            <a:r>
              <a:rPr lang="zh-CN" altLang="en-US" sz="4000" dirty="0"/>
              <a:t>编号</a:t>
            </a:r>
            <a:r>
              <a:rPr lang="en-US" altLang="zh-CN" sz="4000" dirty="0" smtClean="0"/>
              <a:t>), </a:t>
            </a:r>
            <a:r>
              <a:rPr lang="en-US" altLang="zh-CN" sz="4000" dirty="0"/>
              <a:t>name and meaning of data element;</a:t>
            </a:r>
          </a:p>
          <a:p>
            <a:pPr marL="0" indent="0">
              <a:buNone/>
            </a:pPr>
            <a:r>
              <a:rPr lang="en-US" altLang="zh-CN" sz="4000" dirty="0"/>
              <a:t>B. Data type and length;</a:t>
            </a:r>
          </a:p>
          <a:p>
            <a:pPr marL="0" indent="0">
              <a:buNone/>
            </a:pPr>
            <a:r>
              <a:rPr lang="en-US" altLang="zh-CN" sz="4000" dirty="0"/>
              <a:t>C. Reasonable value</a:t>
            </a:r>
            <a:r>
              <a:rPr lang="zh-CN" altLang="en-US" sz="4000" dirty="0"/>
              <a:t>（合理取值）</a:t>
            </a:r>
            <a:r>
              <a:rPr lang="en-US" altLang="zh-CN" sz="4000" dirty="0"/>
              <a:t>;</a:t>
            </a:r>
          </a:p>
          <a:p>
            <a:pPr marL="0" indent="0">
              <a:buNone/>
            </a:pPr>
            <a:r>
              <a:rPr lang="en-US" altLang="zh-CN" sz="4000" dirty="0"/>
              <a:t>D. Other contents, such as its logical relationship with other data.</a:t>
            </a:r>
            <a:endParaRPr lang="zh-CN" altLang="en-US" sz="4000" dirty="0"/>
          </a:p>
        </p:txBody>
      </p:sp>
    </p:spTree>
    <p:extLst>
      <p:ext uri="{BB962C8B-B14F-4D97-AF65-F5344CB8AC3E}">
        <p14:creationId xmlns:p14="http://schemas.microsoft.com/office/powerpoint/2010/main" val="339639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a:t>
            </a:r>
            <a:endParaRPr lang="zh-CN" altLang="en-US" dirty="0"/>
          </a:p>
        </p:txBody>
      </p:sp>
      <p:sp>
        <p:nvSpPr>
          <p:cNvPr id="3" name="内容占位符 2"/>
          <p:cNvSpPr>
            <a:spLocks noGrp="1"/>
          </p:cNvSpPr>
          <p:nvPr>
            <p:ph idx="1"/>
          </p:nvPr>
        </p:nvSpPr>
        <p:spPr/>
        <p:txBody>
          <a:bodyPr>
            <a:normAutofit lnSpcReduction="10000"/>
          </a:bodyPr>
          <a:lstStyle/>
          <a:p>
            <a:pPr marL="0" indent="0" algn="just">
              <a:buNone/>
            </a:pPr>
            <a:r>
              <a:rPr lang="en-US" altLang="zh-CN" sz="3200" dirty="0">
                <a:solidFill>
                  <a:srgbClr val="FF0000"/>
                </a:solidFill>
              </a:rPr>
              <a:t>Data flow diagram (DFD) </a:t>
            </a:r>
            <a:r>
              <a:rPr lang="en-US" altLang="zh-CN" sz="3200" dirty="0"/>
              <a:t>is a graphical technology that depicts the </a:t>
            </a:r>
            <a:r>
              <a:rPr lang="en-US" altLang="zh-CN" sz="3200" u="sng" dirty="0">
                <a:solidFill>
                  <a:srgbClr val="0000CC"/>
                </a:solidFill>
              </a:rPr>
              <a:t>transformation of information flow and data </a:t>
            </a:r>
            <a:r>
              <a:rPr lang="en-US" altLang="zh-CN" sz="3200" dirty="0"/>
              <a:t>in the process of moving </a:t>
            </a:r>
            <a:r>
              <a:rPr lang="en-US" altLang="zh-CN" sz="3200" u="sng" dirty="0">
                <a:solidFill>
                  <a:srgbClr val="0000CC"/>
                </a:solidFill>
              </a:rPr>
              <a:t>from input to output</a:t>
            </a:r>
            <a:r>
              <a:rPr lang="en-US" altLang="zh-CN" sz="3200" dirty="0"/>
              <a:t>.</a:t>
            </a:r>
          </a:p>
          <a:p>
            <a:pPr marL="514350" indent="-514350" algn="just">
              <a:buFont typeface="+mj-ea"/>
              <a:buAutoNum type="circleNumDbPlain"/>
            </a:pPr>
            <a:r>
              <a:rPr lang="en-US" altLang="zh-CN" sz="3200" dirty="0"/>
              <a:t>There are </a:t>
            </a:r>
            <a:r>
              <a:rPr lang="en-US" altLang="zh-CN" sz="3200" u="sng" dirty="0">
                <a:solidFill>
                  <a:srgbClr val="0000CC"/>
                </a:solidFill>
              </a:rPr>
              <a:t>no specific physical elements </a:t>
            </a:r>
            <a:r>
              <a:rPr lang="en-US" altLang="zh-CN" sz="3200" dirty="0"/>
              <a:t>in the data flow diagram, which </a:t>
            </a:r>
            <a:r>
              <a:rPr lang="en-US" altLang="zh-CN" sz="3200" u="sng" dirty="0">
                <a:solidFill>
                  <a:srgbClr val="0000CC"/>
                </a:solidFill>
              </a:rPr>
              <a:t>only depicts the flow and processing of information in the software</a:t>
            </a:r>
            <a:r>
              <a:rPr lang="en-US" altLang="zh-CN" sz="3200" dirty="0"/>
              <a:t>.</a:t>
            </a:r>
          </a:p>
          <a:p>
            <a:pPr marL="514350" indent="-514350" algn="just">
              <a:buFont typeface="+mj-ea"/>
              <a:buAutoNum type="circleNumDbPlain"/>
            </a:pPr>
            <a:r>
              <a:rPr lang="en-US" altLang="zh-CN" sz="3200" dirty="0"/>
              <a:t>Because data flow diagram is </a:t>
            </a:r>
            <a:r>
              <a:rPr lang="en-US" altLang="zh-CN" sz="3200" u="sng" dirty="0">
                <a:solidFill>
                  <a:srgbClr val="0000CC"/>
                </a:solidFill>
              </a:rPr>
              <a:t>a graphical representation of system logic functions</a:t>
            </a:r>
            <a:r>
              <a:rPr lang="en-US" altLang="zh-CN" sz="3200" dirty="0"/>
              <a:t>, even non professional computer technicians can easily understand it, so it is an excellent communication tool between analysts and users.</a:t>
            </a:r>
          </a:p>
          <a:p>
            <a:pPr marL="514350" indent="-514350" algn="just">
              <a:buFont typeface="+mj-ea"/>
              <a:buAutoNum type="circleNumDbPlain"/>
            </a:pPr>
            <a:r>
              <a:rPr lang="en-US" altLang="zh-CN" sz="3200" dirty="0"/>
              <a:t>When designing the data flow diagram, you only need to </a:t>
            </a:r>
            <a:r>
              <a:rPr lang="en-US" altLang="zh-CN" sz="3200" u="sng" dirty="0">
                <a:solidFill>
                  <a:srgbClr val="0000CC"/>
                </a:solidFill>
              </a:rPr>
              <a:t>consider the basic logical functions that the system must complete</a:t>
            </a:r>
            <a:r>
              <a:rPr lang="en-US" altLang="zh-CN" sz="3200" dirty="0"/>
              <a:t>, and you don't need to consider how to implement these functions concretely at all.</a:t>
            </a:r>
            <a:endParaRPr lang="zh-CN" altLang="en-US" sz="3200" dirty="0"/>
          </a:p>
        </p:txBody>
      </p:sp>
    </p:spTree>
    <p:extLst>
      <p:ext uri="{BB962C8B-B14F-4D97-AF65-F5344CB8AC3E}">
        <p14:creationId xmlns:p14="http://schemas.microsoft.com/office/powerpoint/2010/main" val="872127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Autofit/>
          </a:bodyPr>
          <a:lstStyle/>
          <a:p>
            <a:pPr marL="514350" indent="-514350">
              <a:buFont typeface="+mj-ea"/>
              <a:buAutoNum type="circleNumDbPlain" startAt="2"/>
            </a:pPr>
            <a:r>
              <a:rPr lang="en-US" altLang="zh-CN" sz="4000" dirty="0"/>
              <a:t> Data flow definition</a:t>
            </a:r>
          </a:p>
          <a:p>
            <a:pPr marL="0" indent="0">
              <a:buNone/>
            </a:pPr>
            <a:r>
              <a:rPr lang="en-US" altLang="zh-CN" sz="4000" dirty="0"/>
              <a:t>The basic contents of its definition are:</a:t>
            </a:r>
          </a:p>
          <a:p>
            <a:pPr marL="514350" indent="-514350">
              <a:buAutoNum type="alphaUcPeriod"/>
            </a:pPr>
            <a:r>
              <a:rPr lang="en-US" altLang="zh-CN" sz="4000" dirty="0"/>
              <a:t>Data flow number and name;</a:t>
            </a:r>
          </a:p>
          <a:p>
            <a:pPr marL="514350" indent="-514350">
              <a:buAutoNum type="alphaUcPeriod"/>
            </a:pPr>
            <a:r>
              <a:rPr lang="en-US" altLang="zh-CN" sz="4000" dirty="0"/>
              <a:t>Data flow source and destination;</a:t>
            </a:r>
          </a:p>
          <a:p>
            <a:pPr marL="514350" indent="-514350">
              <a:buAutoNum type="alphaUcPeriod"/>
            </a:pPr>
            <a:r>
              <a:rPr lang="en-US" altLang="zh-CN" sz="4000" dirty="0"/>
              <a:t>Composition of data </a:t>
            </a:r>
            <a:r>
              <a:rPr lang="en-US" altLang="zh-CN" sz="4000" dirty="0" smtClean="0"/>
              <a:t>flow </a:t>
            </a:r>
            <a:r>
              <a:rPr lang="zh-CN" altLang="en-US" sz="4000" dirty="0" smtClean="0"/>
              <a:t>数据流的组成</a:t>
            </a:r>
            <a:r>
              <a:rPr lang="en-US" altLang="zh-CN" sz="4000" dirty="0" smtClean="0"/>
              <a:t>;</a:t>
            </a:r>
            <a:endParaRPr lang="en-US" altLang="zh-CN" sz="4000" dirty="0"/>
          </a:p>
          <a:p>
            <a:pPr marL="514350" indent="-514350">
              <a:buAutoNum type="alphaUcPeriod"/>
            </a:pPr>
            <a:r>
              <a:rPr lang="en-US" altLang="zh-CN" sz="4000" dirty="0"/>
              <a:t>Circulation</a:t>
            </a:r>
            <a:r>
              <a:rPr lang="zh-CN" altLang="en-US" sz="4000" b="1" dirty="0">
                <a:latin typeface="Times New Roman" panose="02020603050405020304" pitchFamily="18" charset="0"/>
              </a:rPr>
              <a:t>流通量</a:t>
            </a:r>
            <a:r>
              <a:rPr lang="en-US" altLang="zh-CN" sz="4000" dirty="0"/>
              <a:t>;</a:t>
            </a:r>
          </a:p>
          <a:p>
            <a:pPr marL="514350" indent="-514350">
              <a:buAutoNum type="alphaUcPeriod"/>
            </a:pPr>
            <a:r>
              <a:rPr lang="en-US" altLang="zh-CN" sz="4000" dirty="0"/>
              <a:t>Peak </a:t>
            </a:r>
            <a:r>
              <a:rPr lang="zh-CN" altLang="en-US" sz="4000" b="1" dirty="0">
                <a:latin typeface="Times New Roman" panose="02020603050405020304" pitchFamily="18" charset="0"/>
              </a:rPr>
              <a:t>峰值</a:t>
            </a:r>
            <a:r>
              <a:rPr lang="en-US" altLang="zh-CN" sz="4000" dirty="0"/>
              <a:t>.</a:t>
            </a:r>
            <a:endParaRPr lang="zh-CN" altLang="en-US" sz="4000" dirty="0"/>
          </a:p>
        </p:txBody>
      </p:sp>
      <p:sp>
        <p:nvSpPr>
          <p:cNvPr id="5" name="标题 1"/>
          <p:cNvSpPr>
            <a:spLocks noGrp="1"/>
          </p:cNvSpPr>
          <p:nvPr>
            <p:ph type="title"/>
          </p:nvPr>
        </p:nvSpPr>
        <p:spPr>
          <a:xfrm>
            <a:off x="279132" y="396069"/>
            <a:ext cx="11912867" cy="685106"/>
          </a:xfrm>
        </p:spPr>
        <p:txBody>
          <a:bodyPr>
            <a:normAutofit fontScale="90000"/>
          </a:bodyPr>
          <a:lstStyle/>
          <a:p>
            <a:r>
              <a:rPr lang="en-US" altLang="zh-CN" dirty="0">
                <a:solidFill>
                  <a:srgbClr val="FF0000"/>
                </a:solidFill>
              </a:rPr>
              <a:t>2.5   Data dictionary—data definition method</a:t>
            </a:r>
            <a:endParaRPr lang="zh-CN" altLang="en-US" dirty="0"/>
          </a:p>
        </p:txBody>
      </p:sp>
    </p:spTree>
    <p:extLst>
      <p:ext uri="{BB962C8B-B14F-4D97-AF65-F5344CB8AC3E}">
        <p14:creationId xmlns:p14="http://schemas.microsoft.com/office/powerpoint/2010/main" val="1670987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dictionary—Example</a:t>
            </a:r>
            <a:endParaRPr lang="zh-CN" altLang="en-US" dirty="0"/>
          </a:p>
        </p:txBody>
      </p:sp>
      <p:sp>
        <p:nvSpPr>
          <p:cNvPr id="5" name="Rectangle 5"/>
          <p:cNvSpPr>
            <a:spLocks noChangeArrowheads="1"/>
          </p:cNvSpPr>
          <p:nvPr/>
        </p:nvSpPr>
        <p:spPr bwMode="auto">
          <a:xfrm>
            <a:off x="1017264" y="1469559"/>
            <a:ext cx="5880100" cy="4420487"/>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200" b="1">
                <a:latin typeface="Times New Roman" panose="02020603050405020304" pitchFamily="18" charset="0"/>
                <a:ea typeface="黑体" panose="02010609060101010101" pitchFamily="49" charset="-122"/>
              </a:rPr>
              <a:t>数据流编号</a:t>
            </a:r>
            <a:r>
              <a:rPr lang="zh-CN" altLang="en-US" sz="2200" b="1">
                <a:latin typeface="Times New Roman" panose="02020603050405020304" pitchFamily="18" charset="0"/>
              </a:rPr>
              <a:t>：</a:t>
            </a:r>
            <a:r>
              <a:rPr lang="en-US" altLang="zh-CN" sz="2200" b="1">
                <a:latin typeface="Times New Roman" panose="02020603050405020304" pitchFamily="18" charset="0"/>
              </a:rPr>
              <a:t>DF001</a:t>
            </a:r>
          </a:p>
          <a:p>
            <a:pPr algn="just"/>
            <a:r>
              <a:rPr lang="zh-CN" altLang="en-US" sz="2200" b="1">
                <a:latin typeface="Times New Roman" panose="02020603050405020304" pitchFamily="18" charset="0"/>
                <a:ea typeface="黑体" panose="02010609060101010101" pitchFamily="49" charset="-122"/>
              </a:rPr>
              <a:t>数据流名称</a:t>
            </a:r>
            <a:r>
              <a:rPr lang="zh-CN" altLang="en-US" sz="2200" b="1">
                <a:latin typeface="Times New Roman" panose="02020603050405020304" pitchFamily="18" charset="0"/>
              </a:rPr>
              <a:t>：订票单</a:t>
            </a:r>
            <a:endParaRPr lang="en-US" altLang="zh-CN" sz="2200" b="1">
              <a:latin typeface="Times New Roman" panose="02020603050405020304" pitchFamily="18" charset="0"/>
            </a:endParaRPr>
          </a:p>
          <a:p>
            <a:pPr algn="just"/>
            <a:r>
              <a:rPr lang="zh-CN" altLang="en-US" sz="2200" b="1">
                <a:latin typeface="Times New Roman" panose="02020603050405020304" pitchFamily="18" charset="0"/>
                <a:ea typeface="黑体" panose="02010609060101010101" pitchFamily="49" charset="-122"/>
              </a:rPr>
              <a:t>简述</a:t>
            </a:r>
            <a:r>
              <a:rPr lang="zh-CN" altLang="en-US" sz="2200" b="1">
                <a:latin typeface="Times New Roman" panose="02020603050405020304" pitchFamily="18" charset="0"/>
              </a:rPr>
              <a:t>：订票时填写的订票单</a:t>
            </a:r>
          </a:p>
          <a:p>
            <a:pPr algn="just"/>
            <a:r>
              <a:rPr lang="zh-CN" altLang="en-US" sz="2200" b="1">
                <a:latin typeface="Times New Roman" panose="02020603050405020304" pitchFamily="18" charset="0"/>
                <a:ea typeface="黑体" panose="02010609060101010101" pitchFamily="49" charset="-122"/>
              </a:rPr>
              <a:t>数据流来源</a:t>
            </a:r>
            <a:r>
              <a:rPr lang="zh-CN" altLang="en-US" sz="2200" b="1">
                <a:latin typeface="Times New Roman" panose="02020603050405020304" pitchFamily="18" charset="0"/>
              </a:rPr>
              <a:t>：外部实体“乘客”</a:t>
            </a:r>
          </a:p>
          <a:p>
            <a:pPr algn="just"/>
            <a:r>
              <a:rPr lang="zh-CN" altLang="en-US" sz="2200" b="1">
                <a:latin typeface="Times New Roman" panose="02020603050405020304" pitchFamily="18" charset="0"/>
                <a:ea typeface="黑体" panose="02010609060101010101" pitchFamily="49" charset="-122"/>
              </a:rPr>
              <a:t>数据流去处</a:t>
            </a:r>
            <a:r>
              <a:rPr lang="zh-CN" altLang="en-US" sz="2200" b="1">
                <a:latin typeface="Times New Roman" panose="02020603050405020304" pitchFamily="18" charset="0"/>
              </a:rPr>
              <a:t>：处理逻辑“预订机票”</a:t>
            </a:r>
          </a:p>
          <a:p>
            <a:pPr algn="just"/>
            <a:r>
              <a:rPr lang="zh-CN" altLang="en-US" sz="2200" b="1">
                <a:latin typeface="Times New Roman" panose="02020603050405020304" pitchFamily="18" charset="0"/>
                <a:ea typeface="黑体" panose="02010609060101010101" pitchFamily="49" charset="-122"/>
              </a:rPr>
              <a:t>数据流组成</a:t>
            </a:r>
            <a:r>
              <a:rPr lang="zh-CN" altLang="en-US" sz="2200" b="1">
                <a:latin typeface="Times New Roman" panose="02020603050405020304" pitchFamily="18" charset="0"/>
              </a:rPr>
              <a:t>：订单编号</a:t>
            </a:r>
          </a:p>
          <a:p>
            <a:pPr algn="just"/>
            <a:r>
              <a:rPr lang="zh-CN" altLang="en-US" sz="2200" b="1">
                <a:latin typeface="Times New Roman" panose="02020603050405020304" pitchFamily="18" charset="0"/>
              </a:rPr>
              <a:t>                        日期</a:t>
            </a:r>
          </a:p>
          <a:p>
            <a:pPr algn="just"/>
            <a:r>
              <a:rPr lang="zh-CN" altLang="en-US" sz="2200" b="1">
                <a:latin typeface="Times New Roman" panose="02020603050405020304" pitchFamily="18" charset="0"/>
              </a:rPr>
              <a:t>                        乘客号</a:t>
            </a:r>
          </a:p>
          <a:p>
            <a:pPr algn="just"/>
            <a:r>
              <a:rPr lang="zh-CN" altLang="en-US" sz="2200" b="1">
                <a:latin typeface="Times New Roman" panose="02020603050405020304" pitchFamily="18" charset="0"/>
              </a:rPr>
              <a:t>                        航班号</a:t>
            </a:r>
          </a:p>
          <a:p>
            <a:pPr algn="just"/>
            <a:r>
              <a:rPr lang="zh-CN" altLang="en-US" sz="2200" b="1">
                <a:latin typeface="Times New Roman" panose="02020603050405020304" pitchFamily="18" charset="0"/>
              </a:rPr>
              <a:t>                        状态</a:t>
            </a:r>
          </a:p>
          <a:p>
            <a:pPr algn="just"/>
            <a:r>
              <a:rPr lang="zh-CN" altLang="en-US" sz="2200" b="1">
                <a:latin typeface="Times New Roman" panose="02020603050405020304" pitchFamily="18" charset="0"/>
              </a:rPr>
              <a:t>                        订单失效日期</a:t>
            </a:r>
          </a:p>
          <a:p>
            <a:pPr algn="just"/>
            <a:r>
              <a:rPr lang="zh-CN" altLang="en-US" sz="2200" b="1">
                <a:latin typeface="Times New Roman" panose="02020603050405020304" pitchFamily="18" charset="0"/>
                <a:ea typeface="黑体" panose="02010609060101010101" pitchFamily="49" charset="-122"/>
              </a:rPr>
              <a:t>流通量</a:t>
            </a:r>
            <a:r>
              <a:rPr lang="zh-CN" altLang="en-US" sz="2200" b="1">
                <a:latin typeface="Times New Roman" panose="02020603050405020304" pitchFamily="18" charset="0"/>
              </a:rPr>
              <a:t>：每天300份</a:t>
            </a:r>
          </a:p>
          <a:p>
            <a:pPr algn="just"/>
            <a:r>
              <a:rPr lang="zh-CN" altLang="en-US" sz="2200" b="1">
                <a:latin typeface="Times New Roman" panose="02020603050405020304" pitchFamily="18" charset="0"/>
                <a:ea typeface="黑体" panose="02010609060101010101" pitchFamily="49" charset="-122"/>
              </a:rPr>
              <a:t>高峰值流通量</a:t>
            </a:r>
            <a:r>
              <a:rPr lang="zh-CN" altLang="en-US" sz="2200" b="1">
                <a:latin typeface="Times New Roman" panose="02020603050405020304" pitchFamily="18" charset="0"/>
              </a:rPr>
              <a:t>：每天早上9：00，约160份</a:t>
            </a:r>
          </a:p>
        </p:txBody>
      </p:sp>
      <p:sp>
        <p:nvSpPr>
          <p:cNvPr id="7" name="矩形 6"/>
          <p:cNvSpPr/>
          <p:nvPr/>
        </p:nvSpPr>
        <p:spPr>
          <a:xfrm>
            <a:off x="7353380" y="3424689"/>
            <a:ext cx="2656368" cy="830997"/>
          </a:xfrm>
          <a:prstGeom prst="rect">
            <a:avLst/>
          </a:prstGeom>
        </p:spPr>
        <p:txBody>
          <a:bodyPr wrap="none">
            <a:spAutoFit/>
          </a:bodyPr>
          <a:lstStyle/>
          <a:p>
            <a:r>
              <a:rPr lang="en-US" altLang="zh-CN" sz="4800" b="1" dirty="0">
                <a:solidFill>
                  <a:srgbClr val="0000CC"/>
                </a:solidFill>
              </a:rPr>
              <a:t>Data flow</a:t>
            </a:r>
            <a:endParaRPr lang="zh-CN" altLang="en-US" sz="4800" b="1" dirty="0">
              <a:solidFill>
                <a:srgbClr val="0000CC"/>
              </a:solidFill>
            </a:endParaRPr>
          </a:p>
        </p:txBody>
      </p:sp>
    </p:spTree>
    <p:extLst>
      <p:ext uri="{BB962C8B-B14F-4D97-AF65-F5344CB8AC3E}">
        <p14:creationId xmlns:p14="http://schemas.microsoft.com/office/powerpoint/2010/main" val="793666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1813808" cy="685106"/>
          </a:xfrm>
        </p:spPr>
        <p:txBody>
          <a:bodyPr>
            <a:normAutofit fontScale="90000"/>
          </a:bodyPr>
          <a:lstStyle/>
          <a:p>
            <a:r>
              <a:rPr lang="en-US" altLang="zh-CN" dirty="0">
                <a:solidFill>
                  <a:srgbClr val="FF0000"/>
                </a:solidFill>
              </a:rPr>
              <a:t>2.5   Data dictionary—data definition method</a:t>
            </a:r>
            <a:endParaRPr lang="zh-CN" altLang="en-US" dirty="0"/>
          </a:p>
        </p:txBody>
      </p:sp>
      <p:sp>
        <p:nvSpPr>
          <p:cNvPr id="3" name="内容占位符 2"/>
          <p:cNvSpPr>
            <a:spLocks noGrp="1"/>
          </p:cNvSpPr>
          <p:nvPr>
            <p:ph idx="1"/>
          </p:nvPr>
        </p:nvSpPr>
        <p:spPr/>
        <p:txBody>
          <a:bodyPr>
            <a:normAutofit/>
          </a:bodyPr>
          <a:lstStyle/>
          <a:p>
            <a:pPr marL="742950" indent="-742950">
              <a:buFont typeface="+mj-ea"/>
              <a:buAutoNum type="circleNumDbPlain" startAt="3"/>
            </a:pPr>
            <a:r>
              <a:rPr lang="en-US" altLang="zh-CN" sz="4000" dirty="0"/>
              <a:t>Data storage definition</a:t>
            </a:r>
          </a:p>
          <a:p>
            <a:pPr marL="0" indent="0">
              <a:buNone/>
            </a:pPr>
            <a:r>
              <a:rPr lang="en-US" altLang="zh-CN" sz="4000" dirty="0"/>
              <a:t>The basic contents of its definition are:</a:t>
            </a:r>
          </a:p>
          <a:p>
            <a:pPr marL="514350" indent="-514350">
              <a:buAutoNum type="alphaUcPeriod"/>
            </a:pPr>
            <a:r>
              <a:rPr lang="en-US" altLang="zh-CN" sz="4000" dirty="0"/>
              <a:t>Data storage number and name;</a:t>
            </a:r>
          </a:p>
          <a:p>
            <a:pPr marL="514350" indent="-514350">
              <a:buAutoNum type="alphaUcPeriod"/>
            </a:pPr>
            <a:r>
              <a:rPr lang="en-US" altLang="zh-CN" sz="4000" dirty="0"/>
              <a:t>Composition of data storage;</a:t>
            </a:r>
          </a:p>
          <a:p>
            <a:pPr marL="514350" indent="-514350">
              <a:buAutoNum type="alphaUcPeriod"/>
            </a:pPr>
            <a:r>
              <a:rPr lang="en-US" altLang="zh-CN" sz="4000" dirty="0"/>
              <a:t>Other requirements.</a:t>
            </a:r>
            <a:endParaRPr lang="zh-CN" altLang="en-US" sz="4000" dirty="0"/>
          </a:p>
        </p:txBody>
      </p:sp>
    </p:spTree>
    <p:extLst>
      <p:ext uri="{BB962C8B-B14F-4D97-AF65-F5344CB8AC3E}">
        <p14:creationId xmlns:p14="http://schemas.microsoft.com/office/powerpoint/2010/main" val="3290947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514350" indent="-514350">
              <a:buFont typeface="+mj-ea"/>
              <a:buAutoNum type="circleNumDbPlain" startAt="4"/>
            </a:pPr>
            <a:r>
              <a:rPr lang="en-US" altLang="zh-CN" sz="4000" dirty="0"/>
              <a:t>Data processing dictionary definition</a:t>
            </a:r>
          </a:p>
          <a:p>
            <a:pPr marL="0" indent="0">
              <a:buNone/>
            </a:pPr>
            <a:r>
              <a:rPr lang="en-US" altLang="zh-CN" sz="4000" dirty="0"/>
              <a:t>The basic contents of its definition are:</a:t>
            </a:r>
          </a:p>
          <a:p>
            <a:pPr marL="514350" indent="-514350">
              <a:buAutoNum type="alphaUcPeriod"/>
            </a:pPr>
            <a:r>
              <a:rPr lang="en-US" altLang="zh-CN" sz="4000" dirty="0"/>
              <a:t>Data processing number and name;</a:t>
            </a:r>
          </a:p>
          <a:p>
            <a:pPr marL="514350" indent="-514350">
              <a:buAutoNum type="alphaUcPeriod"/>
            </a:pPr>
            <a:r>
              <a:rPr lang="en-US" altLang="zh-CN" sz="4000" dirty="0"/>
              <a:t>Brief description;</a:t>
            </a:r>
          </a:p>
          <a:p>
            <a:pPr marL="514350" indent="-514350">
              <a:buAutoNum type="alphaUcPeriod"/>
            </a:pPr>
            <a:r>
              <a:rPr lang="en-US" altLang="zh-CN" sz="4000" dirty="0"/>
              <a:t>Input / output;</a:t>
            </a:r>
          </a:p>
          <a:p>
            <a:pPr marL="514350" indent="-514350">
              <a:buAutoNum type="alphaUcPeriod"/>
            </a:pPr>
            <a:r>
              <a:rPr lang="en-US" altLang="zh-CN" sz="4000" dirty="0"/>
              <a:t>Function description;</a:t>
            </a:r>
          </a:p>
          <a:p>
            <a:pPr marL="514350" indent="-514350">
              <a:buAutoNum type="alphaUcPeriod"/>
            </a:pPr>
            <a:r>
              <a:rPr lang="en-US" altLang="zh-CN" sz="4000" dirty="0"/>
              <a:t>About data storage.</a:t>
            </a:r>
            <a:endParaRPr lang="zh-CN" altLang="en-US" sz="4000" dirty="0"/>
          </a:p>
        </p:txBody>
      </p:sp>
      <p:sp>
        <p:nvSpPr>
          <p:cNvPr id="4" name="标题 1"/>
          <p:cNvSpPr>
            <a:spLocks noGrp="1"/>
          </p:cNvSpPr>
          <p:nvPr>
            <p:ph type="title"/>
          </p:nvPr>
        </p:nvSpPr>
        <p:spPr>
          <a:xfrm>
            <a:off x="279132" y="396069"/>
            <a:ext cx="11813808" cy="685106"/>
          </a:xfrm>
        </p:spPr>
        <p:txBody>
          <a:bodyPr>
            <a:normAutofit fontScale="90000"/>
          </a:bodyPr>
          <a:lstStyle/>
          <a:p>
            <a:r>
              <a:rPr lang="en-US" altLang="zh-CN" dirty="0">
                <a:solidFill>
                  <a:srgbClr val="FF0000"/>
                </a:solidFill>
              </a:rPr>
              <a:t>2.5   Data dictionary—data definition method</a:t>
            </a:r>
            <a:endParaRPr lang="zh-CN" altLang="en-US" dirty="0"/>
          </a:p>
        </p:txBody>
      </p:sp>
    </p:spTree>
    <p:extLst>
      <p:ext uri="{BB962C8B-B14F-4D97-AF65-F5344CB8AC3E}">
        <p14:creationId xmlns:p14="http://schemas.microsoft.com/office/powerpoint/2010/main" val="10850223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dictionary—Example</a:t>
            </a:r>
            <a:endParaRPr lang="zh-CN" altLang="en-US" dirty="0"/>
          </a:p>
        </p:txBody>
      </p:sp>
      <p:sp>
        <p:nvSpPr>
          <p:cNvPr id="5" name="Rectangle 5"/>
          <p:cNvSpPr>
            <a:spLocks noChangeArrowheads="1"/>
          </p:cNvSpPr>
          <p:nvPr/>
        </p:nvSpPr>
        <p:spPr bwMode="auto">
          <a:xfrm>
            <a:off x="464820" y="1722120"/>
            <a:ext cx="7113270" cy="3946525"/>
          </a:xfrm>
          <a:prstGeom prst="rect">
            <a:avLst/>
          </a:prstGeom>
          <a:noFill/>
          <a:ln w="317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lnSpc>
                <a:spcPct val="130000"/>
              </a:lnSpc>
            </a:pPr>
            <a:r>
              <a:rPr lang="zh-CN" altLang="en-US" sz="2400" b="1" dirty="0">
                <a:latin typeface="Times New Roman" panose="02020603050405020304" pitchFamily="18" charset="0"/>
                <a:ea typeface="黑体" panose="02010609060101010101" pitchFamily="49" charset="-122"/>
              </a:rPr>
              <a:t>数据处理编号</a:t>
            </a:r>
            <a:r>
              <a:rPr lang="zh-CN" altLang="en-US" sz="2400" b="1" dirty="0">
                <a:latin typeface="Times New Roman" panose="02020603050405020304" pitchFamily="18" charset="0"/>
              </a:rPr>
              <a:t>：</a:t>
            </a:r>
            <a:r>
              <a:rPr lang="en-US" altLang="zh-CN" sz="2400" b="1" dirty="0">
                <a:latin typeface="Times New Roman" panose="02020603050405020304" pitchFamily="18" charset="0"/>
              </a:rPr>
              <a:t>DP001</a:t>
            </a:r>
          </a:p>
          <a:p>
            <a:pPr algn="just">
              <a:lnSpc>
                <a:spcPct val="130000"/>
              </a:lnSpc>
            </a:pPr>
            <a:r>
              <a:rPr lang="zh-CN" altLang="en-US" sz="2400" b="1" dirty="0">
                <a:latin typeface="Times New Roman" panose="02020603050405020304" pitchFamily="18" charset="0"/>
                <a:ea typeface="黑体" panose="02010609060101010101" pitchFamily="49" charset="-122"/>
              </a:rPr>
              <a:t>数据处理名称</a:t>
            </a:r>
            <a:r>
              <a:rPr lang="zh-CN" altLang="en-US" sz="2400" b="1" dirty="0">
                <a:latin typeface="Times New Roman" panose="02020603050405020304" pitchFamily="18" charset="0"/>
              </a:rPr>
              <a:t>：编辑订票</a:t>
            </a:r>
          </a:p>
          <a:p>
            <a:pPr algn="just">
              <a:lnSpc>
                <a:spcPct val="130000"/>
              </a:lnSpc>
            </a:pPr>
            <a:r>
              <a:rPr lang="zh-CN" altLang="en-US" sz="2400" b="1" dirty="0">
                <a:latin typeface="Times New Roman" panose="02020603050405020304" pitchFamily="18" charset="0"/>
                <a:ea typeface="黑体" panose="02010609060101010101" pitchFamily="49" charset="-122"/>
              </a:rPr>
              <a:t>简述</a:t>
            </a:r>
            <a:r>
              <a:rPr lang="zh-CN" altLang="en-US" sz="2400" b="1" dirty="0">
                <a:latin typeface="Times New Roman" panose="02020603050405020304" pitchFamily="18" charset="0"/>
              </a:rPr>
              <a:t>：接收从终端录入的订票单，检验是否正确</a:t>
            </a:r>
          </a:p>
          <a:p>
            <a:pPr algn="just">
              <a:lnSpc>
                <a:spcPct val="130000"/>
              </a:lnSpc>
            </a:pPr>
            <a:r>
              <a:rPr lang="zh-CN" altLang="en-US" sz="2400" b="1" dirty="0">
                <a:latin typeface="Times New Roman" panose="02020603050405020304" pitchFamily="18" charset="0"/>
                <a:ea typeface="黑体" panose="02010609060101010101" pitchFamily="49" charset="-122"/>
              </a:rPr>
              <a:t>输入</a:t>
            </a:r>
            <a:r>
              <a:rPr lang="zh-CN" altLang="en-US" sz="2400" b="1" dirty="0">
                <a:latin typeface="Times New Roman" panose="02020603050405020304" pitchFamily="18" charset="0"/>
              </a:rPr>
              <a:t>：乘客订单，来源：外部实体“乘客”</a:t>
            </a:r>
          </a:p>
          <a:p>
            <a:pPr algn="just">
              <a:lnSpc>
                <a:spcPct val="130000"/>
              </a:lnSpc>
            </a:pPr>
            <a:r>
              <a:rPr lang="zh-CN" altLang="en-US" sz="2400" b="1" dirty="0">
                <a:latin typeface="Times New Roman" panose="02020603050405020304" pitchFamily="18" charset="0"/>
                <a:ea typeface="黑体" panose="02010609060101010101" pitchFamily="49" charset="-122"/>
              </a:rPr>
              <a:t>输出</a:t>
            </a:r>
            <a:r>
              <a:rPr lang="zh-CN" altLang="en-US" sz="2400" b="1" dirty="0">
                <a:latin typeface="Times New Roman" panose="02020603050405020304" pitchFamily="18" charset="0"/>
              </a:rPr>
              <a:t>：1.合格订单，去处：处理逻辑“确定订票”</a:t>
            </a:r>
          </a:p>
          <a:p>
            <a:pPr algn="just">
              <a:lnSpc>
                <a:spcPct val="130000"/>
              </a:lnSpc>
            </a:pPr>
            <a:r>
              <a:rPr lang="zh-CN" altLang="en-US" sz="2400" b="1" dirty="0">
                <a:latin typeface="Times New Roman" panose="02020603050405020304" pitchFamily="18" charset="0"/>
              </a:rPr>
              <a:t>            2.不及格订单，去处：外部实体“乘客”</a:t>
            </a:r>
          </a:p>
          <a:p>
            <a:pPr algn="just">
              <a:lnSpc>
                <a:spcPct val="130000"/>
              </a:lnSpc>
            </a:pPr>
            <a:r>
              <a:rPr lang="zh-CN" altLang="en-US" sz="2400" b="1" dirty="0">
                <a:latin typeface="Times New Roman" panose="02020603050405020304" pitchFamily="18" charset="0"/>
                <a:ea typeface="黑体" panose="02010609060101010101" pitchFamily="49" charset="-122"/>
              </a:rPr>
              <a:t>功能描述：……</a:t>
            </a:r>
            <a:r>
              <a:rPr lang="zh-CN" altLang="en-US" sz="2400" b="1" dirty="0">
                <a:latin typeface="Times New Roman" panose="02020603050405020304" pitchFamily="18" charset="0"/>
              </a:rPr>
              <a:t>（略）</a:t>
            </a:r>
          </a:p>
        </p:txBody>
      </p:sp>
      <p:sp>
        <p:nvSpPr>
          <p:cNvPr id="7" name="矩形 6"/>
          <p:cNvSpPr/>
          <p:nvPr/>
        </p:nvSpPr>
        <p:spPr>
          <a:xfrm>
            <a:off x="7826702" y="3279883"/>
            <a:ext cx="4365298" cy="830997"/>
          </a:xfrm>
          <a:prstGeom prst="rect">
            <a:avLst/>
          </a:prstGeom>
        </p:spPr>
        <p:txBody>
          <a:bodyPr wrap="none">
            <a:spAutoFit/>
          </a:bodyPr>
          <a:lstStyle/>
          <a:p>
            <a:r>
              <a:rPr lang="en-US" altLang="zh-CN" sz="4800" b="1" dirty="0">
                <a:solidFill>
                  <a:srgbClr val="0000CC"/>
                </a:solidFill>
              </a:rPr>
              <a:t>Data processing </a:t>
            </a:r>
            <a:endParaRPr lang="zh-CN" altLang="en-US" sz="4800" b="1" dirty="0">
              <a:solidFill>
                <a:srgbClr val="0000CC"/>
              </a:solidFill>
            </a:endParaRPr>
          </a:p>
        </p:txBody>
      </p:sp>
    </p:spTree>
    <p:extLst>
      <p:ext uri="{BB962C8B-B14F-4D97-AF65-F5344CB8AC3E}">
        <p14:creationId xmlns:p14="http://schemas.microsoft.com/office/powerpoint/2010/main" val="906080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742950" indent="-742950" algn="just">
              <a:buFont typeface="+mj-ea"/>
              <a:buAutoNum type="circleNumDbPlain" startAt="5"/>
            </a:pPr>
            <a:r>
              <a:rPr lang="en-US" altLang="zh-CN" sz="4000" dirty="0"/>
              <a:t>Data elements constitute </a:t>
            </a:r>
            <a:r>
              <a:rPr lang="en-US" altLang="zh-CN" sz="4000" dirty="0" smtClean="0"/>
              <a:t>data </a:t>
            </a:r>
            <a:r>
              <a:rPr lang="zh-CN" altLang="en-US" sz="4000" dirty="0" smtClean="0"/>
              <a:t>数据</a:t>
            </a:r>
            <a:r>
              <a:rPr lang="zh-CN" altLang="en-US" sz="4000" dirty="0"/>
              <a:t>元素构成数据</a:t>
            </a:r>
            <a:r>
              <a:rPr lang="en-US" altLang="zh-CN" sz="4000" dirty="0" smtClean="0"/>
              <a:t>:</a:t>
            </a:r>
            <a:endParaRPr lang="en-US" altLang="zh-CN" sz="4000" dirty="0"/>
          </a:p>
          <a:p>
            <a:pPr marL="0" indent="0" algn="just">
              <a:buNone/>
            </a:pPr>
            <a:r>
              <a:rPr lang="en-US" altLang="zh-CN" sz="4000" dirty="0"/>
              <a:t>Sequence</a:t>
            </a:r>
            <a:r>
              <a:rPr lang="zh-CN" altLang="en-US" sz="4000" dirty="0"/>
              <a:t>顺序</a:t>
            </a:r>
            <a:r>
              <a:rPr lang="en-US" altLang="zh-CN" sz="4000" dirty="0"/>
              <a:t>: connect two or more </a:t>
            </a:r>
            <a:r>
              <a:rPr lang="en-US" altLang="zh-CN" sz="4000" dirty="0" smtClean="0"/>
              <a:t>components</a:t>
            </a:r>
            <a:r>
              <a:rPr lang="zh-CN" altLang="en-US" sz="4000" dirty="0" smtClean="0"/>
              <a:t>组件</a:t>
            </a:r>
            <a:r>
              <a:rPr lang="en-US" altLang="zh-CN" sz="4000" dirty="0" smtClean="0"/>
              <a:t> </a:t>
            </a:r>
            <a:r>
              <a:rPr lang="en-US" altLang="zh-CN" sz="4000" dirty="0"/>
              <a:t>in a certain order.</a:t>
            </a:r>
          </a:p>
          <a:p>
            <a:pPr marL="0" indent="0" algn="just">
              <a:buNone/>
            </a:pPr>
            <a:r>
              <a:rPr lang="en-US" altLang="zh-CN" sz="4000" dirty="0"/>
              <a:t>Select</a:t>
            </a:r>
            <a:r>
              <a:rPr lang="zh-CN" altLang="en-US" sz="4000" dirty="0"/>
              <a:t>选择</a:t>
            </a:r>
            <a:r>
              <a:rPr lang="en-US" altLang="zh-CN" sz="4000" dirty="0"/>
              <a:t>: select one from two or more possible elements.</a:t>
            </a:r>
          </a:p>
          <a:p>
            <a:pPr marL="0" indent="0" algn="just">
              <a:buNone/>
            </a:pPr>
            <a:r>
              <a:rPr lang="en-US" altLang="zh-CN" sz="4000" dirty="0"/>
              <a:t>Repeat</a:t>
            </a:r>
            <a:r>
              <a:rPr lang="zh-CN" altLang="en-US" sz="4000" dirty="0"/>
              <a:t>重复</a:t>
            </a:r>
            <a:r>
              <a:rPr lang="en-US" altLang="zh-CN" sz="4000" dirty="0"/>
              <a:t>: repeat the specified component for zero or more times.</a:t>
            </a:r>
          </a:p>
          <a:p>
            <a:pPr marL="0" indent="0" algn="just">
              <a:buNone/>
            </a:pPr>
            <a:r>
              <a:rPr lang="en-US" altLang="zh-CN" sz="4000" dirty="0"/>
              <a:t>Optional</a:t>
            </a:r>
            <a:r>
              <a:rPr lang="zh-CN" altLang="en-US" sz="4000" dirty="0"/>
              <a:t>可选</a:t>
            </a:r>
            <a:r>
              <a:rPr lang="en-US" altLang="zh-CN" sz="4000" dirty="0"/>
              <a:t>: a component is optional (repeat zero times or once).</a:t>
            </a:r>
            <a:endParaRPr lang="zh-CN" altLang="en-US" sz="4000" dirty="0"/>
          </a:p>
        </p:txBody>
      </p:sp>
      <p:sp>
        <p:nvSpPr>
          <p:cNvPr id="4" name="标题 1"/>
          <p:cNvSpPr>
            <a:spLocks noGrp="1"/>
          </p:cNvSpPr>
          <p:nvPr>
            <p:ph type="title"/>
          </p:nvPr>
        </p:nvSpPr>
        <p:spPr>
          <a:xfrm>
            <a:off x="279132" y="396069"/>
            <a:ext cx="11813808" cy="685106"/>
          </a:xfrm>
        </p:spPr>
        <p:txBody>
          <a:bodyPr>
            <a:normAutofit fontScale="90000"/>
          </a:bodyPr>
          <a:lstStyle/>
          <a:p>
            <a:r>
              <a:rPr lang="en-US" altLang="zh-CN" dirty="0">
                <a:solidFill>
                  <a:srgbClr val="FF0000"/>
                </a:solidFill>
              </a:rPr>
              <a:t>2.5   Data dictionary—data definition method</a:t>
            </a:r>
            <a:endParaRPr lang="zh-CN" altLang="en-US" dirty="0"/>
          </a:p>
        </p:txBody>
      </p:sp>
    </p:spTree>
    <p:extLst>
      <p:ext uri="{BB962C8B-B14F-4D97-AF65-F5344CB8AC3E}">
        <p14:creationId xmlns:p14="http://schemas.microsoft.com/office/powerpoint/2010/main" val="2184410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65"/>
          <p:cNvGraphicFramePr>
            <a:graphicFrameLocks noGrp="1"/>
          </p:cNvGraphicFramePr>
          <p:nvPr>
            <p:extLst>
              <p:ext uri="{D42A27DB-BD31-4B8C-83A1-F6EECF244321}">
                <p14:modId xmlns:p14="http://schemas.microsoft.com/office/powerpoint/2010/main" val="1195256582"/>
              </p:ext>
            </p:extLst>
          </p:nvPr>
        </p:nvGraphicFramePr>
        <p:xfrm>
          <a:off x="1785925" y="1461251"/>
          <a:ext cx="8208962" cy="4616452"/>
        </p:xfrm>
        <a:graphic>
          <a:graphicData uri="http://schemas.openxmlformats.org/drawingml/2006/table">
            <a:tbl>
              <a:tblPr/>
              <a:tblGrid>
                <a:gridCol w="992965">
                  <a:extLst>
                    <a:ext uri="{9D8B030D-6E8A-4147-A177-3AD203B41FA5}">
                      <a16:colId xmlns:a16="http://schemas.microsoft.com/office/drawing/2014/main" xmlns="" val="20000"/>
                    </a:ext>
                  </a:extLst>
                </a:gridCol>
                <a:gridCol w="1623770">
                  <a:extLst>
                    <a:ext uri="{9D8B030D-6E8A-4147-A177-3AD203B41FA5}">
                      <a16:colId xmlns:a16="http://schemas.microsoft.com/office/drawing/2014/main" xmlns="" val="20001"/>
                    </a:ext>
                  </a:extLst>
                </a:gridCol>
                <a:gridCol w="5592227">
                  <a:extLst>
                    <a:ext uri="{9D8B030D-6E8A-4147-A177-3AD203B41FA5}">
                      <a16:colId xmlns:a16="http://schemas.microsoft.com/office/drawing/2014/main" xmlns="" val="20002"/>
                    </a:ext>
                  </a:extLst>
                </a:gridCol>
              </a:tblGrid>
              <a:tr h="495300">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2400" b="1" i="0" u="none" strike="noStrike" cap="none" normalizeH="0" baseline="0" dirty="0">
                          <a:ln>
                            <a:noFill/>
                          </a:ln>
                          <a:solidFill>
                            <a:srgbClr val="7A16F4"/>
                          </a:solidFill>
                          <a:effectLst/>
                          <a:latin typeface="Century Schoolbook" pitchFamily="18" charset="0"/>
                          <a:ea typeface="幼圆" pitchFamily="49" charset="-122"/>
                        </a:rPr>
                        <a:t> 符号</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2400" b="1" i="0" u="none" strike="noStrike" cap="none" normalizeH="0" baseline="0" dirty="0">
                          <a:ln>
                            <a:noFill/>
                          </a:ln>
                          <a:solidFill>
                            <a:srgbClr val="7A16F4"/>
                          </a:solidFill>
                          <a:effectLst/>
                          <a:latin typeface="Century Schoolbook" pitchFamily="18" charset="0"/>
                          <a:ea typeface="幼圆" pitchFamily="49" charset="-122"/>
                        </a:rPr>
                        <a:t>含    义</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2400" b="1" i="0" u="none" strike="noStrike" cap="none" normalizeH="0" baseline="0" dirty="0">
                          <a:ln>
                            <a:noFill/>
                          </a:ln>
                          <a:solidFill>
                            <a:srgbClr val="7A16F4"/>
                          </a:solidFill>
                          <a:effectLst/>
                          <a:latin typeface="Century Schoolbook" pitchFamily="18" charset="0"/>
                          <a:ea typeface="幼圆" pitchFamily="49" charset="-122"/>
                        </a:rPr>
                        <a:t>例        子</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76263">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577850">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76263">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60400">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endPar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76263">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77850">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endPar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endParaRP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576263">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0000"/>
                        <a:buFont typeface="Wingdings" pitchFamily="2" charset="2"/>
                        <a:buNone/>
                        <a:tabLst/>
                      </a:pPr>
                      <a:r>
                        <a:rPr kumimoji="0" lang="zh-CN" altLang="en-US" sz="1600" b="1" i="0" u="none" strike="noStrike" cap="none" normalizeH="0" baseline="0" dirty="0">
                          <a:ln>
                            <a:noFill/>
                          </a:ln>
                          <a:solidFill>
                            <a:srgbClr val="7A16F4"/>
                          </a:solidFill>
                          <a:effectLst>
                            <a:outerShdw blurRad="38100" dist="38100" dir="2700000" algn="tl">
                              <a:srgbClr val="C0C0C0"/>
                            </a:outerShdw>
                          </a:effectLst>
                          <a:latin typeface="Century Schoolbook" pitchFamily="18" charset="0"/>
                          <a:ea typeface="幼圆" pitchFamily="49" charset="-122"/>
                        </a:rPr>
                        <a:t> </a:t>
                      </a:r>
                    </a:p>
                  </a:txBody>
                  <a:tcPr marL="84407" marR="84407" anchor="ctr" horzOverflow="overflow">
                    <a:lnL w="12700" cap="flat" cmpd="sng" algn="ctr">
                      <a:solidFill>
                        <a:srgbClr val="CC0099"/>
                      </a:solidFill>
                      <a:prstDash val="solid"/>
                      <a:round/>
                      <a:headEnd type="none" w="med" len="med"/>
                      <a:tailEnd type="none" w="med" len="med"/>
                    </a:lnL>
                    <a:lnR w="12700" cap="flat" cmpd="sng" algn="ctr">
                      <a:solidFill>
                        <a:srgbClr val="CC0099"/>
                      </a:solidFill>
                      <a:prstDash val="solid"/>
                      <a:round/>
                      <a:headEnd type="none" w="med" len="med"/>
                      <a:tailEnd type="none" w="med" len="med"/>
                    </a:lnR>
                    <a:lnT w="12700" cap="flat" cmpd="sng" algn="ctr">
                      <a:solidFill>
                        <a:srgbClr val="CC0099"/>
                      </a:solidFill>
                      <a:prstDash val="solid"/>
                      <a:round/>
                      <a:headEnd type="none" w="med" len="med"/>
                      <a:tailEnd type="none" w="med" len="med"/>
                    </a:lnT>
                    <a:lnB w="12700" cap="flat" cmpd="sng" algn="ctr">
                      <a:solidFill>
                        <a:srgbClr val="CC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7" name="Rectangle 43"/>
          <p:cNvSpPr>
            <a:spLocks noChangeArrowheads="1"/>
          </p:cNvSpPr>
          <p:nvPr/>
        </p:nvSpPr>
        <p:spPr bwMode="auto">
          <a:xfrm>
            <a:off x="2074850" y="2070851"/>
            <a:ext cx="493712"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a:t>
            </a:r>
          </a:p>
        </p:txBody>
      </p:sp>
      <p:sp>
        <p:nvSpPr>
          <p:cNvPr id="8" name="AutoShape 44"/>
          <p:cNvSpPr>
            <a:spLocks noChangeArrowheads="1"/>
          </p:cNvSpPr>
          <p:nvPr/>
        </p:nvSpPr>
        <p:spPr bwMode="auto">
          <a:xfrm>
            <a:off x="2967025" y="2023226"/>
            <a:ext cx="1370012" cy="352425"/>
          </a:xfrm>
          <a:prstGeom prst="wedgeRectCallout">
            <a:avLst>
              <a:gd name="adj1" fmla="val 19792"/>
              <a:gd name="adj2" fmla="val 105000"/>
            </a:avLst>
          </a:prstGeom>
          <a:solidFill>
            <a:schemeClr val="bg1"/>
          </a:solidFill>
          <a:ln w="9525">
            <a:noFill/>
            <a:miter lim="800000"/>
            <a:headEnd/>
            <a:tailEnd/>
          </a:ln>
          <a:effectLst/>
        </p:spPr>
        <p:txBody>
          <a:bodyPr/>
          <a:lstStyle/>
          <a:p>
            <a:pPr>
              <a:defRPr/>
            </a:pPr>
            <a:r>
              <a:rPr lang="zh-CN" altLang="en-US" sz="2000" b="1" dirty="0">
                <a:effectLst>
                  <a:outerShdw blurRad="38100" dist="38100" dir="2700000" algn="tl">
                    <a:srgbClr val="C0C0C0"/>
                  </a:outerShdw>
                </a:effectLst>
                <a:latin typeface="Times New Roman" pitchFamily="18" charset="0"/>
                <a:ea typeface="幼圆" pitchFamily="49" charset="-122"/>
              </a:rPr>
              <a:t>被定义为</a:t>
            </a:r>
          </a:p>
        </p:txBody>
      </p:sp>
      <p:sp>
        <p:nvSpPr>
          <p:cNvPr id="9" name="Rectangle 45"/>
          <p:cNvSpPr>
            <a:spLocks noChangeArrowheads="1"/>
          </p:cNvSpPr>
          <p:nvPr/>
        </p:nvSpPr>
        <p:spPr bwMode="auto">
          <a:xfrm>
            <a:off x="2098662" y="2675689"/>
            <a:ext cx="490538"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a:t>
            </a:r>
          </a:p>
        </p:txBody>
      </p:sp>
      <p:sp>
        <p:nvSpPr>
          <p:cNvPr id="10" name="AutoShape 46"/>
          <p:cNvSpPr>
            <a:spLocks noChangeArrowheads="1"/>
          </p:cNvSpPr>
          <p:nvPr/>
        </p:nvSpPr>
        <p:spPr bwMode="auto">
          <a:xfrm>
            <a:off x="3160700" y="2672514"/>
            <a:ext cx="563562" cy="381000"/>
          </a:xfrm>
          <a:prstGeom prst="wedgeRectCallout">
            <a:avLst>
              <a:gd name="adj1" fmla="val 31250"/>
              <a:gd name="adj2" fmla="val 91667"/>
            </a:avLst>
          </a:prstGeom>
          <a:solidFill>
            <a:schemeClr val="bg1"/>
          </a:solidFill>
          <a:ln w="9525">
            <a:noFill/>
            <a:miter lim="800000"/>
            <a:headEnd/>
            <a:tailEnd/>
          </a:ln>
          <a:effectLst/>
        </p:spPr>
        <p:txBody>
          <a:bodyPr/>
          <a:lstStyle/>
          <a:p>
            <a:pPr>
              <a:defRPr/>
            </a:pPr>
            <a:r>
              <a:rPr lang="zh-CN" altLang="en-US" sz="2000" b="1">
                <a:effectLst>
                  <a:outerShdw blurRad="38100" dist="38100" dir="2700000" algn="tl">
                    <a:srgbClr val="C0C0C0"/>
                  </a:outerShdw>
                </a:effectLst>
                <a:latin typeface="Times New Roman" pitchFamily="18" charset="0"/>
                <a:ea typeface="幼圆" pitchFamily="49" charset="-122"/>
              </a:rPr>
              <a:t>与</a:t>
            </a:r>
          </a:p>
        </p:txBody>
      </p:sp>
      <p:sp>
        <p:nvSpPr>
          <p:cNvPr id="11" name="Rectangle 47"/>
          <p:cNvSpPr>
            <a:spLocks noChangeArrowheads="1"/>
          </p:cNvSpPr>
          <p:nvPr/>
        </p:nvSpPr>
        <p:spPr bwMode="auto">
          <a:xfrm>
            <a:off x="2005000" y="3180514"/>
            <a:ext cx="633412"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  ]</a:t>
            </a:r>
          </a:p>
        </p:txBody>
      </p:sp>
      <p:sp>
        <p:nvSpPr>
          <p:cNvPr id="12" name="AutoShape 48"/>
          <p:cNvSpPr>
            <a:spLocks noChangeArrowheads="1"/>
          </p:cNvSpPr>
          <p:nvPr/>
        </p:nvSpPr>
        <p:spPr bwMode="auto">
          <a:xfrm>
            <a:off x="4495787" y="2675689"/>
            <a:ext cx="3517900" cy="304800"/>
          </a:xfrm>
          <a:prstGeom prst="roundRect">
            <a:avLst>
              <a:gd name="adj" fmla="val 16667"/>
            </a:avLst>
          </a:prstGeom>
          <a:noFill/>
          <a:ln w="9525">
            <a:noFill/>
            <a:round/>
            <a:headEnd/>
            <a:tailEnd/>
          </a:ln>
          <a:effectLst/>
        </p:spPr>
        <p:txBody>
          <a:bodyPr wrap="none" anchor="ctr"/>
          <a:lstStyle/>
          <a:p>
            <a:pPr fontAlgn="t">
              <a:defRPr/>
            </a:pPr>
            <a:r>
              <a:rPr lang="en-US" altLang="zh-CN" sz="2000" b="1">
                <a:effectLst>
                  <a:outerShdw blurRad="38100" dist="38100" dir="2700000" algn="tl">
                    <a:srgbClr val="C0C0C0"/>
                  </a:outerShdw>
                </a:effectLst>
                <a:latin typeface="Times New Roman" pitchFamily="18" charset="0"/>
                <a:ea typeface="幼圆" pitchFamily="49" charset="-122"/>
              </a:rPr>
              <a:t>x=a+b</a:t>
            </a:r>
            <a:r>
              <a:rPr lang="en-US" altLang="zh-CN" sz="2000" b="1">
                <a:effectLst>
                  <a:outerShdw blurRad="38100" dist="38100" dir="2700000" algn="tl">
                    <a:srgbClr val="C0C0C0"/>
                  </a:outerShdw>
                </a:effectLst>
                <a:latin typeface="幼圆" pitchFamily="49" charset="-122"/>
                <a:ea typeface="幼圆" pitchFamily="49" charset="-122"/>
              </a:rPr>
              <a:t>，</a:t>
            </a:r>
            <a:r>
              <a:rPr lang="zh-CN" altLang="en-US" sz="2000" b="1">
                <a:effectLst>
                  <a:outerShdw blurRad="38100" dist="38100" dir="2700000" algn="tl">
                    <a:srgbClr val="C0C0C0"/>
                  </a:outerShdw>
                </a:effectLst>
                <a:latin typeface="幼圆" pitchFamily="49" charset="-122"/>
                <a:ea typeface="幼圆" pitchFamily="49" charset="-122"/>
              </a:rPr>
              <a:t>则表示 </a:t>
            </a:r>
            <a:r>
              <a:rPr lang="en-US" altLang="zh-CN" sz="2000" b="1">
                <a:effectLst>
                  <a:outerShdw blurRad="38100" dist="38100" dir="2700000" algn="tl">
                    <a:srgbClr val="C0C0C0"/>
                  </a:outerShdw>
                </a:effectLst>
                <a:ea typeface="幼圆" pitchFamily="49" charset="-122"/>
              </a:rPr>
              <a:t>x</a:t>
            </a:r>
            <a:r>
              <a:rPr lang="en-US" altLang="zh-CN" sz="2000" b="1">
                <a:effectLst>
                  <a:outerShdw blurRad="38100" dist="38100" dir="2700000" algn="tl">
                    <a:srgbClr val="C0C0C0"/>
                  </a:outerShdw>
                </a:effectLst>
                <a:latin typeface="幼圆" pitchFamily="49" charset="-122"/>
                <a:ea typeface="幼圆" pitchFamily="49" charset="-122"/>
              </a:rPr>
              <a:t> </a:t>
            </a:r>
            <a:r>
              <a:rPr lang="zh-CN" altLang="en-US" sz="2000" b="1">
                <a:effectLst>
                  <a:outerShdw blurRad="38100" dist="38100" dir="2700000" algn="tl">
                    <a:srgbClr val="C0C0C0"/>
                  </a:outerShdw>
                </a:effectLst>
                <a:latin typeface="幼圆" pitchFamily="49" charset="-122"/>
                <a:ea typeface="幼圆" pitchFamily="49" charset="-122"/>
              </a:rPr>
              <a:t>由 </a:t>
            </a:r>
            <a:r>
              <a:rPr lang="en-US" altLang="zh-CN" sz="2000" b="1">
                <a:effectLst>
                  <a:outerShdw blurRad="38100" dist="38100" dir="2700000" algn="tl">
                    <a:srgbClr val="C0C0C0"/>
                  </a:outerShdw>
                </a:effectLst>
                <a:ea typeface="幼圆" pitchFamily="49" charset="-122"/>
              </a:rPr>
              <a:t>a </a:t>
            </a:r>
            <a:r>
              <a:rPr lang="zh-CN" altLang="en-US" sz="2000" b="1">
                <a:effectLst>
                  <a:outerShdw blurRad="38100" dist="38100" dir="2700000" algn="tl">
                    <a:srgbClr val="C0C0C0"/>
                  </a:outerShdw>
                </a:effectLst>
                <a:latin typeface="幼圆" pitchFamily="49" charset="-122"/>
                <a:ea typeface="幼圆" pitchFamily="49" charset="-122"/>
              </a:rPr>
              <a:t>和</a:t>
            </a:r>
            <a:r>
              <a:rPr lang="zh-CN" altLang="en-US" sz="2000" b="1">
                <a:effectLst>
                  <a:outerShdw blurRad="38100" dist="38100" dir="2700000" algn="tl">
                    <a:srgbClr val="C0C0C0"/>
                  </a:outerShdw>
                </a:effectLst>
                <a:ea typeface="幼圆" pitchFamily="49" charset="-122"/>
              </a:rPr>
              <a:t> </a:t>
            </a:r>
            <a:r>
              <a:rPr lang="en-US" altLang="zh-CN" sz="2000" b="1">
                <a:effectLst>
                  <a:outerShdw blurRad="38100" dist="38100" dir="2700000" algn="tl">
                    <a:srgbClr val="C0C0C0"/>
                  </a:outerShdw>
                </a:effectLst>
                <a:ea typeface="幼圆" pitchFamily="49" charset="-122"/>
              </a:rPr>
              <a:t>b</a:t>
            </a:r>
            <a:r>
              <a:rPr lang="en-US" altLang="zh-CN" sz="2000" b="1">
                <a:effectLst>
                  <a:outerShdw blurRad="38100" dist="38100" dir="2700000" algn="tl">
                    <a:srgbClr val="C0C0C0"/>
                  </a:outerShdw>
                </a:effectLst>
                <a:latin typeface="幼圆" pitchFamily="49" charset="-122"/>
                <a:ea typeface="幼圆" pitchFamily="49" charset="-122"/>
              </a:rPr>
              <a:t> </a:t>
            </a:r>
            <a:r>
              <a:rPr lang="zh-CN" altLang="en-US" sz="2000" b="1">
                <a:effectLst>
                  <a:outerShdw blurRad="38100" dist="38100" dir="2700000" algn="tl">
                    <a:srgbClr val="C0C0C0"/>
                  </a:outerShdw>
                </a:effectLst>
                <a:latin typeface="幼圆" pitchFamily="49" charset="-122"/>
                <a:ea typeface="幼圆" pitchFamily="49" charset="-122"/>
              </a:rPr>
              <a:t>组成</a:t>
            </a:r>
          </a:p>
        </p:txBody>
      </p:sp>
      <p:sp>
        <p:nvSpPr>
          <p:cNvPr id="13" name="AutoShape 49"/>
          <p:cNvSpPr>
            <a:spLocks noChangeArrowheads="1"/>
          </p:cNvSpPr>
          <p:nvPr/>
        </p:nvSpPr>
        <p:spPr bwMode="auto">
          <a:xfrm>
            <a:off x="4479912" y="3251951"/>
            <a:ext cx="3798888" cy="304800"/>
          </a:xfrm>
          <a:prstGeom prst="roundRect">
            <a:avLst>
              <a:gd name="adj" fmla="val 16667"/>
            </a:avLst>
          </a:prstGeom>
          <a:noFill/>
          <a:ln w="9525">
            <a:noFill/>
            <a:round/>
            <a:headEnd/>
            <a:tailEnd/>
          </a:ln>
          <a:effectLst/>
        </p:spPr>
        <p:txBody>
          <a:bodyPr wrap="none" anchor="ctr"/>
          <a:lstStyle/>
          <a:p>
            <a:pPr fontAlgn="t">
              <a:defRPr/>
            </a:pPr>
            <a:r>
              <a:rPr lang="en-US" altLang="zh-CN" sz="2000" b="1">
                <a:effectLst>
                  <a:outerShdw blurRad="38100" dist="38100" dir="2700000" algn="tl">
                    <a:srgbClr val="C0C0C0"/>
                  </a:outerShdw>
                </a:effectLst>
                <a:latin typeface="Times New Roman" pitchFamily="18" charset="0"/>
                <a:ea typeface="幼圆" pitchFamily="49" charset="-122"/>
              </a:rPr>
              <a:t>x=[a,b]</a:t>
            </a:r>
            <a:r>
              <a:rPr lang="en-US" altLang="zh-CN" sz="2000" b="1">
                <a:effectLst>
                  <a:outerShdw blurRad="38100" dist="38100" dir="2700000" algn="tl">
                    <a:srgbClr val="C0C0C0"/>
                  </a:outerShdw>
                </a:effectLst>
                <a:latin typeface="幼圆" pitchFamily="49" charset="-122"/>
                <a:ea typeface="幼圆" pitchFamily="49" charset="-122"/>
              </a:rPr>
              <a:t>，</a:t>
            </a:r>
            <a:r>
              <a:rPr lang="zh-CN" altLang="en-US" sz="2000" b="1">
                <a:effectLst>
                  <a:outerShdw blurRad="38100" dist="38100" dir="2700000" algn="tl">
                    <a:srgbClr val="C0C0C0"/>
                  </a:outerShdw>
                </a:effectLst>
                <a:latin typeface="幼圆" pitchFamily="49" charset="-122"/>
                <a:ea typeface="幼圆" pitchFamily="49" charset="-122"/>
              </a:rPr>
              <a:t>则表示 </a:t>
            </a:r>
            <a:r>
              <a:rPr lang="en-US" altLang="zh-CN" sz="2000" b="1">
                <a:effectLst>
                  <a:outerShdw blurRad="38100" dist="38100" dir="2700000" algn="tl">
                    <a:srgbClr val="C0C0C0"/>
                  </a:outerShdw>
                </a:effectLst>
                <a:ea typeface="幼圆" pitchFamily="49" charset="-122"/>
              </a:rPr>
              <a:t>x</a:t>
            </a:r>
            <a:r>
              <a:rPr lang="en-US" altLang="zh-CN" sz="2000" b="1">
                <a:effectLst>
                  <a:outerShdw blurRad="38100" dist="38100" dir="2700000" algn="tl">
                    <a:srgbClr val="C0C0C0"/>
                  </a:outerShdw>
                </a:effectLst>
                <a:latin typeface="幼圆" pitchFamily="49" charset="-122"/>
                <a:ea typeface="幼圆" pitchFamily="49" charset="-122"/>
              </a:rPr>
              <a:t> </a:t>
            </a:r>
            <a:r>
              <a:rPr lang="zh-CN" altLang="en-US" sz="2000" b="1">
                <a:effectLst>
                  <a:outerShdw blurRad="38100" dist="38100" dir="2700000" algn="tl">
                    <a:srgbClr val="C0C0C0"/>
                  </a:outerShdw>
                </a:effectLst>
                <a:latin typeface="幼圆" pitchFamily="49" charset="-122"/>
                <a:ea typeface="幼圆" pitchFamily="49" charset="-122"/>
              </a:rPr>
              <a:t>由 </a:t>
            </a:r>
            <a:r>
              <a:rPr lang="en-US" altLang="zh-CN" sz="2000" b="1">
                <a:effectLst>
                  <a:outerShdw blurRad="38100" dist="38100" dir="2700000" algn="tl">
                    <a:srgbClr val="C0C0C0"/>
                  </a:outerShdw>
                </a:effectLst>
                <a:ea typeface="幼圆" pitchFamily="49" charset="-122"/>
              </a:rPr>
              <a:t>a </a:t>
            </a:r>
            <a:r>
              <a:rPr lang="zh-CN" altLang="en-US" sz="2000" b="1">
                <a:effectLst>
                  <a:outerShdw blurRad="38100" dist="38100" dir="2700000" algn="tl">
                    <a:srgbClr val="C0C0C0"/>
                  </a:outerShdw>
                </a:effectLst>
                <a:latin typeface="幼圆" pitchFamily="49" charset="-122"/>
                <a:ea typeface="幼圆" pitchFamily="49" charset="-122"/>
              </a:rPr>
              <a:t>或由</a:t>
            </a:r>
            <a:r>
              <a:rPr lang="zh-CN" altLang="en-US" sz="2000" b="1">
                <a:effectLst>
                  <a:outerShdw blurRad="38100" dist="38100" dir="2700000" algn="tl">
                    <a:srgbClr val="C0C0C0"/>
                  </a:outerShdw>
                </a:effectLst>
                <a:ea typeface="幼圆" pitchFamily="49" charset="-122"/>
              </a:rPr>
              <a:t> </a:t>
            </a:r>
            <a:r>
              <a:rPr lang="en-US" altLang="zh-CN" sz="2000" b="1">
                <a:effectLst>
                  <a:outerShdw blurRad="38100" dist="38100" dir="2700000" algn="tl">
                    <a:srgbClr val="C0C0C0"/>
                  </a:outerShdw>
                </a:effectLst>
                <a:ea typeface="幼圆" pitchFamily="49" charset="-122"/>
              </a:rPr>
              <a:t>b</a:t>
            </a:r>
            <a:r>
              <a:rPr lang="en-US" altLang="zh-CN" sz="2000" b="1">
                <a:effectLst>
                  <a:outerShdw blurRad="38100" dist="38100" dir="2700000" algn="tl">
                    <a:srgbClr val="C0C0C0"/>
                  </a:outerShdw>
                </a:effectLst>
                <a:latin typeface="幼圆" pitchFamily="49" charset="-122"/>
                <a:ea typeface="幼圆" pitchFamily="49" charset="-122"/>
              </a:rPr>
              <a:t> </a:t>
            </a:r>
            <a:r>
              <a:rPr lang="zh-CN" altLang="en-US" sz="2000" b="1">
                <a:effectLst>
                  <a:outerShdw blurRad="38100" dist="38100" dir="2700000" algn="tl">
                    <a:srgbClr val="C0C0C0"/>
                  </a:outerShdw>
                </a:effectLst>
                <a:latin typeface="幼圆" pitchFamily="49" charset="-122"/>
                <a:ea typeface="幼圆" pitchFamily="49" charset="-122"/>
              </a:rPr>
              <a:t>组成</a:t>
            </a:r>
          </a:p>
        </p:txBody>
      </p:sp>
      <p:sp>
        <p:nvSpPr>
          <p:cNvPr id="14" name="Rectangle 50"/>
          <p:cNvSpPr>
            <a:spLocks noChangeArrowheads="1"/>
          </p:cNvSpPr>
          <p:nvPr/>
        </p:nvSpPr>
        <p:spPr bwMode="auto">
          <a:xfrm>
            <a:off x="2031987" y="3899651"/>
            <a:ext cx="633413"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  }</a:t>
            </a:r>
          </a:p>
        </p:txBody>
      </p:sp>
      <p:sp>
        <p:nvSpPr>
          <p:cNvPr id="15" name="AutoShape 51"/>
          <p:cNvSpPr>
            <a:spLocks noChangeArrowheads="1"/>
          </p:cNvSpPr>
          <p:nvPr/>
        </p:nvSpPr>
        <p:spPr bwMode="auto">
          <a:xfrm>
            <a:off x="3160700" y="3248776"/>
            <a:ext cx="563562" cy="381000"/>
          </a:xfrm>
          <a:prstGeom prst="wedgeRectCallout">
            <a:avLst>
              <a:gd name="adj1" fmla="val 22917"/>
              <a:gd name="adj2" fmla="val 91667"/>
            </a:avLst>
          </a:prstGeom>
          <a:solidFill>
            <a:schemeClr val="bg1"/>
          </a:solidFill>
          <a:ln w="9525">
            <a:noFill/>
            <a:miter lim="800000"/>
            <a:headEnd/>
            <a:tailEnd/>
          </a:ln>
          <a:effectLst/>
        </p:spPr>
        <p:txBody>
          <a:bodyPr/>
          <a:lstStyle/>
          <a:p>
            <a:pPr>
              <a:defRPr/>
            </a:pPr>
            <a:r>
              <a:rPr lang="zh-CN" altLang="en-US" sz="2000" b="1">
                <a:effectLst>
                  <a:outerShdw blurRad="38100" dist="38100" dir="2700000" algn="tl">
                    <a:srgbClr val="C0C0C0"/>
                  </a:outerShdw>
                </a:effectLst>
                <a:latin typeface="Times New Roman" pitchFamily="18" charset="0"/>
                <a:ea typeface="幼圆" pitchFamily="49" charset="-122"/>
              </a:rPr>
              <a:t>或</a:t>
            </a:r>
          </a:p>
        </p:txBody>
      </p:sp>
      <p:sp>
        <p:nvSpPr>
          <p:cNvPr id="16" name="AutoShape 52"/>
          <p:cNvSpPr>
            <a:spLocks noChangeArrowheads="1"/>
          </p:cNvSpPr>
          <p:nvPr/>
        </p:nvSpPr>
        <p:spPr bwMode="auto">
          <a:xfrm>
            <a:off x="3055925" y="3899651"/>
            <a:ext cx="703262" cy="304800"/>
          </a:xfrm>
          <a:prstGeom prst="wedgeRectCallout">
            <a:avLst>
              <a:gd name="adj1" fmla="val 15000"/>
              <a:gd name="adj2" fmla="val 77083"/>
            </a:avLst>
          </a:prstGeom>
          <a:solidFill>
            <a:schemeClr val="bg1"/>
          </a:solidFill>
          <a:ln w="9525">
            <a:noFill/>
            <a:miter lim="800000"/>
            <a:headEnd/>
            <a:tailEnd/>
          </a:ln>
          <a:effectLst/>
        </p:spPr>
        <p:txBody>
          <a:bodyPr/>
          <a:lstStyle/>
          <a:p>
            <a:pPr>
              <a:defRPr/>
            </a:pPr>
            <a:r>
              <a:rPr lang="zh-CN" altLang="en-US" sz="2000" b="1" dirty="0">
                <a:effectLst>
                  <a:outerShdw blurRad="38100" dist="38100" dir="2700000" algn="tl">
                    <a:srgbClr val="C0C0C0"/>
                  </a:outerShdw>
                </a:effectLst>
                <a:latin typeface="Times New Roman" pitchFamily="18" charset="0"/>
                <a:ea typeface="幼圆" pitchFamily="49" charset="-122"/>
              </a:rPr>
              <a:t>重复</a:t>
            </a:r>
          </a:p>
        </p:txBody>
      </p:sp>
      <p:sp>
        <p:nvSpPr>
          <p:cNvPr id="17" name="AutoShape 53"/>
          <p:cNvSpPr>
            <a:spLocks noChangeArrowheads="1"/>
          </p:cNvSpPr>
          <p:nvPr/>
        </p:nvSpPr>
        <p:spPr bwMode="auto">
          <a:xfrm>
            <a:off x="4495787" y="3828214"/>
            <a:ext cx="3517900" cy="304800"/>
          </a:xfrm>
          <a:prstGeom prst="roundRect">
            <a:avLst>
              <a:gd name="adj" fmla="val 16667"/>
            </a:avLst>
          </a:prstGeom>
          <a:noFill/>
          <a:ln w="9525">
            <a:noFill/>
            <a:round/>
            <a:headEnd/>
            <a:tailEnd/>
          </a:ln>
          <a:effectLst/>
        </p:spPr>
        <p:txBody>
          <a:bodyPr wrap="none" anchor="ctr"/>
          <a:lstStyle/>
          <a:p>
            <a:pPr fontAlgn="t">
              <a:defRPr/>
            </a:pPr>
            <a:r>
              <a:rPr lang="en-US" altLang="zh-CN" sz="2000" b="1">
                <a:effectLst>
                  <a:outerShdw blurRad="38100" dist="38100" dir="2700000" algn="tl">
                    <a:srgbClr val="C0C0C0"/>
                  </a:outerShdw>
                </a:effectLst>
                <a:latin typeface="Times New Roman" pitchFamily="18" charset="0"/>
                <a:ea typeface="幼圆" pitchFamily="49" charset="-122"/>
              </a:rPr>
              <a:t>x={a}</a:t>
            </a:r>
            <a:r>
              <a:rPr lang="en-US" altLang="zh-CN" sz="2000" b="1">
                <a:effectLst>
                  <a:outerShdw blurRad="38100" dist="38100" dir="2700000" algn="tl">
                    <a:srgbClr val="C0C0C0"/>
                  </a:outerShdw>
                </a:effectLst>
                <a:latin typeface="幼圆" pitchFamily="49" charset="-122"/>
                <a:ea typeface="幼圆" pitchFamily="49" charset="-122"/>
              </a:rPr>
              <a:t>，</a:t>
            </a:r>
            <a:r>
              <a:rPr lang="zh-CN" altLang="en-US" sz="2000" b="1">
                <a:effectLst>
                  <a:outerShdw blurRad="38100" dist="38100" dir="2700000" algn="tl">
                    <a:srgbClr val="C0C0C0"/>
                  </a:outerShdw>
                </a:effectLst>
                <a:latin typeface="幼圆" pitchFamily="49" charset="-122"/>
                <a:ea typeface="幼圆" pitchFamily="49" charset="-122"/>
              </a:rPr>
              <a:t>则表示 </a:t>
            </a:r>
            <a:r>
              <a:rPr lang="en-US" altLang="zh-CN" sz="2000" b="1">
                <a:effectLst>
                  <a:outerShdw blurRad="38100" dist="38100" dir="2700000" algn="tl">
                    <a:srgbClr val="C0C0C0"/>
                  </a:outerShdw>
                </a:effectLst>
                <a:ea typeface="幼圆" pitchFamily="49" charset="-122"/>
              </a:rPr>
              <a:t>x</a:t>
            </a:r>
            <a:r>
              <a:rPr lang="en-US" altLang="zh-CN" sz="2000" b="1">
                <a:effectLst>
                  <a:outerShdw blurRad="38100" dist="38100" dir="2700000" algn="tl">
                    <a:srgbClr val="C0C0C0"/>
                  </a:outerShdw>
                </a:effectLst>
                <a:latin typeface="幼圆" pitchFamily="49" charset="-122"/>
                <a:ea typeface="幼圆" pitchFamily="49" charset="-122"/>
              </a:rPr>
              <a:t> </a:t>
            </a:r>
            <a:r>
              <a:rPr lang="zh-CN" altLang="en-US" sz="2000" b="1">
                <a:effectLst>
                  <a:outerShdw blurRad="38100" dist="38100" dir="2700000" algn="tl">
                    <a:srgbClr val="C0C0C0"/>
                  </a:outerShdw>
                </a:effectLst>
                <a:latin typeface="幼圆" pitchFamily="49" charset="-122"/>
                <a:ea typeface="幼圆" pitchFamily="49" charset="-122"/>
              </a:rPr>
              <a:t>由 </a:t>
            </a:r>
            <a:r>
              <a:rPr lang="en-US" altLang="zh-CN" sz="2000" b="1">
                <a:effectLst>
                  <a:outerShdw blurRad="38100" dist="38100" dir="2700000" algn="tl">
                    <a:srgbClr val="C0C0C0"/>
                  </a:outerShdw>
                </a:effectLst>
                <a:ea typeface="幼圆" pitchFamily="49" charset="-122"/>
              </a:rPr>
              <a:t>0</a:t>
            </a:r>
            <a:r>
              <a:rPr lang="zh-CN" altLang="en-US" sz="2000" b="1">
                <a:effectLst>
                  <a:outerShdw blurRad="38100" dist="38100" dir="2700000" algn="tl">
                    <a:srgbClr val="C0C0C0"/>
                  </a:outerShdw>
                </a:effectLst>
                <a:ea typeface="幼圆" pitchFamily="49" charset="-122"/>
              </a:rPr>
              <a:t>个</a:t>
            </a:r>
            <a:r>
              <a:rPr lang="zh-CN" altLang="en-US" sz="2000" b="1">
                <a:effectLst>
                  <a:outerShdw blurRad="38100" dist="38100" dir="2700000" algn="tl">
                    <a:srgbClr val="C0C0C0"/>
                  </a:outerShdw>
                </a:effectLst>
                <a:latin typeface="幼圆" pitchFamily="49" charset="-122"/>
                <a:ea typeface="幼圆" pitchFamily="49" charset="-122"/>
              </a:rPr>
              <a:t>或多个 </a:t>
            </a:r>
            <a:r>
              <a:rPr lang="en-US" altLang="zh-CN" sz="2000" b="1">
                <a:effectLst>
                  <a:outerShdw blurRad="38100" dist="38100" dir="2700000" algn="tl">
                    <a:srgbClr val="C0C0C0"/>
                  </a:outerShdw>
                </a:effectLst>
                <a:ea typeface="幼圆" pitchFamily="49" charset="-122"/>
              </a:rPr>
              <a:t>a </a:t>
            </a:r>
            <a:r>
              <a:rPr lang="zh-CN" altLang="en-US" sz="2000" b="1">
                <a:effectLst>
                  <a:outerShdw blurRad="38100" dist="38100" dir="2700000" algn="tl">
                    <a:srgbClr val="C0C0C0"/>
                  </a:outerShdw>
                </a:effectLst>
                <a:latin typeface="幼圆" pitchFamily="49" charset="-122"/>
                <a:ea typeface="幼圆" pitchFamily="49" charset="-122"/>
              </a:rPr>
              <a:t>组成</a:t>
            </a:r>
          </a:p>
        </p:txBody>
      </p:sp>
      <p:sp>
        <p:nvSpPr>
          <p:cNvPr id="18" name="Rectangle 54"/>
          <p:cNvSpPr>
            <a:spLocks noChangeArrowheads="1"/>
          </p:cNvSpPr>
          <p:nvPr/>
        </p:nvSpPr>
        <p:spPr bwMode="auto">
          <a:xfrm>
            <a:off x="2031987" y="5052176"/>
            <a:ext cx="633413"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   )</a:t>
            </a:r>
          </a:p>
        </p:txBody>
      </p:sp>
      <p:sp>
        <p:nvSpPr>
          <p:cNvPr id="19" name="AutoShape 55"/>
          <p:cNvSpPr>
            <a:spLocks noChangeArrowheads="1"/>
          </p:cNvSpPr>
          <p:nvPr/>
        </p:nvSpPr>
        <p:spPr bwMode="auto">
          <a:xfrm>
            <a:off x="3044812" y="5052176"/>
            <a:ext cx="914400" cy="304800"/>
          </a:xfrm>
          <a:prstGeom prst="wedgeRectCallout">
            <a:avLst>
              <a:gd name="adj1" fmla="val 26921"/>
              <a:gd name="adj2" fmla="val 97917"/>
            </a:avLst>
          </a:prstGeom>
          <a:solidFill>
            <a:schemeClr val="bg1"/>
          </a:solidFill>
          <a:ln w="9525">
            <a:noFill/>
            <a:miter lim="800000"/>
            <a:headEnd/>
            <a:tailEnd/>
          </a:ln>
          <a:effectLst/>
        </p:spPr>
        <p:txBody>
          <a:bodyPr/>
          <a:lstStyle/>
          <a:p>
            <a:pPr>
              <a:defRPr/>
            </a:pPr>
            <a:r>
              <a:rPr lang="zh-CN" altLang="en-US" sz="2000" b="1" dirty="0">
                <a:effectLst>
                  <a:outerShdw blurRad="38100" dist="38100" dir="2700000" algn="tl">
                    <a:srgbClr val="C0C0C0"/>
                  </a:outerShdw>
                </a:effectLst>
                <a:latin typeface="Times New Roman" pitchFamily="18" charset="0"/>
                <a:ea typeface="幼圆" pitchFamily="49" charset="-122"/>
              </a:rPr>
              <a:t>可选</a:t>
            </a:r>
          </a:p>
        </p:txBody>
      </p:sp>
      <p:sp>
        <p:nvSpPr>
          <p:cNvPr id="20" name="AutoShape 56"/>
          <p:cNvSpPr>
            <a:spLocks noChangeArrowheads="1"/>
          </p:cNvSpPr>
          <p:nvPr/>
        </p:nvSpPr>
        <p:spPr bwMode="auto">
          <a:xfrm>
            <a:off x="4337037" y="5699876"/>
            <a:ext cx="4010025" cy="304800"/>
          </a:xfrm>
          <a:prstGeom prst="roundRect">
            <a:avLst>
              <a:gd name="adj" fmla="val 50000"/>
            </a:avLst>
          </a:prstGeom>
          <a:noFill/>
          <a:ln w="9525">
            <a:noFill/>
            <a:round/>
            <a:headEnd/>
            <a:tailEnd/>
          </a:ln>
          <a:effectLst/>
        </p:spPr>
        <p:txBody>
          <a:bodyPr wrap="none" anchor="ctr"/>
          <a:lstStyle/>
          <a:p>
            <a:pPr fontAlgn="t">
              <a:defRPr/>
            </a:pPr>
            <a:r>
              <a:rPr lang="en-US" altLang="zh-CN" sz="2000" b="1" dirty="0">
                <a:effectLst>
                  <a:outerShdw blurRad="38100" dist="38100" dir="2700000" algn="tl">
                    <a:srgbClr val="C0C0C0"/>
                  </a:outerShdw>
                </a:effectLst>
                <a:latin typeface="Times New Roman" pitchFamily="18" charset="0"/>
                <a:ea typeface="幼圆" pitchFamily="49" charset="-122"/>
              </a:rPr>
              <a:t> </a:t>
            </a:r>
            <a:r>
              <a:rPr lang="zh-CN" altLang="en-US" sz="2000" b="1" dirty="0">
                <a:effectLst>
                  <a:outerShdw blurRad="38100" dist="38100" dir="2700000" algn="tl">
                    <a:srgbClr val="C0C0C0"/>
                  </a:outerShdw>
                </a:effectLst>
                <a:latin typeface="幼圆" pitchFamily="49" charset="-122"/>
                <a:ea typeface="幼圆" pitchFamily="49" charset="-122"/>
              </a:rPr>
              <a:t>表示在两个 </a:t>
            </a:r>
            <a:r>
              <a:rPr lang="en-US" altLang="zh-CN" sz="2000" b="1" dirty="0">
                <a:effectLst>
                  <a:outerShdw blurRad="38100" dist="38100" dir="2700000" algn="tl">
                    <a:srgbClr val="C0C0C0"/>
                  </a:outerShdw>
                </a:effectLst>
                <a:latin typeface="Times New Roman" pitchFamily="18" charset="0"/>
                <a:ea typeface="幼圆" pitchFamily="49" charset="-122"/>
              </a:rPr>
              <a:t>*</a:t>
            </a:r>
            <a:r>
              <a:rPr lang="en-US" altLang="zh-CN" sz="2000" b="1" dirty="0">
                <a:effectLst>
                  <a:outerShdw blurRad="38100" dist="38100" dir="2700000" algn="tl">
                    <a:srgbClr val="C0C0C0"/>
                  </a:outerShdw>
                </a:effectLst>
                <a:latin typeface="幼圆" pitchFamily="49" charset="-122"/>
                <a:ea typeface="幼圆" pitchFamily="49" charset="-122"/>
              </a:rPr>
              <a:t> </a:t>
            </a:r>
            <a:r>
              <a:rPr lang="zh-CN" altLang="en-US" sz="2000" b="1" dirty="0">
                <a:effectLst>
                  <a:outerShdw blurRad="38100" dist="38100" dir="2700000" algn="tl">
                    <a:srgbClr val="C0C0C0"/>
                  </a:outerShdw>
                </a:effectLst>
                <a:latin typeface="幼圆" pitchFamily="49" charset="-122"/>
                <a:ea typeface="幼圆" pitchFamily="49" charset="-122"/>
              </a:rPr>
              <a:t>之间的内容为词条的注释</a:t>
            </a:r>
          </a:p>
        </p:txBody>
      </p:sp>
      <p:sp>
        <p:nvSpPr>
          <p:cNvPr id="21" name="Rectangle 57"/>
          <p:cNvSpPr>
            <a:spLocks noChangeArrowheads="1"/>
          </p:cNvSpPr>
          <p:nvPr/>
        </p:nvSpPr>
        <p:spPr bwMode="auto">
          <a:xfrm>
            <a:off x="2062150" y="4475914"/>
            <a:ext cx="633412" cy="304800"/>
          </a:xfrm>
          <a:prstGeom prst="rect">
            <a:avLst/>
          </a:prstGeom>
          <a:solidFill>
            <a:schemeClr val="bg1"/>
          </a:solidFill>
          <a:ln w="12700">
            <a:noFill/>
            <a:miter lim="800000"/>
            <a:headEnd/>
            <a:tailEnd/>
          </a:ln>
          <a:effectLst/>
        </p:spPr>
        <p:txBody>
          <a:bodyPr wrap="none" anchor="ctr"/>
          <a:lstStyle/>
          <a:p>
            <a:pPr algn="ctr">
              <a:defRPr/>
            </a:pPr>
            <a:r>
              <a:rPr lang="en-US" altLang="zh-CN" b="1">
                <a:effectLst>
                  <a:outerShdw blurRad="38100" dist="38100" dir="2700000" algn="tl">
                    <a:srgbClr val="C0C0C0"/>
                  </a:outerShdw>
                </a:effectLst>
                <a:latin typeface="Times New Roman" pitchFamily="18" charset="0"/>
                <a:ea typeface="宋体" pitchFamily="2" charset="-122"/>
              </a:rPr>
              <a:t>m{  }n</a:t>
            </a:r>
          </a:p>
        </p:txBody>
      </p:sp>
      <p:sp>
        <p:nvSpPr>
          <p:cNvPr id="22" name="AutoShape 58"/>
          <p:cNvSpPr>
            <a:spLocks noChangeArrowheads="1"/>
          </p:cNvSpPr>
          <p:nvPr/>
        </p:nvSpPr>
        <p:spPr bwMode="auto">
          <a:xfrm>
            <a:off x="3055925" y="4475914"/>
            <a:ext cx="703262" cy="304800"/>
          </a:xfrm>
          <a:prstGeom prst="wedgeRectCallout">
            <a:avLst>
              <a:gd name="adj1" fmla="val 23333"/>
              <a:gd name="adj2" fmla="val 85417"/>
            </a:avLst>
          </a:prstGeom>
          <a:solidFill>
            <a:schemeClr val="bg1"/>
          </a:solidFill>
          <a:ln w="9525">
            <a:noFill/>
            <a:miter lim="800000"/>
            <a:headEnd/>
            <a:tailEnd/>
          </a:ln>
          <a:effectLst/>
        </p:spPr>
        <p:txBody>
          <a:bodyPr/>
          <a:lstStyle/>
          <a:p>
            <a:pPr>
              <a:defRPr/>
            </a:pPr>
            <a:r>
              <a:rPr lang="zh-CN" altLang="en-US" sz="2000" b="1">
                <a:effectLst>
                  <a:outerShdw blurRad="38100" dist="38100" dir="2700000" algn="tl">
                    <a:srgbClr val="C0C0C0"/>
                  </a:outerShdw>
                </a:effectLst>
                <a:latin typeface="Times New Roman" pitchFamily="18" charset="0"/>
                <a:ea typeface="幼圆" pitchFamily="49" charset="-122"/>
              </a:rPr>
              <a:t>重复</a:t>
            </a:r>
          </a:p>
        </p:txBody>
      </p:sp>
      <p:sp>
        <p:nvSpPr>
          <p:cNvPr id="23" name="AutoShape 59"/>
          <p:cNvSpPr>
            <a:spLocks noChangeArrowheads="1"/>
          </p:cNvSpPr>
          <p:nvPr/>
        </p:nvSpPr>
        <p:spPr bwMode="auto">
          <a:xfrm>
            <a:off x="4422762" y="4475914"/>
            <a:ext cx="4432300" cy="304800"/>
          </a:xfrm>
          <a:prstGeom prst="roundRect">
            <a:avLst>
              <a:gd name="adj" fmla="val 50000"/>
            </a:avLst>
          </a:prstGeom>
          <a:noFill/>
          <a:ln w="9525">
            <a:noFill/>
            <a:round/>
            <a:headEnd/>
            <a:tailEnd/>
          </a:ln>
          <a:effectLst/>
        </p:spPr>
        <p:txBody>
          <a:bodyPr wrap="none" anchor="ctr"/>
          <a:lstStyle/>
          <a:p>
            <a:pPr fontAlgn="t">
              <a:defRPr/>
            </a:pPr>
            <a:r>
              <a:rPr lang="en-US" altLang="zh-CN" b="1" dirty="0">
                <a:effectLst>
                  <a:outerShdw blurRad="38100" dist="38100" dir="2700000" algn="tl">
                    <a:srgbClr val="C0C0C0"/>
                  </a:outerShdw>
                </a:effectLst>
                <a:latin typeface="Times New Roman" pitchFamily="18" charset="0"/>
                <a:ea typeface="幼圆" pitchFamily="49" charset="-122"/>
              </a:rPr>
              <a:t>x=3{a}8</a:t>
            </a:r>
            <a:r>
              <a:rPr lang="en-US" altLang="zh-CN" b="1" dirty="0">
                <a:effectLst>
                  <a:outerShdw blurRad="38100" dist="38100" dir="2700000" algn="tl">
                    <a:srgbClr val="C0C0C0"/>
                  </a:outerShdw>
                </a:effectLst>
                <a:latin typeface="幼圆" pitchFamily="49" charset="-122"/>
                <a:ea typeface="幼圆" pitchFamily="49" charset="-122"/>
              </a:rPr>
              <a:t>，</a:t>
            </a:r>
            <a:r>
              <a:rPr lang="zh-CN" altLang="en-US" sz="1800" b="1" dirty="0">
                <a:effectLst>
                  <a:outerShdw blurRad="38100" dist="38100" dir="2700000" algn="tl">
                    <a:srgbClr val="C0C0C0"/>
                  </a:outerShdw>
                </a:effectLst>
                <a:latin typeface="幼圆" pitchFamily="49" charset="-122"/>
                <a:ea typeface="幼圆" pitchFamily="49" charset="-122"/>
              </a:rPr>
              <a:t>则表示</a:t>
            </a:r>
            <a:r>
              <a:rPr lang="en-US" altLang="zh-CN" sz="1800" b="1" dirty="0">
                <a:effectLst>
                  <a:outerShdw blurRad="38100" dist="38100" dir="2700000" algn="tl">
                    <a:srgbClr val="C0C0C0"/>
                  </a:outerShdw>
                </a:effectLst>
                <a:ea typeface="幼圆" pitchFamily="49" charset="-122"/>
              </a:rPr>
              <a:t>x</a:t>
            </a:r>
            <a:r>
              <a:rPr lang="zh-CN" altLang="en-US" sz="1800" b="1" dirty="0">
                <a:effectLst>
                  <a:outerShdw blurRad="38100" dist="38100" dir="2700000" algn="tl">
                    <a:srgbClr val="C0C0C0"/>
                  </a:outerShdw>
                </a:effectLst>
                <a:latin typeface="幼圆" pitchFamily="49" charset="-122"/>
                <a:ea typeface="幼圆" pitchFamily="49" charset="-122"/>
              </a:rPr>
              <a:t>中至少出现3次</a:t>
            </a:r>
            <a:r>
              <a:rPr lang="en-US" altLang="zh-CN" sz="1800" b="1" dirty="0">
                <a:effectLst>
                  <a:outerShdw blurRad="38100" dist="38100" dir="2700000" algn="tl">
                    <a:srgbClr val="C0C0C0"/>
                  </a:outerShdw>
                </a:effectLst>
                <a:ea typeface="幼圆" pitchFamily="49" charset="-122"/>
              </a:rPr>
              <a:t>a ,</a:t>
            </a:r>
            <a:r>
              <a:rPr lang="zh-CN" altLang="en-US" sz="1800" b="1" dirty="0">
                <a:effectLst>
                  <a:outerShdw blurRad="38100" dist="38100" dir="2700000" algn="tl">
                    <a:srgbClr val="C0C0C0"/>
                  </a:outerShdw>
                </a:effectLst>
                <a:latin typeface="幼圆" pitchFamily="49" charset="-122"/>
                <a:ea typeface="幼圆" pitchFamily="49" charset="-122"/>
              </a:rPr>
              <a:t>最多出现8</a:t>
            </a:r>
            <a:r>
              <a:rPr lang="zh-CN" altLang="en-US" sz="1800" b="1" dirty="0" smtClean="0">
                <a:effectLst>
                  <a:outerShdw blurRad="38100" dist="38100" dir="2700000" algn="tl">
                    <a:srgbClr val="C0C0C0"/>
                  </a:outerShdw>
                </a:effectLst>
                <a:latin typeface="幼圆" pitchFamily="49" charset="-122"/>
                <a:ea typeface="幼圆" pitchFamily="49" charset="-122"/>
              </a:rPr>
              <a:t>次</a:t>
            </a:r>
            <a:r>
              <a:rPr lang="en-US" altLang="zh-CN" sz="1800" b="1" dirty="0" smtClean="0">
                <a:effectLst>
                  <a:outerShdw blurRad="38100" dist="38100" dir="2700000" algn="tl">
                    <a:srgbClr val="C0C0C0"/>
                  </a:outerShdw>
                </a:effectLst>
                <a:latin typeface="幼圆" pitchFamily="49" charset="-122"/>
                <a:ea typeface="幼圆" pitchFamily="49" charset="-122"/>
              </a:rPr>
              <a:t>a</a:t>
            </a:r>
            <a:endParaRPr lang="zh-CN" altLang="en-US" sz="1800" b="1" dirty="0">
              <a:effectLst>
                <a:outerShdw blurRad="38100" dist="38100" dir="2700000" algn="tl">
                  <a:srgbClr val="C0C0C0"/>
                </a:outerShdw>
              </a:effectLst>
              <a:latin typeface="幼圆" pitchFamily="49" charset="-122"/>
              <a:ea typeface="幼圆" pitchFamily="49" charset="-122"/>
            </a:endParaRPr>
          </a:p>
        </p:txBody>
      </p:sp>
      <p:sp>
        <p:nvSpPr>
          <p:cNvPr id="24" name="Rectangle 60"/>
          <p:cNvSpPr>
            <a:spLocks noChangeArrowheads="1"/>
          </p:cNvSpPr>
          <p:nvPr/>
        </p:nvSpPr>
        <p:spPr bwMode="auto">
          <a:xfrm>
            <a:off x="2005000" y="5645901"/>
            <a:ext cx="633412" cy="304800"/>
          </a:xfrm>
          <a:prstGeom prst="rect">
            <a:avLst/>
          </a:prstGeom>
          <a:solidFill>
            <a:schemeClr val="bg1"/>
          </a:solidFill>
          <a:ln w="12700">
            <a:noFill/>
            <a:miter lim="800000"/>
            <a:headEnd/>
            <a:tailEnd/>
          </a:ln>
          <a:effectLst/>
        </p:spPr>
        <p:txBody>
          <a:bodyPr wrap="none" anchor="ctr"/>
          <a:lstStyle/>
          <a:p>
            <a:pPr algn="ctr">
              <a:defRPr/>
            </a:pPr>
            <a:r>
              <a:rPr lang="zh-CN" altLang="en-US" b="1">
                <a:effectLst>
                  <a:outerShdw blurRad="38100" dist="38100" dir="2700000" algn="tl">
                    <a:srgbClr val="C0C0C0"/>
                  </a:outerShdw>
                </a:effectLst>
                <a:latin typeface="Times New Roman" pitchFamily="18" charset="0"/>
                <a:ea typeface="宋体" pitchFamily="2" charset="-122"/>
              </a:rPr>
              <a:t>*…*</a:t>
            </a:r>
          </a:p>
        </p:txBody>
      </p:sp>
      <p:sp>
        <p:nvSpPr>
          <p:cNvPr id="25" name="AutoShape 61"/>
          <p:cNvSpPr>
            <a:spLocks noChangeArrowheads="1"/>
          </p:cNvSpPr>
          <p:nvPr/>
        </p:nvSpPr>
        <p:spPr bwMode="auto">
          <a:xfrm>
            <a:off x="3044812" y="5628439"/>
            <a:ext cx="1189038" cy="376237"/>
          </a:xfrm>
          <a:prstGeom prst="wedgeRectCallout">
            <a:avLst>
              <a:gd name="adj1" fmla="val 42306"/>
              <a:gd name="adj2" fmla="val -27083"/>
            </a:avLst>
          </a:prstGeom>
          <a:solidFill>
            <a:schemeClr val="bg1"/>
          </a:solidFill>
          <a:ln w="9525">
            <a:noFill/>
            <a:miter lim="800000"/>
            <a:headEnd/>
            <a:tailEnd/>
          </a:ln>
          <a:effectLst/>
        </p:spPr>
        <p:txBody>
          <a:bodyPr/>
          <a:lstStyle/>
          <a:p>
            <a:pPr>
              <a:defRPr/>
            </a:pPr>
            <a:r>
              <a:rPr lang="zh-CN" altLang="en-US" sz="2000" b="1" dirty="0">
                <a:effectLst>
                  <a:outerShdw blurRad="38100" dist="38100" dir="2700000" algn="tl">
                    <a:srgbClr val="C0C0C0"/>
                  </a:outerShdw>
                </a:effectLst>
                <a:latin typeface="Times New Roman" pitchFamily="18" charset="0"/>
                <a:ea typeface="幼圆" pitchFamily="49" charset="-122"/>
              </a:rPr>
              <a:t>注释符</a:t>
            </a:r>
            <a:r>
              <a:rPr lang="zh-CN" altLang="en-US" sz="2000" b="1" dirty="0">
                <a:effectLst>
                  <a:outerShdw blurRad="38100" dist="38100" dir="2700000" algn="tl">
                    <a:srgbClr val="C0C0C0"/>
                  </a:outerShdw>
                </a:effectLst>
                <a:ea typeface="宋体" pitchFamily="2" charset="-122"/>
              </a:rPr>
              <a:t>		 </a:t>
            </a:r>
          </a:p>
          <a:p>
            <a:pPr>
              <a:defRPr/>
            </a:pPr>
            <a:r>
              <a:rPr lang="zh-CN" altLang="en-US" sz="2000" b="1" dirty="0">
                <a:effectLst>
                  <a:outerShdw blurRad="38100" dist="38100" dir="2700000" algn="tl">
                    <a:srgbClr val="C0C0C0"/>
                  </a:outerShdw>
                </a:effectLst>
                <a:ea typeface="宋体" pitchFamily="2" charset="-122"/>
              </a:rPr>
              <a:t>	 </a:t>
            </a:r>
          </a:p>
          <a:p>
            <a:pPr>
              <a:defRPr/>
            </a:pPr>
            <a:r>
              <a:rPr lang="zh-CN" altLang="en-US" sz="2000" b="1" dirty="0">
                <a:effectLst>
                  <a:outerShdw blurRad="38100" dist="38100" dir="2700000" algn="tl">
                    <a:srgbClr val="C0C0C0"/>
                  </a:outerShdw>
                </a:effectLst>
                <a:ea typeface="宋体" pitchFamily="2" charset="-122"/>
              </a:rPr>
              <a:t>	</a:t>
            </a:r>
          </a:p>
        </p:txBody>
      </p:sp>
      <p:sp>
        <p:nvSpPr>
          <p:cNvPr id="26" name="AutoShape 62"/>
          <p:cNvSpPr>
            <a:spLocks noChangeArrowheads="1"/>
          </p:cNvSpPr>
          <p:nvPr/>
        </p:nvSpPr>
        <p:spPr bwMode="auto">
          <a:xfrm>
            <a:off x="4454512" y="5052176"/>
            <a:ext cx="4289425" cy="304800"/>
          </a:xfrm>
          <a:prstGeom prst="roundRect">
            <a:avLst>
              <a:gd name="adj" fmla="val 50000"/>
            </a:avLst>
          </a:prstGeom>
          <a:noFill/>
          <a:ln w="9525">
            <a:noFill/>
            <a:round/>
            <a:headEnd/>
            <a:tailEnd/>
          </a:ln>
          <a:effectLst/>
        </p:spPr>
        <p:txBody>
          <a:bodyPr wrap="none" anchor="ctr"/>
          <a:lstStyle/>
          <a:p>
            <a:pPr fontAlgn="t">
              <a:defRPr/>
            </a:pPr>
            <a:r>
              <a:rPr lang="en-US" altLang="zh-CN" sz="2000" b="1" dirty="0">
                <a:effectLst>
                  <a:outerShdw blurRad="38100" dist="38100" dir="2700000" algn="tl">
                    <a:srgbClr val="C0C0C0"/>
                  </a:outerShdw>
                </a:effectLst>
                <a:latin typeface="Times New Roman" pitchFamily="18" charset="0"/>
                <a:ea typeface="幼圆" pitchFamily="49" charset="-122"/>
              </a:rPr>
              <a:t>x=(a)</a:t>
            </a:r>
            <a:r>
              <a:rPr lang="en-US" altLang="zh-CN" sz="2000" b="1" dirty="0">
                <a:effectLst>
                  <a:outerShdw blurRad="38100" dist="38100" dir="2700000" algn="tl">
                    <a:srgbClr val="C0C0C0"/>
                  </a:outerShdw>
                </a:effectLst>
                <a:latin typeface="幼圆" pitchFamily="49" charset="-122"/>
                <a:ea typeface="幼圆" pitchFamily="49" charset="-122"/>
              </a:rPr>
              <a:t>，</a:t>
            </a:r>
            <a:r>
              <a:rPr lang="zh-CN" altLang="en-US" sz="2000" b="1" dirty="0">
                <a:effectLst>
                  <a:outerShdw blurRad="38100" dist="38100" dir="2700000" algn="tl">
                    <a:srgbClr val="C0C0C0"/>
                  </a:outerShdw>
                </a:effectLst>
                <a:latin typeface="幼圆" pitchFamily="49" charset="-122"/>
                <a:ea typeface="幼圆" pitchFamily="49" charset="-122"/>
              </a:rPr>
              <a:t>则表示 </a:t>
            </a:r>
            <a:r>
              <a:rPr lang="en-US" altLang="zh-CN" sz="2000" b="1" dirty="0">
                <a:effectLst>
                  <a:outerShdw blurRad="38100" dist="38100" dir="2700000" algn="tl">
                    <a:srgbClr val="C0C0C0"/>
                  </a:outerShdw>
                </a:effectLst>
                <a:ea typeface="幼圆" pitchFamily="49" charset="-122"/>
              </a:rPr>
              <a:t>a </a:t>
            </a:r>
            <a:r>
              <a:rPr lang="zh-CN" altLang="en-US" sz="2000" b="1" dirty="0">
                <a:effectLst>
                  <a:outerShdw blurRad="38100" dist="38100" dir="2700000" algn="tl">
                    <a:srgbClr val="C0C0C0"/>
                  </a:outerShdw>
                </a:effectLst>
                <a:latin typeface="幼圆" pitchFamily="49" charset="-122"/>
                <a:ea typeface="幼圆" pitchFamily="49" charset="-122"/>
              </a:rPr>
              <a:t>在 </a:t>
            </a:r>
            <a:r>
              <a:rPr lang="en-US" altLang="zh-CN" sz="2000" b="1" dirty="0">
                <a:effectLst>
                  <a:outerShdw blurRad="38100" dist="38100" dir="2700000" algn="tl">
                    <a:srgbClr val="C0C0C0"/>
                  </a:outerShdw>
                </a:effectLst>
                <a:ea typeface="幼圆" pitchFamily="49" charset="-122"/>
              </a:rPr>
              <a:t>x </a:t>
            </a:r>
            <a:r>
              <a:rPr lang="zh-CN" altLang="en-US" sz="2000" b="1" dirty="0">
                <a:effectLst>
                  <a:outerShdw blurRad="38100" dist="38100" dir="2700000" algn="tl">
                    <a:srgbClr val="C0C0C0"/>
                  </a:outerShdw>
                </a:effectLst>
                <a:ea typeface="幼圆" pitchFamily="49" charset="-122"/>
              </a:rPr>
              <a:t>中出现, </a:t>
            </a:r>
            <a:r>
              <a:rPr lang="zh-CN" altLang="en-US" sz="2000" b="1" dirty="0">
                <a:effectLst>
                  <a:outerShdw blurRad="38100" dist="38100" dir="2700000" algn="tl">
                    <a:srgbClr val="C0C0C0"/>
                  </a:outerShdw>
                </a:effectLst>
                <a:latin typeface="幼圆" pitchFamily="49" charset="-122"/>
                <a:ea typeface="幼圆" pitchFamily="49" charset="-122"/>
              </a:rPr>
              <a:t>也可不出现</a:t>
            </a:r>
          </a:p>
        </p:txBody>
      </p:sp>
      <p:sp>
        <p:nvSpPr>
          <p:cNvPr id="27" name="标题 1"/>
          <p:cNvSpPr>
            <a:spLocks noGrp="1"/>
          </p:cNvSpPr>
          <p:nvPr>
            <p:ph type="title"/>
          </p:nvPr>
        </p:nvSpPr>
        <p:spPr>
          <a:xfrm>
            <a:off x="279132" y="396069"/>
            <a:ext cx="11813808" cy="685106"/>
          </a:xfrm>
        </p:spPr>
        <p:txBody>
          <a:bodyPr>
            <a:normAutofit fontScale="90000"/>
          </a:bodyPr>
          <a:lstStyle/>
          <a:p>
            <a:r>
              <a:rPr lang="en-US" altLang="zh-CN" dirty="0">
                <a:solidFill>
                  <a:srgbClr val="FF0000"/>
                </a:solidFill>
              </a:rPr>
              <a:t>2.5   Data dictionary—data definition method</a:t>
            </a:r>
            <a:endParaRPr lang="zh-CN" altLang="en-US" dirty="0"/>
          </a:p>
        </p:txBody>
      </p:sp>
    </p:spTree>
    <p:extLst>
      <p:ext uri="{BB962C8B-B14F-4D97-AF65-F5344CB8AC3E}">
        <p14:creationId xmlns:p14="http://schemas.microsoft.com/office/powerpoint/2010/main" val="374001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lide(from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lide(fromRigh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outVertic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slide(fromRight)">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outVertic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slide(fromRight)">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arn(outVertical)">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ox(in)">
                                      <p:cBhvr>
                                        <p:cTn id="62" dur="500"/>
                                        <p:tgtEl>
                                          <p:spTgt spid="21"/>
                                        </p:tgtEl>
                                      </p:cBhvr>
                                    </p:animEffect>
                                  </p:childTnLst>
                                </p:cTn>
                              </p:par>
                            </p:childTnLst>
                          </p:cTn>
                        </p:par>
                      </p:childTnLst>
                    </p:cTn>
                  </p:par>
                  <p:par>
                    <p:cTn id="63" fill="hold">
                      <p:stCondLst>
                        <p:cond delay="indefinite"/>
                      </p:stCondLst>
                      <p:childTnLst>
                        <p:par>
                          <p:cTn id="64" fill="hold">
                            <p:stCondLst>
                              <p:cond delay="0"/>
                            </p:stCondLst>
                            <p:childTnLst>
                              <p:par>
                                <p:cTn id="65" presetID="12" presetClass="entr" presetSubtype="2"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slide(fromRight)">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37" fill="hold" grpId="0"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barn(outVertical)">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ox(i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2" presetClass="entr" presetSubtype="2"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slide(fromRight)">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37"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barn(outVertical)">
                                      <p:cBhvr>
                                        <p:cTn id="87" dur="500"/>
                                        <p:tgtEl>
                                          <p:spTgt spid="26"/>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box(in)">
                                      <p:cBhvr>
                                        <p:cTn id="92" dur="500"/>
                                        <p:tgtEl>
                                          <p:spTgt spid="24"/>
                                        </p:tgtEl>
                                      </p:cBhvr>
                                    </p:animEffect>
                                  </p:childTnLst>
                                </p:cTn>
                              </p:par>
                            </p:childTnLst>
                          </p:cTn>
                        </p:par>
                      </p:childTnLst>
                    </p:cTn>
                  </p:par>
                  <p:par>
                    <p:cTn id="93" fill="hold">
                      <p:stCondLst>
                        <p:cond delay="indefinite"/>
                      </p:stCondLst>
                      <p:childTnLst>
                        <p:par>
                          <p:cTn id="94" fill="hold">
                            <p:stCondLst>
                              <p:cond delay="0"/>
                            </p:stCondLst>
                            <p:childTnLst>
                              <p:par>
                                <p:cTn id="95" presetID="12" presetClass="entr" presetSubtype="2"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slide(fromRight)">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37"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barn(outVertical)">
                                      <p:cBhvr>
                                        <p:cTn id="10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P spid="9" grpId="0" animBg="1" autoUpdateAnimBg="0"/>
      <p:bldP spid="10" grpId="0" animBg="1" autoUpdateAnimBg="0"/>
      <p:bldP spid="11" grpId="0" animBg="1" autoUpdateAnimBg="0"/>
      <p:bldP spid="12" grpId="0" autoUpdateAnimBg="0"/>
      <p:bldP spid="13" grpId="0" autoUpdateAnimBg="0"/>
      <p:bldP spid="14" grpId="0" animBg="1" autoUpdateAnimBg="0"/>
      <p:bldP spid="15" grpId="0" animBg="1" autoUpdateAnimBg="0"/>
      <p:bldP spid="16" grpId="0" animBg="1" autoUpdateAnimBg="0"/>
      <p:bldP spid="17" grpId="0" autoUpdateAnimBg="0"/>
      <p:bldP spid="18" grpId="0" animBg="1" autoUpdateAnimBg="0"/>
      <p:bldP spid="19" grpId="0" animBg="1" autoUpdateAnimBg="0"/>
      <p:bldP spid="20" grpId="0" autoUpdateAnimBg="0"/>
      <p:bldP spid="21" grpId="0" animBg="1" autoUpdateAnimBg="0"/>
      <p:bldP spid="22" grpId="0" animBg="1" autoUpdateAnimBg="0"/>
      <p:bldP spid="23" grpId="0" autoUpdateAnimBg="0"/>
      <p:bldP spid="24" grpId="0" animBg="1" autoUpdateAnimBg="0"/>
      <p:bldP spid="25" grpId="0" animBg="1" autoUpdateAnimBg="0"/>
      <p:bldP spid="2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0" indent="0" algn="just">
              <a:buNone/>
            </a:pPr>
            <a:r>
              <a:rPr lang="en-US" altLang="zh-CN" sz="4000" dirty="0"/>
              <a:t>Upper and lower limits are often used for further </a:t>
            </a:r>
            <a:r>
              <a:rPr lang="en-US" altLang="zh-CN" sz="4000" dirty="0" smtClean="0"/>
              <a:t>annotation</a:t>
            </a:r>
            <a:r>
              <a:rPr lang="zh-CN" altLang="en-US" sz="4000" dirty="0" smtClean="0"/>
              <a:t>标注</a:t>
            </a:r>
            <a:r>
              <a:rPr lang="en-US" altLang="zh-CN" sz="4000" dirty="0" smtClean="0"/>
              <a:t> </a:t>
            </a:r>
            <a:r>
              <a:rPr lang="en-US" altLang="zh-CN" sz="4000" dirty="0"/>
              <a:t>to indicate repeated flower brackets. </a:t>
            </a:r>
          </a:p>
          <a:p>
            <a:pPr marL="0" indent="0" algn="just">
              <a:buNone/>
            </a:pPr>
            <a:r>
              <a:rPr lang="en-US" altLang="zh-CN" sz="4000" dirty="0"/>
              <a:t>One </a:t>
            </a:r>
            <a:r>
              <a:rPr lang="en-US" altLang="zh-CN" sz="4000" dirty="0" smtClean="0"/>
              <a:t>annotation </a:t>
            </a:r>
            <a:r>
              <a:rPr lang="en-US" altLang="zh-CN" sz="4000" dirty="0"/>
              <a:t>method is to </a:t>
            </a:r>
            <a:r>
              <a:rPr lang="en-US" altLang="zh-CN" sz="4000" dirty="0">
                <a:solidFill>
                  <a:srgbClr val="FF0000"/>
                </a:solidFill>
              </a:rPr>
              <a:t>indicate the upper and lower limits of repetition with an upper and lower corner respectively on the left side of the open bracket;</a:t>
            </a:r>
            <a:r>
              <a:rPr lang="en-US" altLang="zh-CN" sz="4000" dirty="0"/>
              <a:t> </a:t>
            </a:r>
            <a:r>
              <a:rPr lang="zh-CN" altLang="en-US" sz="4000" dirty="0"/>
              <a:t>例子：</a:t>
            </a:r>
            <a:r>
              <a:rPr lang="en-US" altLang="zh-CN" sz="4000" dirty="0"/>
              <a:t>  </a:t>
            </a:r>
            <a:r>
              <a:rPr lang="en-US" altLang="zh-CN" sz="4000" dirty="0">
                <a:solidFill>
                  <a:srgbClr val="0000CC"/>
                </a:solidFill>
              </a:rPr>
              <a:t>{A}</a:t>
            </a:r>
          </a:p>
          <a:p>
            <a:pPr marL="0" indent="0" algn="just">
              <a:buNone/>
            </a:pPr>
            <a:r>
              <a:rPr lang="en-US" altLang="zh-CN" sz="4000" dirty="0"/>
              <a:t>Another annotation method is to </a:t>
            </a:r>
            <a:r>
              <a:rPr lang="en-US" altLang="zh-CN" sz="4000" dirty="0">
                <a:solidFill>
                  <a:srgbClr val="FF0000"/>
                </a:solidFill>
              </a:rPr>
              <a:t>mark the lower limit of repetition on the left side of the open bracket and the upper limit of repetition on the right side of the closed bracket. </a:t>
            </a:r>
            <a:r>
              <a:rPr lang="zh-CN" altLang="en-US" sz="4000" dirty="0"/>
              <a:t>例子：</a:t>
            </a:r>
            <a:r>
              <a:rPr lang="en-US" altLang="zh-CN" sz="4000" dirty="0">
                <a:solidFill>
                  <a:srgbClr val="0000CC"/>
                </a:solidFill>
              </a:rPr>
              <a:t>1{A}5</a:t>
            </a:r>
            <a:endParaRPr lang="zh-CN" altLang="en-US" sz="4000" dirty="0">
              <a:solidFill>
                <a:srgbClr val="0000CC"/>
              </a:solidFill>
            </a:endParaRPr>
          </a:p>
        </p:txBody>
      </p:sp>
      <p:sp>
        <p:nvSpPr>
          <p:cNvPr id="4" name="标题 1"/>
          <p:cNvSpPr>
            <a:spLocks noGrp="1"/>
          </p:cNvSpPr>
          <p:nvPr>
            <p:ph type="title"/>
          </p:nvPr>
        </p:nvSpPr>
        <p:spPr>
          <a:xfrm>
            <a:off x="279132" y="396069"/>
            <a:ext cx="11813808" cy="685106"/>
          </a:xfrm>
        </p:spPr>
        <p:txBody>
          <a:bodyPr>
            <a:normAutofit fontScale="90000"/>
          </a:bodyPr>
          <a:lstStyle/>
          <a:p>
            <a:r>
              <a:rPr lang="en-US" altLang="zh-CN" dirty="0">
                <a:solidFill>
                  <a:srgbClr val="FF0000"/>
                </a:solidFill>
              </a:rPr>
              <a:t>2.5   Data dictionary—data definition method</a:t>
            </a:r>
            <a:endParaRPr lang="zh-CN" altLang="en-US" dirty="0"/>
          </a:p>
        </p:txBody>
      </p:sp>
      <p:sp>
        <p:nvSpPr>
          <p:cNvPr id="5" name="矩形 4"/>
          <p:cNvSpPr/>
          <p:nvPr/>
        </p:nvSpPr>
        <p:spPr>
          <a:xfrm>
            <a:off x="6097604" y="3406357"/>
            <a:ext cx="493558" cy="1015663"/>
          </a:xfrm>
          <a:prstGeom prst="rect">
            <a:avLst/>
          </a:prstGeom>
        </p:spPr>
        <p:txBody>
          <a:bodyPr wrap="square">
            <a:spAutoFit/>
          </a:bodyPr>
          <a:lstStyle/>
          <a:p>
            <a:r>
              <a:rPr lang="en-US" altLang="zh-CN" sz="3600" b="1" baseline="-25000" dirty="0">
                <a:solidFill>
                  <a:srgbClr val="0000CC"/>
                </a:solidFill>
                <a:latin typeface="Bahnschrift Condensed" panose="020B0502040204020203" pitchFamily="34" charset="0"/>
              </a:rPr>
              <a:t>5</a:t>
            </a:r>
          </a:p>
          <a:p>
            <a:r>
              <a:rPr lang="en-US" altLang="zh-CN" sz="3600" b="1" baseline="-25000" dirty="0">
                <a:solidFill>
                  <a:srgbClr val="0000CC"/>
                </a:solidFill>
                <a:latin typeface="Bahnschrift Condensed" panose="020B0502040204020203" pitchFamily="34" charset="0"/>
              </a:rPr>
              <a:t>1</a:t>
            </a:r>
            <a:endParaRPr lang="zh-CN" altLang="en-US" sz="3600" b="1" dirty="0">
              <a:solidFill>
                <a:srgbClr val="0000CC"/>
              </a:solidFill>
              <a:latin typeface="Bahnschrift Condensed" panose="020B0502040204020203" pitchFamily="34" charset="0"/>
            </a:endParaRPr>
          </a:p>
        </p:txBody>
      </p:sp>
    </p:spTree>
    <p:extLst>
      <p:ext uri="{BB962C8B-B14F-4D97-AF65-F5344CB8AC3E}">
        <p14:creationId xmlns:p14="http://schemas.microsoft.com/office/powerpoint/2010/main" val="8236962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dictionary—Example 1</a:t>
            </a:r>
            <a:endParaRPr lang="zh-CN" altLang="en-US" dirty="0"/>
          </a:p>
        </p:txBody>
      </p:sp>
      <p:sp>
        <p:nvSpPr>
          <p:cNvPr id="3" name="内容占位符 2"/>
          <p:cNvSpPr>
            <a:spLocks noGrp="1"/>
          </p:cNvSpPr>
          <p:nvPr>
            <p:ph idx="1"/>
          </p:nvPr>
        </p:nvSpPr>
        <p:spPr>
          <a:xfrm>
            <a:off x="279133" y="1337913"/>
            <a:ext cx="11636943" cy="1908207"/>
          </a:xfrm>
        </p:spPr>
        <p:txBody>
          <a:bodyPr>
            <a:normAutofit lnSpcReduction="10000"/>
          </a:bodyPr>
          <a:lstStyle/>
          <a:p>
            <a:pPr marL="0" indent="0" algn="just">
              <a:lnSpc>
                <a:spcPct val="150000"/>
              </a:lnSpc>
              <a:spcBef>
                <a:spcPts val="0"/>
              </a:spcBef>
              <a:buNone/>
            </a:pPr>
            <a:r>
              <a:rPr lang="zh-CN" altLang="en-US" b="1" dirty="0"/>
              <a:t>某程序设计语言规定</a:t>
            </a:r>
            <a:r>
              <a:rPr lang="en-US" altLang="zh-CN" b="1" dirty="0"/>
              <a:t>,</a:t>
            </a:r>
            <a:r>
              <a:rPr lang="zh-CN" altLang="en-US" b="1" u="sng" dirty="0">
                <a:solidFill>
                  <a:srgbClr val="0000CC"/>
                </a:solidFill>
              </a:rPr>
              <a:t>用户说明的标识符是长度不超过</a:t>
            </a:r>
            <a:r>
              <a:rPr lang="en-US" altLang="zh-CN" b="1" u="sng" dirty="0">
                <a:solidFill>
                  <a:srgbClr val="0000CC"/>
                </a:solidFill>
              </a:rPr>
              <a:t>8</a:t>
            </a:r>
            <a:r>
              <a:rPr lang="zh-CN" altLang="en-US" b="1" u="sng" dirty="0">
                <a:solidFill>
                  <a:srgbClr val="0000CC"/>
                </a:solidFill>
              </a:rPr>
              <a:t>个字符的字符串</a:t>
            </a:r>
            <a:r>
              <a:rPr lang="en-US" altLang="zh-CN" b="1" dirty="0"/>
              <a:t>,</a:t>
            </a:r>
            <a:r>
              <a:rPr lang="zh-CN" altLang="en-US" b="1" dirty="0"/>
              <a:t>其中</a:t>
            </a:r>
            <a:r>
              <a:rPr lang="zh-CN" altLang="en-US" b="1" u="sng" dirty="0">
                <a:solidFill>
                  <a:srgbClr val="0000CC"/>
                </a:solidFill>
              </a:rPr>
              <a:t>第一个字符必须是字母字符</a:t>
            </a:r>
            <a:r>
              <a:rPr lang="en-US" altLang="zh-CN" b="1" dirty="0"/>
              <a:t>,</a:t>
            </a:r>
            <a:r>
              <a:rPr lang="zh-CN" altLang="en-US" b="1" u="sng" dirty="0">
                <a:solidFill>
                  <a:srgbClr val="0000CC"/>
                </a:solidFill>
              </a:rPr>
              <a:t>随后的字符既可以是字母字符也可以是数字字符</a:t>
            </a:r>
            <a:r>
              <a:rPr lang="zh-CN" altLang="en-US" b="1" dirty="0"/>
              <a:t>。使用上面讲过的符号</a:t>
            </a:r>
            <a:r>
              <a:rPr lang="en-US" altLang="zh-CN" b="1" dirty="0"/>
              <a:t>,</a:t>
            </a:r>
            <a:r>
              <a:rPr lang="zh-CN" altLang="en-US" b="1" dirty="0"/>
              <a:t>可以像下面那样定义标识符</a:t>
            </a:r>
            <a:r>
              <a:rPr lang="en-US" altLang="zh-CN" b="1" dirty="0"/>
              <a:t>:</a:t>
            </a:r>
          </a:p>
        </p:txBody>
      </p:sp>
      <p:sp>
        <p:nvSpPr>
          <p:cNvPr id="4" name="矩形 3"/>
          <p:cNvSpPr/>
          <p:nvPr/>
        </p:nvSpPr>
        <p:spPr>
          <a:xfrm>
            <a:off x="369703" y="3246120"/>
            <a:ext cx="5157181" cy="738664"/>
          </a:xfrm>
          <a:prstGeom prst="rect">
            <a:avLst/>
          </a:prstGeom>
        </p:spPr>
        <p:txBody>
          <a:bodyPr wrap="none">
            <a:spAutoFit/>
          </a:bodyPr>
          <a:lstStyle/>
          <a:p>
            <a:pPr algn="just">
              <a:lnSpc>
                <a:spcPct val="150000"/>
              </a:lnSpc>
              <a:spcBef>
                <a:spcPts val="0"/>
              </a:spcBef>
              <a:buFont typeface="Wingdings" panose="05000000000000000000" pitchFamily="2" charset="2"/>
              <a:buChar char="Ø"/>
            </a:pPr>
            <a:r>
              <a:rPr lang="zh-CN" altLang="en-US" sz="2800" b="1" dirty="0">
                <a:solidFill>
                  <a:srgbClr val="FF0000"/>
                </a:solidFill>
              </a:rPr>
              <a:t>标识符</a:t>
            </a:r>
            <a:r>
              <a:rPr lang="en-US" altLang="zh-CN" sz="2800" b="1" dirty="0"/>
              <a:t>=</a:t>
            </a:r>
            <a:r>
              <a:rPr lang="zh-CN" altLang="en-US" sz="2800" b="1" dirty="0">
                <a:solidFill>
                  <a:srgbClr val="0000CC"/>
                </a:solidFill>
              </a:rPr>
              <a:t>字母</a:t>
            </a:r>
            <a:r>
              <a:rPr lang="zh-CN" altLang="en-US" sz="2800" b="1" dirty="0" smtClean="0">
                <a:solidFill>
                  <a:srgbClr val="0000CC"/>
                </a:solidFill>
              </a:rPr>
              <a:t>字符</a:t>
            </a:r>
            <a:r>
              <a:rPr lang="en-US" altLang="zh-CN" sz="2800" b="1" dirty="0"/>
              <a:t>+</a:t>
            </a:r>
            <a:r>
              <a:rPr lang="zh-CN" altLang="en-US" sz="2800" b="1" dirty="0" smtClean="0">
                <a:solidFill>
                  <a:srgbClr val="0000CC"/>
                </a:solidFill>
              </a:rPr>
              <a:t>字母数字</a:t>
            </a:r>
            <a:r>
              <a:rPr lang="zh-CN" altLang="en-US" sz="2800" b="1" dirty="0">
                <a:solidFill>
                  <a:srgbClr val="0000CC"/>
                </a:solidFill>
              </a:rPr>
              <a:t>串</a:t>
            </a:r>
          </a:p>
        </p:txBody>
      </p:sp>
      <p:sp>
        <p:nvSpPr>
          <p:cNvPr id="5" name="矩形 4"/>
          <p:cNvSpPr/>
          <p:nvPr/>
        </p:nvSpPr>
        <p:spPr>
          <a:xfrm>
            <a:off x="279133" y="3950026"/>
            <a:ext cx="4868640" cy="664862"/>
          </a:xfrm>
          <a:prstGeom prst="rect">
            <a:avLst/>
          </a:prstGeom>
        </p:spPr>
        <p:txBody>
          <a:bodyPr wrap="none">
            <a:spAutoFit/>
          </a:bodyPr>
          <a:lstStyle/>
          <a:p>
            <a:pPr algn="just">
              <a:lnSpc>
                <a:spcPct val="150000"/>
              </a:lnSpc>
              <a:spcBef>
                <a:spcPts val="0"/>
              </a:spcBef>
              <a:buFont typeface="Wingdings" panose="05000000000000000000" pitchFamily="2" charset="2"/>
              <a:buChar char="Ø"/>
            </a:pPr>
            <a:r>
              <a:rPr lang="zh-CN" altLang="en-US" sz="2800" b="1" dirty="0">
                <a:solidFill>
                  <a:srgbClr val="FF0000"/>
                </a:solidFill>
              </a:rPr>
              <a:t>字母数字串</a:t>
            </a:r>
            <a:r>
              <a:rPr lang="en-US" altLang="zh-CN" sz="2800" b="1" dirty="0"/>
              <a:t>=0{</a:t>
            </a:r>
            <a:r>
              <a:rPr lang="zh-CN" altLang="en-US" sz="2800" b="1" dirty="0"/>
              <a:t>字母或数字</a:t>
            </a:r>
            <a:r>
              <a:rPr lang="en-US" altLang="zh-CN" sz="2800" b="1" dirty="0"/>
              <a:t>}7</a:t>
            </a:r>
          </a:p>
        </p:txBody>
      </p:sp>
      <p:sp>
        <p:nvSpPr>
          <p:cNvPr id="6" name="矩形 5"/>
          <p:cNvSpPr/>
          <p:nvPr/>
        </p:nvSpPr>
        <p:spPr>
          <a:xfrm>
            <a:off x="264357" y="4642502"/>
            <a:ext cx="5739072" cy="738664"/>
          </a:xfrm>
          <a:prstGeom prst="rect">
            <a:avLst/>
          </a:prstGeom>
        </p:spPr>
        <p:txBody>
          <a:bodyPr wrap="none">
            <a:spAutoFit/>
          </a:bodyPr>
          <a:lstStyle/>
          <a:p>
            <a:pPr algn="just">
              <a:lnSpc>
                <a:spcPct val="150000"/>
              </a:lnSpc>
              <a:spcBef>
                <a:spcPts val="0"/>
              </a:spcBef>
              <a:buFont typeface="Wingdings" panose="05000000000000000000" pitchFamily="2" charset="2"/>
              <a:buChar char="Ø"/>
            </a:pPr>
            <a:r>
              <a:rPr lang="zh-CN" altLang="en-US" sz="2800" b="1" dirty="0">
                <a:solidFill>
                  <a:srgbClr val="FF0000"/>
                </a:solidFill>
              </a:rPr>
              <a:t>字母或数字</a:t>
            </a:r>
            <a:r>
              <a:rPr lang="en-US" altLang="zh-CN" sz="2800" b="1" dirty="0"/>
              <a:t>=[</a:t>
            </a:r>
            <a:r>
              <a:rPr lang="zh-CN" altLang="en-US" sz="2800" b="1" dirty="0"/>
              <a:t>字母字符</a:t>
            </a:r>
            <a:r>
              <a:rPr lang="en-US" altLang="zh-CN" sz="2800" b="1" dirty="0"/>
              <a:t>|</a:t>
            </a:r>
            <a:r>
              <a:rPr lang="zh-CN" altLang="en-US" sz="2800" b="1" dirty="0"/>
              <a:t>数字字符</a:t>
            </a:r>
            <a:r>
              <a:rPr lang="en-US" altLang="zh-CN" sz="2800" b="1" dirty="0"/>
              <a:t>]</a:t>
            </a:r>
          </a:p>
        </p:txBody>
      </p:sp>
      <p:sp>
        <p:nvSpPr>
          <p:cNvPr id="7" name="内容占位符 2"/>
          <p:cNvSpPr txBox="1">
            <a:spLocks/>
          </p:cNvSpPr>
          <p:nvPr/>
        </p:nvSpPr>
        <p:spPr>
          <a:xfrm>
            <a:off x="359143" y="5408780"/>
            <a:ext cx="11534073" cy="135956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hnschrift Condensed"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hnschrift Condensed" panose="020B05020402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hnschrift Condensed" panose="020B05020402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hnschrift Condensed" panose="020B05020402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Bef>
                <a:spcPts val="0"/>
              </a:spcBef>
              <a:buFont typeface="Arial" panose="020B0604020202020204" pitchFamily="34" charset="0"/>
              <a:buNone/>
            </a:pPr>
            <a:r>
              <a:rPr lang="zh-CN" altLang="en-US" b="1" u="sng" dirty="0">
                <a:effectLst>
                  <a:outerShdw blurRad="38100" dist="38100" dir="2700000" algn="tl">
                    <a:srgbClr val="000000">
                      <a:alpha val="43137"/>
                    </a:srgbClr>
                  </a:outerShdw>
                </a:effectLst>
              </a:rPr>
              <a:t>由于和项目有关的人都知道字母字符和数字字符的含义</a:t>
            </a:r>
            <a:r>
              <a:rPr lang="en-US" altLang="zh-CN" b="1" u="sng" dirty="0">
                <a:effectLst>
                  <a:outerShdw blurRad="38100" dist="38100" dir="2700000" algn="tl">
                    <a:srgbClr val="000000">
                      <a:alpha val="43137"/>
                    </a:srgbClr>
                  </a:outerShdw>
                </a:effectLst>
              </a:rPr>
              <a:t>,</a:t>
            </a:r>
            <a:r>
              <a:rPr lang="zh-CN" altLang="en-US" b="1" u="sng" dirty="0">
                <a:effectLst>
                  <a:outerShdw blurRad="38100" dist="38100" dir="2700000" algn="tl">
                    <a:srgbClr val="000000">
                      <a:alpha val="43137"/>
                    </a:srgbClr>
                  </a:outerShdw>
                </a:effectLst>
              </a:rPr>
              <a:t>因此</a:t>
            </a:r>
            <a:r>
              <a:rPr lang="en-US" altLang="zh-CN" b="1" u="sng" dirty="0">
                <a:effectLst>
                  <a:outerShdw blurRad="38100" dist="38100" dir="2700000" algn="tl">
                    <a:srgbClr val="000000">
                      <a:alpha val="43137"/>
                    </a:srgbClr>
                  </a:outerShdw>
                </a:effectLst>
              </a:rPr>
              <a:t>,</a:t>
            </a:r>
            <a:r>
              <a:rPr lang="zh-CN" altLang="en-US" b="1" u="sng" dirty="0">
                <a:effectLst>
                  <a:outerShdw blurRad="38100" dist="38100" dir="2700000" algn="tl">
                    <a:srgbClr val="000000">
                      <a:alpha val="43137"/>
                    </a:srgbClr>
                  </a:outerShdw>
                </a:effectLst>
              </a:rPr>
              <a:t>关于标识符的定义分解到这种程度就可以结束了。</a:t>
            </a:r>
          </a:p>
        </p:txBody>
      </p:sp>
    </p:spTree>
    <p:extLst>
      <p:ext uri="{BB962C8B-B14F-4D97-AF65-F5344CB8AC3E}">
        <p14:creationId xmlns:p14="http://schemas.microsoft.com/office/powerpoint/2010/main" val="268792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dictionary—function</a:t>
            </a:r>
            <a:endParaRPr lang="zh-CN" altLang="en-US" dirty="0"/>
          </a:p>
        </p:txBody>
      </p:sp>
      <p:sp>
        <p:nvSpPr>
          <p:cNvPr id="4" name="内容占位符 3"/>
          <p:cNvSpPr>
            <a:spLocks noGrp="1"/>
          </p:cNvSpPr>
          <p:nvPr>
            <p:ph idx="1"/>
          </p:nvPr>
        </p:nvSpPr>
        <p:spPr/>
        <p:txBody>
          <a:bodyPr>
            <a:normAutofit/>
          </a:bodyPr>
          <a:lstStyle/>
          <a:p>
            <a:pPr marL="514350" indent="-514350">
              <a:lnSpc>
                <a:spcPct val="150000"/>
              </a:lnSpc>
              <a:spcBef>
                <a:spcPts val="0"/>
              </a:spcBef>
              <a:buAutoNum type="arabicPeriod"/>
            </a:pPr>
            <a:r>
              <a:rPr lang="en-US" altLang="zh-CN" sz="3600" dirty="0"/>
              <a:t>As an important tool in the analysis stage;</a:t>
            </a:r>
          </a:p>
          <a:p>
            <a:pPr marL="0" indent="0" algn="ctr">
              <a:lnSpc>
                <a:spcPct val="150000"/>
              </a:lnSpc>
              <a:spcBef>
                <a:spcPts val="0"/>
              </a:spcBef>
              <a:buNone/>
            </a:pPr>
            <a:r>
              <a:rPr lang="en-US" altLang="zh-CN" sz="3600" u="sng" dirty="0">
                <a:solidFill>
                  <a:srgbClr val="0000CC"/>
                </a:solidFill>
              </a:rPr>
              <a:t>communication </a:t>
            </a:r>
            <a:r>
              <a:rPr lang="en-US" altLang="zh-CN" sz="3600" u="sng" dirty="0" smtClean="0">
                <a:solidFill>
                  <a:srgbClr val="0000CC"/>
                </a:solidFill>
              </a:rPr>
              <a:t>interface </a:t>
            </a:r>
            <a:r>
              <a:rPr lang="zh-CN" altLang="en-US" sz="3600" u="sng" dirty="0" smtClean="0">
                <a:solidFill>
                  <a:srgbClr val="0000CC"/>
                </a:solidFill>
              </a:rPr>
              <a:t>通讯</a:t>
            </a:r>
            <a:r>
              <a:rPr lang="zh-CN" altLang="en-US" sz="3600" u="sng" dirty="0">
                <a:solidFill>
                  <a:srgbClr val="0000CC"/>
                </a:solidFill>
              </a:rPr>
              <a:t>接口</a:t>
            </a:r>
            <a:endParaRPr lang="en-US" altLang="zh-CN" sz="3600" u="sng" dirty="0">
              <a:solidFill>
                <a:srgbClr val="0000CC"/>
              </a:solidFill>
            </a:endParaRPr>
          </a:p>
          <a:p>
            <a:pPr marL="514350" indent="-514350">
              <a:lnSpc>
                <a:spcPct val="150000"/>
              </a:lnSpc>
              <a:spcBef>
                <a:spcPts val="0"/>
              </a:spcBef>
              <a:buFont typeface="+mj-lt"/>
              <a:buAutoNum type="arabicPeriod" startAt="2"/>
            </a:pPr>
            <a:r>
              <a:rPr lang="en-US" altLang="zh-CN" sz="3600" dirty="0"/>
              <a:t>The control information of data elements is very useful;</a:t>
            </a:r>
          </a:p>
          <a:p>
            <a:pPr marL="0" indent="0" algn="ctr">
              <a:lnSpc>
                <a:spcPct val="150000"/>
              </a:lnSpc>
              <a:spcBef>
                <a:spcPts val="0"/>
              </a:spcBef>
              <a:buNone/>
            </a:pPr>
            <a:r>
              <a:rPr lang="en-US" altLang="zh-CN" sz="3600" u="sng" dirty="0">
                <a:solidFill>
                  <a:srgbClr val="0000CC"/>
                </a:solidFill>
              </a:rPr>
              <a:t>Analyze the impact of data on the </a:t>
            </a:r>
            <a:r>
              <a:rPr lang="en-US" altLang="zh-CN" sz="3600" u="sng" dirty="0" smtClean="0">
                <a:solidFill>
                  <a:srgbClr val="0000CC"/>
                </a:solidFill>
              </a:rPr>
              <a:t>module </a:t>
            </a:r>
            <a:r>
              <a:rPr lang="zh-CN" altLang="en-US" sz="3600" u="sng" dirty="0" smtClean="0">
                <a:solidFill>
                  <a:srgbClr val="0000CC"/>
                </a:solidFill>
              </a:rPr>
              <a:t>分析</a:t>
            </a:r>
            <a:r>
              <a:rPr lang="zh-CN" altLang="en-US" sz="3600" u="sng" dirty="0">
                <a:solidFill>
                  <a:srgbClr val="0000CC"/>
                </a:solidFill>
              </a:rPr>
              <a:t>数据对该模块的影响</a:t>
            </a:r>
            <a:endParaRPr lang="en-US" altLang="zh-CN" sz="3600" u="sng" dirty="0">
              <a:solidFill>
                <a:srgbClr val="0000CC"/>
              </a:solidFill>
            </a:endParaRPr>
          </a:p>
          <a:p>
            <a:pPr marL="514350" indent="-514350">
              <a:lnSpc>
                <a:spcPct val="150000"/>
              </a:lnSpc>
              <a:spcBef>
                <a:spcPts val="0"/>
              </a:spcBef>
              <a:buFont typeface="+mj-lt"/>
              <a:buAutoNum type="arabicPeriod" startAt="3"/>
            </a:pPr>
            <a:r>
              <a:rPr lang="en-US" altLang="zh-CN" sz="3600" dirty="0"/>
              <a:t>It is helpful to develop database.</a:t>
            </a:r>
            <a:endParaRPr lang="zh-CN" altLang="en-US" sz="3600" dirty="0"/>
          </a:p>
        </p:txBody>
      </p:sp>
    </p:spTree>
    <p:extLst>
      <p:ext uri="{BB962C8B-B14F-4D97-AF65-F5344CB8AC3E}">
        <p14:creationId xmlns:p14="http://schemas.microsoft.com/office/powerpoint/2010/main" val="308562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087877" cy="685106"/>
          </a:xfrm>
        </p:spPr>
        <p:txBody>
          <a:bodyPr>
            <a:normAutofit fontScale="90000"/>
          </a:bodyPr>
          <a:lstStyle/>
          <a:p>
            <a:r>
              <a:rPr lang="en-US" altLang="zh-CN" dirty="0"/>
              <a:t>2.4   Data flow diagram-</a:t>
            </a:r>
            <a:r>
              <a:rPr lang="en-US" altLang="zh-CN" dirty="0">
                <a:solidFill>
                  <a:srgbClr val="FF0000"/>
                </a:solidFill>
              </a:rPr>
              <a:t>basic</a:t>
            </a:r>
            <a:r>
              <a:rPr lang="en-US" altLang="zh-CN" dirty="0"/>
              <a:t> </a:t>
            </a:r>
            <a:r>
              <a:rPr lang="en-US" altLang="zh-CN" dirty="0">
                <a:solidFill>
                  <a:srgbClr val="FF0000"/>
                </a:solidFill>
              </a:rPr>
              <a:t>symbols</a:t>
            </a:r>
            <a:endParaRPr lang="zh-CN" altLang="en-US" dirty="0">
              <a:solidFill>
                <a:srgbClr val="FF0000"/>
              </a:solidFill>
            </a:endParaRPr>
          </a:p>
        </p:txBody>
      </p:sp>
      <p:grpSp>
        <p:nvGrpSpPr>
          <p:cNvPr id="5" name="Group 24"/>
          <p:cNvGrpSpPr>
            <a:grpSpLocks/>
          </p:cNvGrpSpPr>
          <p:nvPr/>
        </p:nvGrpSpPr>
        <p:grpSpPr bwMode="auto">
          <a:xfrm>
            <a:off x="699784" y="1482378"/>
            <a:ext cx="2228883" cy="3768725"/>
            <a:chOff x="1188" y="1377"/>
            <a:chExt cx="1482" cy="2374"/>
          </a:xfrm>
        </p:grpSpPr>
        <p:sp>
          <p:nvSpPr>
            <p:cNvPr id="6" name="Rectangle 5"/>
            <p:cNvSpPr>
              <a:spLocks noChangeArrowheads="1"/>
            </p:cNvSpPr>
            <p:nvPr/>
          </p:nvSpPr>
          <p:spPr bwMode="auto">
            <a:xfrm>
              <a:off x="1271" y="1418"/>
              <a:ext cx="311" cy="312"/>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7" name="AutoShape 6"/>
            <p:cNvSpPr>
              <a:spLocks noChangeArrowheads="1"/>
            </p:cNvSpPr>
            <p:nvPr/>
          </p:nvSpPr>
          <p:spPr bwMode="auto">
            <a:xfrm>
              <a:off x="2225" y="1377"/>
              <a:ext cx="373" cy="373"/>
            </a:xfrm>
            <a:prstGeom prst="cube">
              <a:avLst>
                <a:gd name="adj" fmla="val 11111"/>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AutoShape 7"/>
            <p:cNvSpPr>
              <a:spLocks noChangeArrowheads="1"/>
            </p:cNvSpPr>
            <p:nvPr/>
          </p:nvSpPr>
          <p:spPr bwMode="auto">
            <a:xfrm>
              <a:off x="1188" y="1968"/>
              <a:ext cx="467" cy="405"/>
            </a:xfrm>
            <a:prstGeom prst="roundRect">
              <a:avLst>
                <a:gd name="adj" fmla="val 16667"/>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9" name="Oval 8"/>
            <p:cNvSpPr>
              <a:spLocks noChangeArrowheads="1"/>
            </p:cNvSpPr>
            <p:nvPr/>
          </p:nvSpPr>
          <p:spPr bwMode="auto">
            <a:xfrm>
              <a:off x="2173" y="1937"/>
              <a:ext cx="466" cy="467"/>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10" name="Group 9"/>
            <p:cNvGrpSpPr>
              <a:grpSpLocks/>
            </p:cNvGrpSpPr>
            <p:nvPr/>
          </p:nvGrpSpPr>
          <p:grpSpPr bwMode="auto">
            <a:xfrm>
              <a:off x="1209" y="2746"/>
              <a:ext cx="466" cy="176"/>
              <a:chOff x="3240" y="10176"/>
              <a:chExt cx="540" cy="204"/>
            </a:xfrm>
          </p:grpSpPr>
          <p:sp>
            <p:nvSpPr>
              <p:cNvPr id="22" name="Line 10"/>
              <p:cNvSpPr>
                <a:spLocks noChangeShapeType="1"/>
              </p:cNvSpPr>
              <p:nvPr/>
            </p:nvSpPr>
            <p:spPr bwMode="auto">
              <a:xfrm>
                <a:off x="3240" y="10176"/>
                <a:ext cx="54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3" name="Line 11"/>
              <p:cNvSpPr>
                <a:spLocks noChangeShapeType="1"/>
              </p:cNvSpPr>
              <p:nvPr/>
            </p:nvSpPr>
            <p:spPr bwMode="auto">
              <a:xfrm>
                <a:off x="3240" y="10380"/>
                <a:ext cx="54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4" name="Line 12"/>
              <p:cNvSpPr>
                <a:spLocks noChangeShapeType="1"/>
              </p:cNvSpPr>
              <p:nvPr/>
            </p:nvSpPr>
            <p:spPr bwMode="auto">
              <a:xfrm>
                <a:off x="3240" y="10176"/>
                <a:ext cx="0" cy="20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Line 13"/>
            <p:cNvSpPr>
              <a:spLocks noChangeShapeType="1"/>
            </p:cNvSpPr>
            <p:nvPr/>
          </p:nvSpPr>
          <p:spPr bwMode="auto">
            <a:xfrm>
              <a:off x="2204" y="2767"/>
              <a:ext cx="466"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2" name="Line 14"/>
            <p:cNvSpPr>
              <a:spLocks noChangeShapeType="1"/>
            </p:cNvSpPr>
            <p:nvPr/>
          </p:nvSpPr>
          <p:spPr bwMode="auto">
            <a:xfrm>
              <a:off x="2204" y="2902"/>
              <a:ext cx="466"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3" name="Line 15"/>
            <p:cNvSpPr>
              <a:spLocks noChangeShapeType="1"/>
            </p:cNvSpPr>
            <p:nvPr/>
          </p:nvSpPr>
          <p:spPr bwMode="auto">
            <a:xfrm>
              <a:off x="1229" y="3264"/>
              <a:ext cx="467"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14" name="Text Box 16"/>
            <p:cNvSpPr txBox="1">
              <a:spLocks noChangeArrowheads="1"/>
            </p:cNvSpPr>
            <p:nvPr/>
          </p:nvSpPr>
          <p:spPr bwMode="auto">
            <a:xfrm>
              <a:off x="1820" y="1439"/>
              <a:ext cx="384"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或</a:t>
              </a:r>
            </a:p>
          </p:txBody>
        </p:sp>
        <p:sp>
          <p:nvSpPr>
            <p:cNvPr id="15" name="Text Box 17"/>
            <p:cNvSpPr txBox="1">
              <a:spLocks noChangeArrowheads="1"/>
            </p:cNvSpPr>
            <p:nvPr/>
          </p:nvSpPr>
          <p:spPr bwMode="auto">
            <a:xfrm>
              <a:off x="1851" y="2030"/>
              <a:ext cx="384"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dirty="0">
                  <a:latin typeface="Times New Roman" panose="02020603050405020304" pitchFamily="18" charset="0"/>
                </a:rPr>
                <a:t>或</a:t>
              </a:r>
            </a:p>
          </p:txBody>
        </p:sp>
        <p:sp>
          <p:nvSpPr>
            <p:cNvPr id="16" name="Text Box 18"/>
            <p:cNvSpPr txBox="1">
              <a:spLocks noChangeArrowheads="1"/>
            </p:cNvSpPr>
            <p:nvPr/>
          </p:nvSpPr>
          <p:spPr bwMode="auto">
            <a:xfrm>
              <a:off x="1862" y="2704"/>
              <a:ext cx="383"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400" b="1">
                  <a:latin typeface="Times New Roman" panose="02020603050405020304" pitchFamily="18" charset="0"/>
                </a:rPr>
                <a:t>或</a:t>
              </a:r>
            </a:p>
          </p:txBody>
        </p:sp>
        <p:sp>
          <p:nvSpPr>
            <p:cNvPr id="21" name="Text Box 23"/>
            <p:cNvSpPr txBox="1">
              <a:spLocks noChangeArrowheads="1"/>
            </p:cNvSpPr>
            <p:nvPr/>
          </p:nvSpPr>
          <p:spPr bwMode="auto">
            <a:xfrm>
              <a:off x="1350" y="3481"/>
              <a:ext cx="1001"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chemeClr val="tx1"/>
                  </a:solidFill>
                  <a:miter lim="800000"/>
                  <a:headEnd/>
                  <a:tailEnd/>
                </a14:hiddenLine>
              </a:ext>
            </a:extLst>
          </p:spPr>
          <p:txBody>
            <a:bodyPr lIns="0" tIns="0" rIns="0" bIns="0"/>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zh-CN" altLang="en-US" sz="2800" b="1" dirty="0">
                  <a:latin typeface="Times New Roman" panose="02020603050405020304" pitchFamily="18" charset="0"/>
                </a:rPr>
                <a:t>基本符号</a:t>
              </a:r>
            </a:p>
          </p:txBody>
        </p:sp>
      </p:grpSp>
      <p:sp>
        <p:nvSpPr>
          <p:cNvPr id="63" name="矩形 62"/>
          <p:cNvSpPr/>
          <p:nvPr/>
        </p:nvSpPr>
        <p:spPr>
          <a:xfrm>
            <a:off x="4392571" y="2046527"/>
            <a:ext cx="6096000" cy="2308324"/>
          </a:xfrm>
          <a:prstGeom prst="rect">
            <a:avLst/>
          </a:prstGeom>
        </p:spPr>
        <p:txBody>
          <a:bodyPr>
            <a:spAutoFit/>
          </a:bodyPr>
          <a:lstStyle/>
          <a:p>
            <a:pPr algn="just">
              <a:lnSpc>
                <a:spcPct val="150000"/>
              </a:lnSpc>
            </a:pPr>
            <a:r>
              <a:rPr lang="zh-CN" altLang="en-US" sz="2400" b="1" dirty="0">
                <a:latin typeface="-apple-system"/>
              </a:rPr>
              <a:t>正方形（或立方体）表示数据的源点或终点；</a:t>
            </a:r>
            <a:endParaRPr lang="en-US" altLang="zh-CN" sz="2400" b="1" dirty="0">
              <a:latin typeface="-apple-system"/>
            </a:endParaRPr>
          </a:p>
          <a:p>
            <a:pPr algn="just">
              <a:lnSpc>
                <a:spcPct val="150000"/>
              </a:lnSpc>
            </a:pPr>
            <a:r>
              <a:rPr lang="zh-CN" altLang="en-US" sz="2400" b="1" dirty="0">
                <a:latin typeface="-apple-system"/>
              </a:rPr>
              <a:t>圆角矩形（或圆形）代表变换数据的处理；</a:t>
            </a:r>
            <a:endParaRPr lang="en-US" altLang="zh-CN" sz="2400" b="1" dirty="0">
              <a:latin typeface="-apple-system"/>
            </a:endParaRPr>
          </a:p>
          <a:p>
            <a:pPr algn="just">
              <a:lnSpc>
                <a:spcPct val="150000"/>
              </a:lnSpc>
            </a:pPr>
            <a:r>
              <a:rPr lang="zh-CN" altLang="en-US" sz="2400" b="1" dirty="0">
                <a:latin typeface="-apple-system"/>
              </a:rPr>
              <a:t>开口矩形（或两条平行横线）代表数据存储；</a:t>
            </a:r>
          </a:p>
          <a:p>
            <a:pPr algn="just">
              <a:lnSpc>
                <a:spcPct val="150000"/>
              </a:lnSpc>
            </a:pPr>
            <a:r>
              <a:rPr lang="zh-CN" altLang="en-US" sz="2400" b="1" dirty="0">
                <a:latin typeface="-apple-system"/>
              </a:rPr>
              <a:t>箭头表示数据流，即特定数据的流动方向。</a:t>
            </a:r>
            <a:endParaRPr lang="zh-CN" altLang="en-US" sz="2400" b="1" i="0" dirty="0">
              <a:effectLst/>
              <a:latin typeface="-apple-system"/>
            </a:endParaRPr>
          </a:p>
        </p:txBody>
      </p:sp>
      <p:sp>
        <p:nvSpPr>
          <p:cNvPr id="64" name="矩形 63"/>
          <p:cNvSpPr/>
          <p:nvPr/>
        </p:nvSpPr>
        <p:spPr>
          <a:xfrm>
            <a:off x="3179224" y="4716801"/>
            <a:ext cx="8646018" cy="1569660"/>
          </a:xfrm>
          <a:prstGeom prst="rect">
            <a:avLst/>
          </a:prstGeom>
        </p:spPr>
        <p:txBody>
          <a:bodyPr wrap="square">
            <a:spAutoFit/>
          </a:bodyPr>
          <a:lstStyle/>
          <a:p>
            <a:pPr algn="just"/>
            <a:r>
              <a:rPr lang="en-US" altLang="zh-CN" sz="2400" b="1" dirty="0">
                <a:solidFill>
                  <a:srgbClr val="FF0000"/>
                </a:solidFill>
                <a:latin typeface="Bahnschrift Condensed" panose="020B0502040204020203" pitchFamily="34" charset="0"/>
              </a:rPr>
              <a:t>Square (or cube) </a:t>
            </a:r>
            <a:r>
              <a:rPr lang="en-US" altLang="zh-CN" sz="2400" b="1" dirty="0">
                <a:latin typeface="Bahnschrift Condensed" panose="020B0502040204020203" pitchFamily="34" charset="0"/>
              </a:rPr>
              <a:t>indicates the </a:t>
            </a:r>
            <a:r>
              <a:rPr lang="en-US" altLang="zh-CN" sz="2400" b="1" dirty="0">
                <a:solidFill>
                  <a:srgbClr val="0000CC"/>
                </a:solidFill>
                <a:latin typeface="Bahnschrift Condensed" panose="020B0502040204020203" pitchFamily="34" charset="0"/>
              </a:rPr>
              <a:t>start or end of data</a:t>
            </a:r>
            <a:r>
              <a:rPr lang="en-US" altLang="zh-CN" sz="2400" b="1" dirty="0">
                <a:latin typeface="Bahnschrift Condensed" panose="020B0502040204020203" pitchFamily="34" charset="0"/>
              </a:rPr>
              <a:t>;</a:t>
            </a:r>
          </a:p>
          <a:p>
            <a:pPr algn="just"/>
            <a:r>
              <a:rPr lang="en-US" altLang="zh-CN" sz="2400" b="1" dirty="0">
                <a:solidFill>
                  <a:srgbClr val="FF0000"/>
                </a:solidFill>
                <a:latin typeface="Bahnschrift Condensed" panose="020B0502040204020203" pitchFamily="34" charset="0"/>
              </a:rPr>
              <a:t>Rounded rectangle (or circle) </a:t>
            </a:r>
            <a:r>
              <a:rPr lang="en-US" altLang="zh-CN" sz="2400" b="1" dirty="0">
                <a:latin typeface="Bahnschrift Condensed" panose="020B0502040204020203" pitchFamily="34" charset="0"/>
              </a:rPr>
              <a:t>represents the </a:t>
            </a:r>
            <a:r>
              <a:rPr lang="en-US" altLang="zh-CN" sz="2400" b="1" dirty="0">
                <a:solidFill>
                  <a:srgbClr val="0000CC"/>
                </a:solidFill>
                <a:latin typeface="Bahnschrift Condensed" panose="020B0502040204020203" pitchFamily="34" charset="0"/>
              </a:rPr>
              <a:t>processing of transformation data</a:t>
            </a:r>
            <a:r>
              <a:rPr lang="en-US" altLang="zh-CN" sz="2400" b="1" dirty="0">
                <a:latin typeface="Bahnschrift Condensed" panose="020B0502040204020203" pitchFamily="34" charset="0"/>
              </a:rPr>
              <a:t>;</a:t>
            </a:r>
          </a:p>
          <a:p>
            <a:pPr algn="just"/>
            <a:r>
              <a:rPr lang="en-US" altLang="zh-CN" sz="2400" b="1" dirty="0">
                <a:solidFill>
                  <a:srgbClr val="FF0000"/>
                </a:solidFill>
                <a:latin typeface="Bahnschrift Condensed" panose="020B0502040204020203" pitchFamily="34" charset="0"/>
              </a:rPr>
              <a:t>The open rectangle (or two parallel horizontal lines) </a:t>
            </a:r>
            <a:r>
              <a:rPr lang="en-US" altLang="zh-CN" sz="2400" b="1" dirty="0">
                <a:latin typeface="Bahnschrift Condensed" panose="020B0502040204020203" pitchFamily="34" charset="0"/>
              </a:rPr>
              <a:t>represents </a:t>
            </a:r>
            <a:r>
              <a:rPr lang="en-US" altLang="zh-CN" sz="2400" b="1" dirty="0">
                <a:solidFill>
                  <a:srgbClr val="0000CC"/>
                </a:solidFill>
                <a:latin typeface="Bahnschrift Condensed" panose="020B0502040204020203" pitchFamily="34" charset="0"/>
              </a:rPr>
              <a:t>data storage;</a:t>
            </a:r>
          </a:p>
          <a:p>
            <a:pPr algn="just"/>
            <a:r>
              <a:rPr lang="en-US" altLang="zh-CN" sz="2400" b="1" dirty="0">
                <a:solidFill>
                  <a:srgbClr val="FF0000"/>
                </a:solidFill>
                <a:latin typeface="Bahnschrift Condensed" panose="020B0502040204020203" pitchFamily="34" charset="0"/>
              </a:rPr>
              <a:t>The arrow </a:t>
            </a:r>
            <a:r>
              <a:rPr lang="en-US" altLang="zh-CN" sz="2400" b="1" dirty="0">
                <a:latin typeface="Bahnschrift Condensed" panose="020B0502040204020203" pitchFamily="34" charset="0"/>
              </a:rPr>
              <a:t>indicates the data flow, that is, the </a:t>
            </a:r>
            <a:r>
              <a:rPr lang="en-US" altLang="zh-CN" sz="2400" b="1" dirty="0">
                <a:solidFill>
                  <a:srgbClr val="0000CC"/>
                </a:solidFill>
                <a:latin typeface="Bahnschrift Condensed" panose="020B0502040204020203" pitchFamily="34" charset="0"/>
              </a:rPr>
              <a:t>flow direction of specific data.</a:t>
            </a:r>
            <a:endParaRPr lang="zh-CN" altLang="en-US" sz="2400" b="1" dirty="0">
              <a:solidFill>
                <a:srgbClr val="0000CC"/>
              </a:solidFill>
              <a:latin typeface="Bahnschrift Condensed" panose="020B0502040204020203" pitchFamily="34" charset="0"/>
            </a:endParaRPr>
          </a:p>
        </p:txBody>
      </p:sp>
    </p:spTree>
    <p:extLst>
      <p:ext uri="{BB962C8B-B14F-4D97-AF65-F5344CB8AC3E}">
        <p14:creationId xmlns:p14="http://schemas.microsoft.com/office/powerpoint/2010/main" val="2541649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solidFill>
                  <a:srgbClr val="FF0000"/>
                </a:solidFill>
              </a:rPr>
              <a:t>2.5   Data dictionary—implement</a:t>
            </a:r>
            <a:endParaRPr lang="zh-CN" altLang="en-US" dirty="0"/>
          </a:p>
        </p:txBody>
      </p:sp>
      <p:sp>
        <p:nvSpPr>
          <p:cNvPr id="4" name="内容占位符 3"/>
          <p:cNvSpPr>
            <a:spLocks noGrp="1"/>
          </p:cNvSpPr>
          <p:nvPr>
            <p:ph idx="1"/>
          </p:nvPr>
        </p:nvSpPr>
        <p:spPr/>
        <p:txBody>
          <a:bodyPr>
            <a:normAutofit/>
          </a:bodyPr>
          <a:lstStyle/>
          <a:p>
            <a:pPr marL="0" indent="0">
              <a:lnSpc>
                <a:spcPct val="150000"/>
              </a:lnSpc>
              <a:spcBef>
                <a:spcPts val="0"/>
              </a:spcBef>
              <a:buNone/>
            </a:pPr>
            <a:r>
              <a:rPr lang="en-US" altLang="zh-CN" sz="4000" dirty="0"/>
              <a:t>Implement data dictionary:</a:t>
            </a:r>
          </a:p>
          <a:p>
            <a:pPr marL="514350" indent="-514350">
              <a:lnSpc>
                <a:spcPct val="150000"/>
              </a:lnSpc>
              <a:spcBef>
                <a:spcPts val="0"/>
              </a:spcBef>
              <a:buAutoNum type="arabicPeriod"/>
            </a:pPr>
            <a:r>
              <a:rPr lang="en-US" altLang="zh-CN" sz="4000" dirty="0"/>
              <a:t>Program processing(</a:t>
            </a:r>
            <a:r>
              <a:rPr lang="zh-CN" altLang="en-US" sz="4000" b="1" dirty="0"/>
              <a:t>程序处理</a:t>
            </a:r>
            <a:r>
              <a:rPr lang="en-US" altLang="zh-CN" sz="4000" dirty="0"/>
              <a:t>);</a:t>
            </a:r>
          </a:p>
          <a:p>
            <a:pPr marL="514350" indent="-514350">
              <a:lnSpc>
                <a:spcPct val="150000"/>
              </a:lnSpc>
              <a:spcBef>
                <a:spcPts val="0"/>
              </a:spcBef>
              <a:buAutoNum type="arabicPeriod"/>
            </a:pPr>
            <a:r>
              <a:rPr lang="en-US" altLang="zh-CN" sz="4000" dirty="0"/>
              <a:t>Card type manual writing(</a:t>
            </a:r>
            <a:r>
              <a:rPr kumimoji="1" lang="zh-CN" altLang="en-US" sz="4000" b="1" dirty="0">
                <a:latin typeface="Times New Roman" panose="02020603050405020304" pitchFamily="18" charset="0"/>
                <a:ea typeface="楷体_GB2312" pitchFamily="49" charset="-122"/>
              </a:rPr>
              <a:t>卡片式人工书写</a:t>
            </a:r>
            <a:r>
              <a:rPr lang="en-US" altLang="zh-CN" sz="4000" dirty="0"/>
              <a:t>);</a:t>
            </a:r>
            <a:endParaRPr lang="zh-CN" altLang="en-US" sz="4000" dirty="0"/>
          </a:p>
        </p:txBody>
      </p:sp>
    </p:spTree>
    <p:extLst>
      <p:ext uri="{BB962C8B-B14F-4D97-AF65-F5344CB8AC3E}">
        <p14:creationId xmlns:p14="http://schemas.microsoft.com/office/powerpoint/2010/main" val="37786690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1242307" cy="685106"/>
          </a:xfrm>
        </p:spPr>
        <p:txBody>
          <a:bodyPr>
            <a:normAutofit fontScale="90000"/>
          </a:bodyPr>
          <a:lstStyle/>
          <a:p>
            <a:r>
              <a:rPr lang="en-US" altLang="zh-CN" dirty="0">
                <a:solidFill>
                  <a:srgbClr val="FF0000"/>
                </a:solidFill>
              </a:rPr>
              <a:t>2.6   cost / benefit analysis</a:t>
            </a:r>
            <a:endParaRPr lang="zh-CN" altLang="en-US" dirty="0"/>
          </a:p>
        </p:txBody>
      </p:sp>
      <p:sp>
        <p:nvSpPr>
          <p:cNvPr id="3" name="内容占位符 2"/>
          <p:cNvSpPr>
            <a:spLocks noGrp="1"/>
          </p:cNvSpPr>
          <p:nvPr>
            <p:ph idx="1"/>
          </p:nvPr>
        </p:nvSpPr>
        <p:spPr/>
        <p:txBody>
          <a:bodyPr>
            <a:normAutofit/>
          </a:bodyPr>
          <a:lstStyle/>
          <a:p>
            <a:pPr marL="0" indent="0" algn="just">
              <a:lnSpc>
                <a:spcPct val="150000"/>
              </a:lnSpc>
              <a:spcBef>
                <a:spcPct val="0"/>
              </a:spcBef>
              <a:buNone/>
            </a:pPr>
            <a:r>
              <a:rPr lang="zh-CN" altLang="en-US" sz="3200" b="1" dirty="0"/>
              <a:t>从经济的角度分析开发一个特定的新系统是否划算，帮助客户组织的负责人正确的做出是否投资于这项开发工程。</a:t>
            </a:r>
            <a:endParaRPr lang="en-US" altLang="zh-CN" sz="3200" b="1" dirty="0"/>
          </a:p>
          <a:p>
            <a:pPr algn="just">
              <a:lnSpc>
                <a:spcPct val="150000"/>
              </a:lnSpc>
              <a:spcBef>
                <a:spcPct val="0"/>
              </a:spcBef>
              <a:buFont typeface="Wingdings" panose="05000000000000000000" pitchFamily="2" charset="2"/>
              <a:buChar char="Ø"/>
            </a:pPr>
            <a:r>
              <a:rPr lang="zh-CN" altLang="en-US" sz="3200" b="1" dirty="0"/>
              <a:t>成本估计</a:t>
            </a:r>
            <a:endParaRPr lang="en-US" altLang="zh-CN" sz="3200" b="1" dirty="0"/>
          </a:p>
          <a:p>
            <a:pPr algn="just">
              <a:lnSpc>
                <a:spcPct val="150000"/>
              </a:lnSpc>
              <a:spcBef>
                <a:spcPct val="0"/>
              </a:spcBef>
              <a:buFont typeface="Wingdings" panose="05000000000000000000" pitchFamily="2" charset="2"/>
              <a:buChar char="Ø"/>
            </a:pPr>
            <a:r>
              <a:rPr lang="zh-CN" altLang="en-US" sz="3200" b="1" dirty="0"/>
              <a:t>成本</a:t>
            </a:r>
            <a:r>
              <a:rPr lang="en-US" altLang="zh-CN" sz="3200" b="1" dirty="0"/>
              <a:t>/</a:t>
            </a:r>
            <a:r>
              <a:rPr lang="zh-CN" altLang="en-US" sz="3200" b="1" dirty="0"/>
              <a:t>效益分析的方法</a:t>
            </a:r>
            <a:endParaRPr lang="zh-CN" altLang="en-US" sz="3200" dirty="0"/>
          </a:p>
        </p:txBody>
      </p:sp>
    </p:spTree>
    <p:extLst>
      <p:ext uri="{BB962C8B-B14F-4D97-AF65-F5344CB8AC3E}">
        <p14:creationId xmlns:p14="http://schemas.microsoft.com/office/powerpoint/2010/main" val="40304074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a:lnSpc>
                <a:spcPct val="150000"/>
              </a:lnSpc>
              <a:spcBef>
                <a:spcPts val="0"/>
              </a:spcBef>
              <a:buNone/>
            </a:pPr>
            <a:r>
              <a:rPr lang="zh-CN" altLang="en-US" sz="3600" b="1" dirty="0">
                <a:latin typeface="宋体" panose="02010600030101010101" pitchFamily="2" charset="-122"/>
              </a:rPr>
              <a:t>软件开发成本主要表现为人力消耗</a:t>
            </a:r>
          </a:p>
          <a:p>
            <a:pPr>
              <a:lnSpc>
                <a:spcPct val="150000"/>
              </a:lnSpc>
              <a:spcBef>
                <a:spcPts val="0"/>
              </a:spcBef>
              <a:buNone/>
            </a:pPr>
            <a:r>
              <a:rPr lang="en-US" altLang="zh-CN" sz="2400" b="1" dirty="0">
                <a:latin typeface="宋体" panose="02010600030101010101" pitchFamily="2" charset="-122"/>
              </a:rPr>
              <a:t>                </a:t>
            </a:r>
            <a:r>
              <a:rPr lang="en-US" altLang="zh-CN" sz="2400" b="1" dirty="0">
                <a:solidFill>
                  <a:srgbClr val="FF0000"/>
                </a:solidFill>
                <a:latin typeface="宋体" panose="02010600030101010101" pitchFamily="2" charset="-122"/>
              </a:rPr>
              <a:t>(</a:t>
            </a:r>
            <a:r>
              <a:rPr lang="zh-CN" altLang="en-US" sz="2400" b="1" dirty="0">
                <a:solidFill>
                  <a:srgbClr val="FF0000"/>
                </a:solidFill>
                <a:latin typeface="宋体" panose="02010600030101010101" pitchFamily="2" charset="-122"/>
              </a:rPr>
              <a:t>乘以平均工资则得到开发费用</a:t>
            </a:r>
            <a:r>
              <a:rPr lang="en-US" altLang="zh-CN" sz="2400" b="1" dirty="0">
                <a:solidFill>
                  <a:srgbClr val="FF0000"/>
                </a:solidFill>
                <a:latin typeface="宋体" panose="02010600030101010101" pitchFamily="2" charset="-122"/>
              </a:rPr>
              <a:t>)</a:t>
            </a:r>
            <a:endParaRPr lang="zh-CN" altLang="en-US" sz="3600" b="1" dirty="0">
              <a:solidFill>
                <a:srgbClr val="FF0000"/>
              </a:solidFill>
              <a:latin typeface="宋体" panose="02010600030101010101" pitchFamily="2" charset="-122"/>
            </a:endParaRPr>
          </a:p>
          <a:p>
            <a:pPr>
              <a:lnSpc>
                <a:spcPct val="150000"/>
              </a:lnSpc>
              <a:spcBef>
                <a:spcPts val="0"/>
              </a:spcBef>
              <a:buNone/>
            </a:pPr>
            <a:r>
              <a:rPr lang="zh-CN" altLang="en-US" sz="3600" b="1" dirty="0">
                <a:latin typeface="宋体" panose="02010600030101010101" pitchFamily="2" charset="-122"/>
              </a:rPr>
              <a:t>估算技术：</a:t>
            </a:r>
          </a:p>
          <a:p>
            <a:pPr>
              <a:lnSpc>
                <a:spcPct val="150000"/>
              </a:lnSpc>
              <a:spcBef>
                <a:spcPts val="0"/>
              </a:spcBef>
              <a:buNone/>
            </a:pPr>
            <a:r>
              <a:rPr lang="en-US" altLang="zh-CN" sz="3600" dirty="0">
                <a:solidFill>
                  <a:srgbClr val="800000"/>
                </a:solidFill>
                <a:latin typeface="宋体" panose="02010600030101010101" pitchFamily="2" charset="-122"/>
              </a:rPr>
              <a:t>    </a:t>
            </a:r>
            <a:r>
              <a:rPr lang="en-US" altLang="zh-CN" sz="3600" dirty="0">
                <a:solidFill>
                  <a:srgbClr val="FF0000"/>
                </a:solidFill>
                <a:latin typeface="宋体" panose="02010600030101010101" pitchFamily="2" charset="-122"/>
              </a:rPr>
              <a:t>1. </a:t>
            </a:r>
            <a:r>
              <a:rPr lang="zh-CN" altLang="en-US" sz="3600" b="1" dirty="0">
                <a:solidFill>
                  <a:srgbClr val="FF0000"/>
                </a:solidFill>
                <a:latin typeface="宋体" panose="02010600030101010101" pitchFamily="2" charset="-122"/>
              </a:rPr>
              <a:t>代码行技术</a:t>
            </a:r>
          </a:p>
          <a:p>
            <a:pPr>
              <a:lnSpc>
                <a:spcPct val="150000"/>
              </a:lnSpc>
              <a:spcBef>
                <a:spcPts val="0"/>
              </a:spcBef>
              <a:buNone/>
            </a:pPr>
            <a:r>
              <a:rPr lang="en-US" altLang="zh-CN" sz="3600" b="1" dirty="0">
                <a:solidFill>
                  <a:srgbClr val="FF0000"/>
                </a:solidFill>
                <a:latin typeface="宋体" panose="02010600030101010101" pitchFamily="2" charset="-122"/>
              </a:rPr>
              <a:t>    2. </a:t>
            </a:r>
            <a:r>
              <a:rPr lang="zh-CN" altLang="en-US" sz="3600" b="1" dirty="0">
                <a:solidFill>
                  <a:srgbClr val="FF0000"/>
                </a:solidFill>
                <a:latin typeface="宋体" panose="02010600030101010101" pitchFamily="2" charset="-122"/>
              </a:rPr>
              <a:t>任务分解技术</a:t>
            </a:r>
          </a:p>
          <a:p>
            <a:pPr>
              <a:lnSpc>
                <a:spcPct val="150000"/>
              </a:lnSpc>
              <a:spcBef>
                <a:spcPts val="0"/>
              </a:spcBef>
              <a:buNone/>
            </a:pPr>
            <a:r>
              <a:rPr lang="en-US" altLang="zh-CN" sz="3600" b="1" dirty="0">
                <a:solidFill>
                  <a:srgbClr val="FF0000"/>
                </a:solidFill>
                <a:latin typeface="宋体" panose="02010600030101010101" pitchFamily="2" charset="-122"/>
              </a:rPr>
              <a:t>    3. </a:t>
            </a:r>
            <a:r>
              <a:rPr lang="zh-CN" altLang="en-US" sz="3600" b="1" dirty="0">
                <a:solidFill>
                  <a:srgbClr val="FF0000"/>
                </a:solidFill>
                <a:latin typeface="宋体" panose="02010600030101010101" pitchFamily="2" charset="-122"/>
              </a:rPr>
              <a:t>自动估计成本技术</a:t>
            </a:r>
            <a:endParaRPr lang="zh-CN" altLang="en-US" sz="3600" dirty="0"/>
          </a:p>
        </p:txBody>
      </p:sp>
      <p:sp>
        <p:nvSpPr>
          <p:cNvPr id="4" name="标题 1"/>
          <p:cNvSpPr>
            <a:spLocks noGrp="1"/>
          </p:cNvSpPr>
          <p:nvPr>
            <p:ph type="title"/>
          </p:nvPr>
        </p:nvSpPr>
        <p:spPr>
          <a:xfrm>
            <a:off x="279132" y="396069"/>
            <a:ext cx="11242307" cy="685106"/>
          </a:xfrm>
        </p:spPr>
        <p:txBody>
          <a:bodyPr>
            <a:normAutofit fontScale="90000"/>
          </a:bodyPr>
          <a:lstStyle/>
          <a:p>
            <a:r>
              <a:rPr lang="en-US" altLang="zh-CN" dirty="0">
                <a:solidFill>
                  <a:srgbClr val="FF0000"/>
                </a:solidFill>
              </a:rPr>
              <a:t>2.6   cost / benefit analysis</a:t>
            </a:r>
            <a:endParaRPr lang="zh-CN" altLang="en-US" dirty="0"/>
          </a:p>
        </p:txBody>
      </p:sp>
    </p:spTree>
    <p:extLst>
      <p:ext uri="{BB962C8B-B14F-4D97-AF65-F5344CB8AC3E}">
        <p14:creationId xmlns:p14="http://schemas.microsoft.com/office/powerpoint/2010/main" val="9860158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Autofit/>
          </a:bodyPr>
          <a:lstStyle/>
          <a:p>
            <a:pPr marL="0" indent="0" algn="just">
              <a:lnSpc>
                <a:spcPct val="150000"/>
              </a:lnSpc>
              <a:spcBef>
                <a:spcPts val="0"/>
              </a:spcBef>
              <a:buNone/>
            </a:pPr>
            <a:r>
              <a:rPr lang="zh-CN" altLang="en-US" sz="2400" b="1" dirty="0">
                <a:solidFill>
                  <a:srgbClr val="FF0000"/>
                </a:solidFill>
              </a:rPr>
              <a:t>1）代码行技术</a:t>
            </a:r>
          </a:p>
          <a:p>
            <a:pPr marL="0" indent="0">
              <a:lnSpc>
                <a:spcPct val="150000"/>
              </a:lnSpc>
              <a:spcBef>
                <a:spcPts val="0"/>
              </a:spcBef>
              <a:buNone/>
            </a:pPr>
            <a:r>
              <a:rPr lang="zh-CN" altLang="en-US" sz="2400" b="1" dirty="0">
                <a:latin typeface="宋体" panose="02010600030101010101" pitchFamily="2" charset="-122"/>
              </a:rPr>
              <a:t>  软件成本</a:t>
            </a:r>
            <a:r>
              <a:rPr lang="zh-CN" altLang="en-US" sz="2400" b="1" dirty="0"/>
              <a:t> = </a:t>
            </a:r>
            <a:r>
              <a:rPr lang="zh-CN" altLang="en-US" sz="2400" b="1" dirty="0">
                <a:latin typeface="宋体" panose="02010600030101010101" pitchFamily="2" charset="-122"/>
              </a:rPr>
              <a:t>每行代码的平均成本×估计的源代码总行数</a:t>
            </a:r>
            <a:endParaRPr lang="en-US" altLang="zh-CN" sz="2400" b="1" dirty="0">
              <a:latin typeface="宋体" panose="02010600030101010101" pitchFamily="2" charset="-122"/>
            </a:endParaRPr>
          </a:p>
          <a:p>
            <a:pPr marL="0" indent="0" algn="just">
              <a:lnSpc>
                <a:spcPct val="150000"/>
              </a:lnSpc>
              <a:spcBef>
                <a:spcPts val="0"/>
              </a:spcBef>
              <a:buNone/>
            </a:pPr>
            <a:r>
              <a:rPr kumimoji="1" lang="zh-CN" altLang="en-US" sz="2400" b="1" dirty="0">
                <a:solidFill>
                  <a:srgbClr val="FF0000"/>
                </a:solidFill>
                <a:latin typeface="Times New Roman" panose="02020603050405020304" pitchFamily="18" charset="0"/>
                <a:ea typeface="楷体_GB2312" pitchFamily="49" charset="-122"/>
              </a:rPr>
              <a:t>2）任务分解技术</a:t>
            </a:r>
          </a:p>
          <a:p>
            <a:pPr marL="0" indent="457200" algn="just">
              <a:lnSpc>
                <a:spcPct val="150000"/>
              </a:lnSpc>
              <a:spcBef>
                <a:spcPts val="0"/>
              </a:spcBef>
              <a:buNone/>
            </a:pPr>
            <a:r>
              <a:rPr kumimoji="1" lang="zh-CN" altLang="en-US" sz="2400" b="1" dirty="0">
                <a:latin typeface="Times New Roman" panose="02020603050405020304" pitchFamily="18" charset="0"/>
                <a:ea typeface="楷体_GB2312" pitchFamily="49" charset="-122"/>
              </a:rPr>
              <a:t>软件开发项目分解为若干个相对独立的任务，分别估计每个单独任务的成本：</a:t>
            </a:r>
            <a:endParaRPr kumimoji="1" lang="en-US" altLang="zh-CN" sz="2400" b="1" dirty="0">
              <a:latin typeface="Times New Roman" panose="02020603050405020304" pitchFamily="18" charset="0"/>
              <a:ea typeface="楷体_GB2312" pitchFamily="49" charset="-122"/>
            </a:endParaRPr>
          </a:p>
          <a:p>
            <a:pPr marL="0" indent="457200" algn="just">
              <a:lnSpc>
                <a:spcPct val="150000"/>
              </a:lnSpc>
              <a:spcBef>
                <a:spcPts val="0"/>
              </a:spcBef>
              <a:buNone/>
            </a:pPr>
            <a:r>
              <a:rPr kumimoji="1" lang="zh-CN" altLang="en-US" sz="2400" b="1" dirty="0">
                <a:latin typeface="Times New Roman" panose="02020603050405020304" pitchFamily="18" charset="0"/>
                <a:ea typeface="楷体_GB2312" pitchFamily="49" charset="-122"/>
              </a:rPr>
              <a:t>单独任务成本 = 任务所需人力估计值×每人每月平均工资；</a:t>
            </a:r>
            <a:endParaRPr kumimoji="1" lang="en-US" altLang="zh-CN" sz="2400" b="1" dirty="0">
              <a:latin typeface="Times New Roman" panose="02020603050405020304" pitchFamily="18" charset="0"/>
              <a:ea typeface="楷体_GB2312" pitchFamily="49" charset="-122"/>
            </a:endParaRPr>
          </a:p>
          <a:p>
            <a:pPr marL="0" indent="0">
              <a:lnSpc>
                <a:spcPct val="150000"/>
              </a:lnSpc>
              <a:spcBef>
                <a:spcPts val="0"/>
              </a:spcBef>
              <a:buNone/>
            </a:pPr>
            <a:r>
              <a:rPr kumimoji="1" lang="zh-CN" altLang="en-US" sz="2400" b="1" dirty="0">
                <a:latin typeface="Times New Roman" panose="02020603050405020304" pitchFamily="18" charset="0"/>
                <a:ea typeface="楷体_GB2312" pitchFamily="49" charset="-122"/>
              </a:rPr>
              <a:t>软件开发项目总成本估计 = 各个单独任务成本估计值之和。</a:t>
            </a:r>
            <a:endParaRPr kumimoji="1" lang="en-US" altLang="zh-CN" sz="2400" b="1" dirty="0">
              <a:latin typeface="Times New Roman" panose="02020603050405020304" pitchFamily="18" charset="0"/>
              <a:ea typeface="楷体_GB2312" pitchFamily="49" charset="-122"/>
            </a:endParaRPr>
          </a:p>
          <a:p>
            <a:pPr marL="0" indent="0">
              <a:lnSpc>
                <a:spcPct val="150000"/>
              </a:lnSpc>
              <a:spcBef>
                <a:spcPts val="0"/>
              </a:spcBef>
              <a:buNone/>
            </a:pPr>
            <a:r>
              <a:rPr lang="en-US" altLang="zh-CN" sz="2400" b="1" dirty="0">
                <a:solidFill>
                  <a:srgbClr val="FF0000"/>
                </a:solidFill>
                <a:latin typeface="+mn-ea"/>
              </a:rPr>
              <a:t>3</a:t>
            </a:r>
            <a:r>
              <a:rPr lang="zh-CN" altLang="en-US" sz="2400" b="1" dirty="0">
                <a:solidFill>
                  <a:srgbClr val="FF0000"/>
                </a:solidFill>
                <a:latin typeface="+mn-ea"/>
              </a:rPr>
              <a:t>）自动估计成本技术</a:t>
            </a:r>
          </a:p>
          <a:p>
            <a:pPr marL="0" indent="0">
              <a:lnSpc>
                <a:spcPct val="150000"/>
              </a:lnSpc>
              <a:spcBef>
                <a:spcPts val="0"/>
              </a:spcBef>
              <a:buNone/>
            </a:pPr>
            <a:r>
              <a:rPr lang="zh-CN" altLang="en-US" sz="2400" b="1" dirty="0"/>
              <a:t>  采用自动估计成本的软件工具估计。</a:t>
            </a:r>
            <a:endParaRPr lang="zh-CN" altLang="en-US" sz="2400" dirty="0"/>
          </a:p>
        </p:txBody>
      </p:sp>
      <p:sp>
        <p:nvSpPr>
          <p:cNvPr id="4" name="标题 1"/>
          <p:cNvSpPr>
            <a:spLocks noGrp="1"/>
          </p:cNvSpPr>
          <p:nvPr>
            <p:ph type="title"/>
          </p:nvPr>
        </p:nvSpPr>
        <p:spPr>
          <a:xfrm>
            <a:off x="279132" y="396069"/>
            <a:ext cx="11242307" cy="685106"/>
          </a:xfrm>
        </p:spPr>
        <p:txBody>
          <a:bodyPr>
            <a:normAutofit fontScale="90000"/>
          </a:bodyPr>
          <a:lstStyle/>
          <a:p>
            <a:r>
              <a:rPr lang="en-US" altLang="zh-CN" dirty="0">
                <a:solidFill>
                  <a:srgbClr val="FF0000"/>
                </a:solidFill>
              </a:rPr>
              <a:t>2.6   cost / benefit analysis</a:t>
            </a:r>
            <a:endParaRPr lang="zh-CN" altLang="en-US" dirty="0"/>
          </a:p>
        </p:txBody>
      </p:sp>
    </p:spTree>
    <p:extLst>
      <p:ext uri="{BB962C8B-B14F-4D97-AF65-F5344CB8AC3E}">
        <p14:creationId xmlns:p14="http://schemas.microsoft.com/office/powerpoint/2010/main" val="1249727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110737" cy="685106"/>
          </a:xfrm>
        </p:spPr>
        <p:txBody>
          <a:bodyPr>
            <a:normAutofit fontScale="90000"/>
          </a:bodyPr>
          <a:lstStyle/>
          <a:p>
            <a:r>
              <a:rPr lang="en-US" altLang="zh-CN" dirty="0">
                <a:solidFill>
                  <a:srgbClr val="FF0000"/>
                </a:solidFill>
              </a:rPr>
              <a:t>2.6   cost / benefit analysis</a:t>
            </a:r>
            <a:endParaRPr lang="zh-CN" altLang="en-US" dirty="0"/>
          </a:p>
        </p:txBody>
      </p:sp>
      <p:sp>
        <p:nvSpPr>
          <p:cNvPr id="3" name="内容占位符 2"/>
          <p:cNvSpPr>
            <a:spLocks noGrp="1"/>
          </p:cNvSpPr>
          <p:nvPr>
            <p:ph idx="1"/>
          </p:nvPr>
        </p:nvSpPr>
        <p:spPr/>
        <p:txBody>
          <a:bodyPr>
            <a:normAutofit/>
          </a:bodyPr>
          <a:lstStyle/>
          <a:p>
            <a:pPr marL="0" indent="0">
              <a:lnSpc>
                <a:spcPct val="150000"/>
              </a:lnSpc>
              <a:buNone/>
            </a:pPr>
            <a:r>
              <a:rPr lang="zh-CN" altLang="en-US" sz="3200" b="1" dirty="0"/>
              <a:t>常用的办法是按开发阶段划分任务，典型环境下各个开发阶段需要使用的人力百分比大致如下：</a:t>
            </a:r>
            <a:endParaRPr lang="zh-CN" altLang="en-US" sz="3200" dirty="0"/>
          </a:p>
        </p:txBody>
      </p:sp>
      <p:graphicFrame>
        <p:nvGraphicFramePr>
          <p:cNvPr id="4" name="Group 23"/>
          <p:cNvGraphicFramePr>
            <a:graphicFrameLocks/>
          </p:cNvGraphicFramePr>
          <p:nvPr>
            <p:extLst>
              <p:ext uri="{D42A27DB-BD31-4B8C-83A1-F6EECF244321}">
                <p14:modId xmlns:p14="http://schemas.microsoft.com/office/powerpoint/2010/main" val="3592313781"/>
              </p:ext>
            </p:extLst>
          </p:nvPr>
        </p:nvGraphicFramePr>
        <p:xfrm>
          <a:off x="2304481" y="2832930"/>
          <a:ext cx="7850188" cy="3770313"/>
        </p:xfrm>
        <a:graphic>
          <a:graphicData uri="http://schemas.openxmlformats.org/drawingml/2006/table">
            <a:tbl>
              <a:tblPr/>
              <a:tblGrid>
                <a:gridCol w="3925888">
                  <a:extLst>
                    <a:ext uri="{9D8B030D-6E8A-4147-A177-3AD203B41FA5}">
                      <a16:colId xmlns:a16="http://schemas.microsoft.com/office/drawing/2014/main" xmlns="" val="20000"/>
                    </a:ext>
                  </a:extLst>
                </a:gridCol>
                <a:gridCol w="3924300">
                  <a:extLst>
                    <a:ext uri="{9D8B030D-6E8A-4147-A177-3AD203B41FA5}">
                      <a16:colId xmlns:a16="http://schemas.microsoft.com/office/drawing/2014/main" xmlns="" val="20001"/>
                    </a:ext>
                  </a:extLst>
                </a:gridCol>
              </a:tblGrid>
              <a:tr h="638175">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任务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a:ln>
                            <a:noFill/>
                          </a:ln>
                          <a:solidFill>
                            <a:schemeClr val="tx1"/>
                          </a:solidFill>
                          <a:effectLst/>
                          <a:latin typeface="Times New Roman" panose="02020603050405020304" pitchFamily="18" charset="0"/>
                          <a:ea typeface="楷体_GB2312" pitchFamily="49" charset="-122"/>
                        </a:rPr>
                        <a:t>人力（％）</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132138">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可行性研究</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需求分析</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设计</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编码与单元测试</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综合测试</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800" b="1" i="0" u="none" strike="noStrike" cap="none" normalizeH="0" baseline="0" dirty="0">
                          <a:ln>
                            <a:noFill/>
                          </a:ln>
                          <a:solidFill>
                            <a:schemeClr val="tx1"/>
                          </a:solidFill>
                          <a:effectLst/>
                          <a:latin typeface="Times New Roman" panose="02020603050405020304" pitchFamily="18" charset="0"/>
                          <a:ea typeface="楷体_GB2312" pitchFamily="49" charset="-122"/>
                        </a:rPr>
                        <a:t>总计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5</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10</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25</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20</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40</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zh-CN" sz="2800" b="1" i="0" u="none" strike="noStrike" cap="none" normalizeH="0" baseline="0" dirty="0">
                          <a:ln>
                            <a:noFill/>
                          </a:ln>
                          <a:solidFill>
                            <a:schemeClr val="tx1"/>
                          </a:solidFill>
                          <a:effectLst/>
                          <a:latin typeface="Times New Roman" panose="02020603050405020304" pitchFamily="18" charset="0"/>
                          <a:ea typeface="楷体_GB2312" pitchFamily="49" charset="-122"/>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972591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053587" cy="685106"/>
          </a:xfrm>
        </p:spPr>
        <p:txBody>
          <a:bodyPr>
            <a:normAutofit fontScale="90000"/>
          </a:bodyPr>
          <a:lstStyle/>
          <a:p>
            <a:r>
              <a:rPr lang="en-US" altLang="zh-CN" dirty="0">
                <a:solidFill>
                  <a:srgbClr val="FF0000"/>
                </a:solidFill>
              </a:rPr>
              <a:t>2.6   cost / benefit analysis—method</a:t>
            </a:r>
            <a:endParaRPr lang="zh-CN" altLang="en-US" dirty="0"/>
          </a:p>
        </p:txBody>
      </p:sp>
      <p:sp>
        <p:nvSpPr>
          <p:cNvPr id="3" name="内容占位符 2"/>
          <p:cNvSpPr>
            <a:spLocks noGrp="1"/>
          </p:cNvSpPr>
          <p:nvPr>
            <p:ph idx="1"/>
          </p:nvPr>
        </p:nvSpPr>
        <p:spPr/>
        <p:txBody>
          <a:bodyPr>
            <a:normAutofit/>
          </a:bodyPr>
          <a:lstStyle/>
          <a:p>
            <a:pPr marL="0" indent="0" algn="just">
              <a:lnSpc>
                <a:spcPct val="150000"/>
              </a:lnSpc>
              <a:spcBef>
                <a:spcPct val="0"/>
              </a:spcBef>
              <a:buNone/>
            </a:pPr>
            <a:r>
              <a:rPr lang="zh-CN" altLang="en-US" sz="3200" b="1" dirty="0">
                <a:latin typeface="Times New Roman" panose="02020603050405020304" pitchFamily="18" charset="0"/>
              </a:rPr>
              <a:t>1）</a:t>
            </a:r>
            <a:r>
              <a:rPr lang="zh-CN" altLang="en-US" sz="3200" b="1" dirty="0">
                <a:solidFill>
                  <a:srgbClr val="FF0000"/>
                </a:solidFill>
                <a:latin typeface="Times New Roman" panose="02020603050405020304" pitchFamily="18" charset="0"/>
              </a:rPr>
              <a:t>货币的时间价值</a:t>
            </a:r>
            <a:endParaRPr lang="en-US" altLang="zh-CN" sz="3200" b="1" dirty="0">
              <a:solidFill>
                <a:srgbClr val="FF0000"/>
              </a:solidFill>
              <a:latin typeface="Times New Roman" panose="02020603050405020304" pitchFamily="18" charset="0"/>
            </a:endParaRPr>
          </a:p>
          <a:p>
            <a:pPr marL="0" indent="0" algn="just">
              <a:lnSpc>
                <a:spcPct val="150000"/>
              </a:lnSpc>
              <a:spcBef>
                <a:spcPct val="0"/>
              </a:spcBef>
              <a:buNone/>
            </a:pPr>
            <a:r>
              <a:rPr lang="zh-CN" altLang="en-US" sz="3200" b="1" dirty="0">
                <a:latin typeface="Times New Roman" panose="02020603050405020304" pitchFamily="18" charset="0"/>
              </a:rPr>
              <a:t>假设年利率为</a:t>
            </a:r>
            <a:r>
              <a:rPr lang="en-US" altLang="zh-CN" sz="3200" b="1" i="1" dirty="0" err="1">
                <a:latin typeface="Times New Roman" panose="02020603050405020304" pitchFamily="18" charset="0"/>
              </a:rPr>
              <a:t>i</a:t>
            </a:r>
            <a:r>
              <a:rPr lang="en-US" altLang="zh-CN" sz="3200" b="1" dirty="0">
                <a:latin typeface="Times New Roman" panose="02020603050405020304" pitchFamily="18" charset="0"/>
              </a:rPr>
              <a:t>,</a:t>
            </a:r>
            <a:r>
              <a:rPr lang="zh-CN" altLang="en-US" sz="3200" b="1" dirty="0">
                <a:latin typeface="Times New Roman" panose="02020603050405020304" pitchFamily="18" charset="0"/>
              </a:rPr>
              <a:t>如果现在存入</a:t>
            </a:r>
            <a:r>
              <a:rPr lang="en-US" altLang="zh-CN" sz="3200" b="1" dirty="0">
                <a:solidFill>
                  <a:srgbClr val="FF0000"/>
                </a:solidFill>
                <a:latin typeface="Times New Roman" panose="02020603050405020304" pitchFamily="18" charset="0"/>
              </a:rPr>
              <a:t>P</a:t>
            </a:r>
            <a:r>
              <a:rPr lang="zh-CN" altLang="en-US" sz="3200" b="1" dirty="0">
                <a:latin typeface="Times New Roman" panose="02020603050405020304" pitchFamily="18" charset="0"/>
              </a:rPr>
              <a:t>元钱，</a:t>
            </a:r>
            <a:r>
              <a:rPr lang="en-US" altLang="zh-CN" sz="3200" b="1" dirty="0">
                <a:solidFill>
                  <a:srgbClr val="FF0000"/>
                </a:solidFill>
                <a:latin typeface="Times New Roman" panose="02020603050405020304" pitchFamily="18" charset="0"/>
              </a:rPr>
              <a:t>n</a:t>
            </a:r>
            <a:r>
              <a:rPr lang="zh-CN" altLang="en-US" sz="3200" b="1" dirty="0">
                <a:latin typeface="Times New Roman" panose="02020603050405020304" pitchFamily="18" charset="0"/>
              </a:rPr>
              <a:t>年以后可以得到的钱数为：</a:t>
            </a:r>
          </a:p>
          <a:p>
            <a:pPr marL="0" indent="0" algn="just">
              <a:lnSpc>
                <a:spcPct val="150000"/>
              </a:lnSpc>
              <a:spcBef>
                <a:spcPct val="0"/>
              </a:spcBef>
              <a:buNone/>
            </a:pPr>
            <a:endParaRPr lang="en-US" altLang="zh-CN" sz="3200" b="1" dirty="0">
              <a:latin typeface="Times New Roman" panose="02020603050405020304" pitchFamily="18" charset="0"/>
            </a:endParaRPr>
          </a:p>
          <a:p>
            <a:pPr marL="0" indent="0" algn="just">
              <a:lnSpc>
                <a:spcPct val="150000"/>
              </a:lnSpc>
              <a:spcBef>
                <a:spcPct val="0"/>
              </a:spcBef>
              <a:buNone/>
            </a:pPr>
            <a:endParaRPr lang="en-US" altLang="zh-CN" sz="3200" b="1" dirty="0">
              <a:latin typeface="Times New Roman" panose="02020603050405020304" pitchFamily="18" charset="0"/>
            </a:endParaRPr>
          </a:p>
          <a:p>
            <a:pPr marL="0" indent="0" algn="just">
              <a:lnSpc>
                <a:spcPct val="150000"/>
              </a:lnSpc>
              <a:spcBef>
                <a:spcPct val="0"/>
              </a:spcBef>
              <a:buNone/>
            </a:pPr>
            <a:r>
              <a:rPr lang="zh-CN" altLang="en-US" sz="3200" b="1" dirty="0">
                <a:latin typeface="Times New Roman" panose="02020603050405020304" pitchFamily="18" charset="0"/>
              </a:rPr>
              <a:t>反之，如果</a:t>
            </a:r>
            <a:r>
              <a:rPr lang="en-US" altLang="zh-CN" sz="3200" b="1" dirty="0">
                <a:solidFill>
                  <a:srgbClr val="FF0000"/>
                </a:solidFill>
                <a:latin typeface="Times New Roman" panose="02020603050405020304" pitchFamily="18" charset="0"/>
              </a:rPr>
              <a:t>n</a:t>
            </a:r>
            <a:r>
              <a:rPr lang="zh-CN" altLang="en-US" sz="3200" b="1" dirty="0">
                <a:latin typeface="Times New Roman" panose="02020603050405020304" pitchFamily="18" charset="0"/>
              </a:rPr>
              <a:t>年后能收入</a:t>
            </a:r>
            <a:r>
              <a:rPr lang="en-US" altLang="zh-CN" sz="3200" b="1" dirty="0">
                <a:solidFill>
                  <a:srgbClr val="FF0000"/>
                </a:solidFill>
                <a:latin typeface="Times New Roman" panose="02020603050405020304" pitchFamily="18" charset="0"/>
              </a:rPr>
              <a:t>F</a:t>
            </a:r>
            <a:r>
              <a:rPr lang="zh-CN" altLang="en-US" sz="3200" b="1" dirty="0">
                <a:latin typeface="Times New Roman" panose="02020603050405020304" pitchFamily="18" charset="0"/>
              </a:rPr>
              <a:t>元钱，那么这些钱现在的价值是： </a:t>
            </a:r>
          </a:p>
          <a:p>
            <a:pPr marL="0" indent="0">
              <a:buNone/>
            </a:pPr>
            <a:endParaRPr lang="zh-CN" altLang="en-US" sz="3200" dirty="0"/>
          </a:p>
          <a:p>
            <a:pPr marL="0" indent="0">
              <a:lnSpc>
                <a:spcPct val="150000"/>
              </a:lnSpc>
              <a:buNone/>
            </a:pPr>
            <a:endParaRPr lang="zh-CN" altLang="en-US" sz="3200" dirty="0"/>
          </a:p>
        </p:txBody>
      </p:sp>
      <p:graphicFrame>
        <p:nvGraphicFramePr>
          <p:cNvPr id="4" name="Object 4"/>
          <p:cNvGraphicFramePr>
            <a:graphicFrameLocks noChangeAspect="1"/>
          </p:cNvGraphicFramePr>
          <p:nvPr>
            <p:extLst>
              <p:ext uri="{D42A27DB-BD31-4B8C-83A1-F6EECF244321}">
                <p14:modId xmlns:p14="http://schemas.microsoft.com/office/powerpoint/2010/main" val="3838990847"/>
              </p:ext>
            </p:extLst>
          </p:nvPr>
        </p:nvGraphicFramePr>
        <p:xfrm>
          <a:off x="4292616" y="3117688"/>
          <a:ext cx="3609975" cy="874713"/>
        </p:xfrm>
        <a:graphic>
          <a:graphicData uri="http://schemas.openxmlformats.org/presentationml/2006/ole">
            <mc:AlternateContent xmlns:mc="http://schemas.openxmlformats.org/markup-compatibility/2006">
              <mc:Choice xmlns:v="urn:schemas-microsoft-com:vml" Requires="v">
                <p:oleObj spid="_x0000_s3096" name="公式" r:id="rId3" imgW="977900" imgH="228600" progId="Equation.3">
                  <p:embed/>
                </p:oleObj>
              </mc:Choice>
              <mc:Fallback>
                <p:oleObj name="公式" r:id="rId3" imgW="9779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2616" y="3117688"/>
                        <a:ext cx="3609975" cy="874713"/>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1023797969"/>
              </p:ext>
            </p:extLst>
          </p:nvPr>
        </p:nvGraphicFramePr>
        <p:xfrm>
          <a:off x="4292616" y="5226841"/>
          <a:ext cx="3886200" cy="812800"/>
        </p:xfrm>
        <a:graphic>
          <a:graphicData uri="http://schemas.openxmlformats.org/presentationml/2006/ole">
            <mc:AlternateContent xmlns:mc="http://schemas.openxmlformats.org/markup-compatibility/2006">
              <mc:Choice xmlns:v="urn:schemas-microsoft-com:vml" Requires="v">
                <p:oleObj spid="_x0000_s3097" name="公式" r:id="rId5" imgW="1130300" imgH="228600" progId="Equation.3">
                  <p:embed/>
                </p:oleObj>
              </mc:Choice>
              <mc:Fallback>
                <p:oleObj name="公式" r:id="rId5" imgW="11303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92616" y="5226841"/>
                        <a:ext cx="3886200" cy="81280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982047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327907" cy="685106"/>
          </a:xfrm>
        </p:spPr>
        <p:txBody>
          <a:bodyPr>
            <a:normAutofit fontScale="90000"/>
          </a:bodyPr>
          <a:lstStyle/>
          <a:p>
            <a:r>
              <a:rPr lang="en-US" altLang="zh-CN" dirty="0">
                <a:solidFill>
                  <a:srgbClr val="FF0000"/>
                </a:solidFill>
              </a:rPr>
              <a:t>2.6   cost / benefit analysis—method</a:t>
            </a:r>
            <a:endParaRPr lang="zh-CN" altLang="en-US" dirty="0"/>
          </a:p>
        </p:txBody>
      </p:sp>
      <p:sp>
        <p:nvSpPr>
          <p:cNvPr id="3" name="内容占位符 2"/>
          <p:cNvSpPr>
            <a:spLocks noGrp="1"/>
          </p:cNvSpPr>
          <p:nvPr>
            <p:ph idx="1"/>
          </p:nvPr>
        </p:nvSpPr>
        <p:spPr>
          <a:xfrm>
            <a:off x="279133" y="1337912"/>
            <a:ext cx="11636943" cy="5131468"/>
          </a:xfrm>
        </p:spPr>
        <p:txBody>
          <a:bodyPr>
            <a:normAutofit fontScale="92500"/>
          </a:bodyPr>
          <a:lstStyle/>
          <a:p>
            <a:pPr marL="0" indent="0" algn="just">
              <a:lnSpc>
                <a:spcPct val="150000"/>
              </a:lnSpc>
              <a:spcBef>
                <a:spcPts val="0"/>
              </a:spcBef>
              <a:buNone/>
              <a:defRPr/>
            </a:pPr>
            <a:r>
              <a:rPr lang="zh-CN" altLang="en-US" sz="3200" b="1" dirty="0">
                <a:solidFill>
                  <a:schemeClr val="tx1">
                    <a:lumMod val="85000"/>
                    <a:lumOff val="15000"/>
                  </a:schemeClr>
                </a:solidFill>
                <a:latin typeface="Times New Roman" panose="02020603050405020304" pitchFamily="18" charset="0"/>
              </a:rPr>
              <a:t>2）</a:t>
            </a:r>
            <a:r>
              <a:rPr lang="zh-CN" altLang="en-US" sz="3200" b="1" dirty="0">
                <a:solidFill>
                  <a:srgbClr val="FF0000"/>
                </a:solidFill>
                <a:latin typeface="Times New Roman" panose="02020603050405020304" pitchFamily="18" charset="0"/>
              </a:rPr>
              <a:t>投资回收期</a:t>
            </a:r>
            <a:endParaRPr lang="en-US" altLang="zh-CN" sz="3200" b="1" dirty="0">
              <a:solidFill>
                <a:srgbClr val="FF0000"/>
              </a:solidFill>
              <a:latin typeface="Times New Roman" panose="02020603050405020304" pitchFamily="18" charset="0"/>
            </a:endParaRPr>
          </a:p>
          <a:p>
            <a:pPr marL="0" indent="0" algn="just">
              <a:lnSpc>
                <a:spcPct val="150000"/>
              </a:lnSpc>
              <a:spcBef>
                <a:spcPts val="0"/>
              </a:spcBef>
              <a:buNone/>
              <a:defRPr/>
            </a:pPr>
            <a:r>
              <a:rPr lang="zh-CN" altLang="en-US" sz="3200" b="1" dirty="0">
                <a:solidFill>
                  <a:srgbClr val="0000CC"/>
                </a:solidFill>
                <a:latin typeface="Times New Roman" panose="02020603050405020304" pitchFamily="18" charset="0"/>
              </a:rPr>
              <a:t>累计的经济效益等于最初投资所需的时间，回收期越短越好</a:t>
            </a:r>
          </a:p>
          <a:p>
            <a:pPr marL="0" indent="0" algn="just">
              <a:lnSpc>
                <a:spcPct val="150000"/>
              </a:lnSpc>
              <a:spcBef>
                <a:spcPts val="0"/>
              </a:spcBef>
              <a:buNone/>
            </a:pPr>
            <a:r>
              <a:rPr kumimoji="1" lang="zh-CN" altLang="en-US" sz="3200" b="1" dirty="0">
                <a:latin typeface="Times New Roman" panose="02020603050405020304" pitchFamily="18" charset="0"/>
              </a:rPr>
              <a:t>3）</a:t>
            </a:r>
            <a:r>
              <a:rPr kumimoji="1" lang="zh-CN" altLang="en-US" sz="3200" b="1" dirty="0">
                <a:solidFill>
                  <a:srgbClr val="FF0000"/>
                </a:solidFill>
                <a:latin typeface="Times New Roman" panose="02020603050405020304" pitchFamily="18" charset="0"/>
              </a:rPr>
              <a:t>纯收入</a:t>
            </a:r>
            <a:r>
              <a:rPr kumimoji="1" lang="en-US" altLang="zh-CN" sz="3200" b="1" dirty="0">
                <a:solidFill>
                  <a:srgbClr val="FF0000"/>
                </a:solidFill>
                <a:latin typeface="Times New Roman" panose="02020603050405020304" pitchFamily="18" charset="0"/>
              </a:rPr>
              <a:t>:</a:t>
            </a:r>
            <a:r>
              <a:rPr kumimoji="1" lang="zh-CN" altLang="en-US" sz="3200" b="1" dirty="0">
                <a:latin typeface="Times New Roman" panose="02020603050405020304" pitchFamily="18" charset="0"/>
              </a:rPr>
              <a:t>      </a:t>
            </a:r>
            <a:endParaRPr kumimoji="1" lang="en-US" altLang="zh-CN" sz="3200" b="1" dirty="0">
              <a:latin typeface="Times New Roman" panose="02020603050405020304" pitchFamily="18" charset="0"/>
            </a:endParaRPr>
          </a:p>
          <a:p>
            <a:pPr marL="0" indent="0" algn="just">
              <a:lnSpc>
                <a:spcPct val="150000"/>
              </a:lnSpc>
              <a:spcBef>
                <a:spcPts val="0"/>
              </a:spcBef>
              <a:buNone/>
            </a:pPr>
            <a:r>
              <a:rPr kumimoji="1" lang="zh-CN" altLang="en-US" sz="3200" b="1" dirty="0">
                <a:latin typeface="Times New Roman" panose="02020603050405020304" pitchFamily="18" charset="0"/>
              </a:rPr>
              <a:t>整个生命周期之内系统的累计经济效益（折合成现在值）与投资之差。例：投资开发一个软件系统与存银行做对比，如果纯收入为</a:t>
            </a:r>
            <a:r>
              <a:rPr kumimoji="1" lang="en-US" altLang="zh-CN" sz="3200" b="1" dirty="0">
                <a:latin typeface="Times New Roman" panose="02020603050405020304" pitchFamily="18" charset="0"/>
              </a:rPr>
              <a:t>0</a:t>
            </a:r>
            <a:r>
              <a:rPr kumimoji="1" lang="zh-CN" altLang="en-US" sz="3200" b="1" dirty="0">
                <a:latin typeface="Times New Roman" panose="02020603050405020304" pitchFamily="18" charset="0"/>
              </a:rPr>
              <a:t>，则工程的预期效益和存银行是一样的，但是开发一个系统要冒风险，因此从经济角度看，不值得投资。若纯收入小于</a:t>
            </a:r>
            <a:r>
              <a:rPr kumimoji="1" lang="en-US" altLang="zh-CN" sz="3200" b="1" dirty="0">
                <a:latin typeface="Times New Roman" panose="02020603050405020304" pitchFamily="18" charset="0"/>
              </a:rPr>
              <a:t>0</a:t>
            </a:r>
            <a:r>
              <a:rPr kumimoji="1" lang="zh-CN" altLang="en-US" sz="3200" b="1" dirty="0">
                <a:latin typeface="Times New Roman" panose="02020603050405020304" pitchFamily="18" charset="0"/>
              </a:rPr>
              <a:t>，则更不值得。</a:t>
            </a:r>
            <a:endParaRPr lang="en-US" altLang="zh-CN" sz="3200" b="1" dirty="0">
              <a:solidFill>
                <a:schemeClr val="tx1">
                  <a:lumMod val="85000"/>
                  <a:lumOff val="15000"/>
                </a:schemeClr>
              </a:solidFill>
              <a:latin typeface="Times New Roman" panose="02020603050405020304" pitchFamily="18" charset="0"/>
            </a:endParaRPr>
          </a:p>
        </p:txBody>
      </p:sp>
    </p:spTree>
    <p:extLst>
      <p:ext uri="{BB962C8B-B14F-4D97-AF65-F5344CB8AC3E}">
        <p14:creationId xmlns:p14="http://schemas.microsoft.com/office/powerpoint/2010/main" val="41173379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145027" cy="685106"/>
          </a:xfrm>
        </p:spPr>
        <p:txBody>
          <a:bodyPr>
            <a:normAutofit fontScale="90000"/>
          </a:bodyPr>
          <a:lstStyle/>
          <a:p>
            <a:r>
              <a:rPr lang="en-US" altLang="zh-CN" dirty="0">
                <a:solidFill>
                  <a:srgbClr val="FF0000"/>
                </a:solidFill>
              </a:rPr>
              <a:t>2.6   cost / benefit analysis—method</a:t>
            </a:r>
            <a:endParaRPr lang="zh-CN" altLang="en-US" dirty="0"/>
          </a:p>
        </p:txBody>
      </p:sp>
      <p:sp>
        <p:nvSpPr>
          <p:cNvPr id="3" name="内容占位符 2"/>
          <p:cNvSpPr>
            <a:spLocks noGrp="1"/>
          </p:cNvSpPr>
          <p:nvPr>
            <p:ph idx="1"/>
          </p:nvPr>
        </p:nvSpPr>
        <p:spPr/>
        <p:txBody>
          <a:bodyPr/>
          <a:lstStyle/>
          <a:p>
            <a:pPr marL="0" indent="0" algn="just">
              <a:lnSpc>
                <a:spcPct val="150000"/>
              </a:lnSpc>
              <a:spcBef>
                <a:spcPts val="0"/>
              </a:spcBef>
              <a:buNone/>
              <a:defRPr/>
            </a:pPr>
            <a:r>
              <a:rPr lang="zh-CN" altLang="en-US" b="1" dirty="0">
                <a:solidFill>
                  <a:schemeClr val="tx1">
                    <a:lumMod val="85000"/>
                    <a:lumOff val="15000"/>
                  </a:schemeClr>
                </a:solidFill>
                <a:latin typeface="Times New Roman" panose="02020603050405020304" pitchFamily="18" charset="0"/>
              </a:rPr>
              <a:t>4）</a:t>
            </a:r>
            <a:r>
              <a:rPr lang="zh-CN" altLang="en-US" b="1" dirty="0">
                <a:solidFill>
                  <a:srgbClr val="FF0000"/>
                </a:solidFill>
                <a:latin typeface="Times New Roman" panose="02020603050405020304" pitchFamily="18" charset="0"/>
              </a:rPr>
              <a:t>投资回收率</a:t>
            </a:r>
          </a:p>
          <a:p>
            <a:pPr marL="0" indent="0" algn="just">
              <a:lnSpc>
                <a:spcPct val="150000"/>
              </a:lnSpc>
              <a:spcBef>
                <a:spcPts val="0"/>
              </a:spcBef>
              <a:buNone/>
              <a:defRPr/>
            </a:pPr>
            <a:r>
              <a:rPr lang="zh-CN" altLang="en-US" b="1" dirty="0">
                <a:solidFill>
                  <a:schemeClr val="tx1">
                    <a:lumMod val="85000"/>
                    <a:lumOff val="15000"/>
                  </a:schemeClr>
                </a:solidFill>
                <a:latin typeface="Times New Roman" panose="02020603050405020304" pitchFamily="18" charset="0"/>
              </a:rPr>
              <a:t>    </a:t>
            </a:r>
            <a:endParaRPr lang="en-US" altLang="zh-CN" b="1" dirty="0">
              <a:solidFill>
                <a:schemeClr val="tx1">
                  <a:lumMod val="85000"/>
                  <a:lumOff val="15000"/>
                </a:schemeClr>
              </a:solidFill>
              <a:latin typeface="Times New Roman" panose="02020603050405020304" pitchFamily="18" charset="0"/>
            </a:endParaRPr>
          </a:p>
          <a:p>
            <a:pPr marL="0" indent="0" algn="just">
              <a:lnSpc>
                <a:spcPct val="150000"/>
              </a:lnSpc>
              <a:spcBef>
                <a:spcPts val="0"/>
              </a:spcBef>
              <a:buNone/>
              <a:defRPr/>
            </a:pPr>
            <a:r>
              <a:rPr lang="zh-CN" altLang="en-US" b="1" dirty="0">
                <a:solidFill>
                  <a:schemeClr val="tx1">
                    <a:lumMod val="85000"/>
                    <a:lumOff val="15000"/>
                  </a:schemeClr>
                </a:solidFill>
                <a:latin typeface="Times New Roman" panose="02020603050405020304" pitchFamily="18" charset="0"/>
              </a:rPr>
              <a:t>其中：</a:t>
            </a:r>
            <a:r>
              <a:rPr lang="en-US" altLang="zh-CN" b="1" i="1" dirty="0">
                <a:solidFill>
                  <a:schemeClr val="tx1">
                    <a:lumMod val="85000"/>
                    <a:lumOff val="15000"/>
                  </a:schemeClr>
                </a:solidFill>
                <a:latin typeface="Times New Roman" panose="02020603050405020304" pitchFamily="18" charset="0"/>
              </a:rPr>
              <a:t>P</a:t>
            </a:r>
            <a:r>
              <a:rPr lang="zh-CN" altLang="en-US" b="1" dirty="0">
                <a:solidFill>
                  <a:schemeClr val="tx1">
                    <a:lumMod val="85000"/>
                    <a:lumOff val="15000"/>
                  </a:schemeClr>
                </a:solidFill>
                <a:latin typeface="Times New Roman" panose="02020603050405020304" pitchFamily="18" charset="0"/>
              </a:rPr>
              <a:t>是现在的投资额；</a:t>
            </a:r>
          </a:p>
          <a:p>
            <a:pPr marL="0" indent="0" algn="just">
              <a:lnSpc>
                <a:spcPct val="150000"/>
              </a:lnSpc>
              <a:spcBef>
                <a:spcPts val="0"/>
              </a:spcBef>
              <a:buNone/>
              <a:defRPr/>
            </a:pPr>
            <a:r>
              <a:rPr lang="en-US" altLang="zh-CN" b="1" i="1" dirty="0">
                <a:solidFill>
                  <a:schemeClr val="tx1">
                    <a:lumMod val="85000"/>
                    <a:lumOff val="15000"/>
                  </a:schemeClr>
                </a:solidFill>
                <a:latin typeface="Times New Roman" panose="02020603050405020304" pitchFamily="18" charset="0"/>
              </a:rPr>
              <a:t>F</a:t>
            </a:r>
            <a:r>
              <a:rPr lang="en-US" altLang="zh-CN" b="1" i="1" baseline="-25000" dirty="0">
                <a:solidFill>
                  <a:schemeClr val="tx1">
                    <a:lumMod val="85000"/>
                    <a:lumOff val="15000"/>
                  </a:schemeClr>
                </a:solidFill>
                <a:latin typeface="Times New Roman" panose="02020603050405020304" pitchFamily="18" charset="0"/>
              </a:rPr>
              <a:t>i</a:t>
            </a:r>
            <a:r>
              <a:rPr lang="zh-CN" altLang="en-US" b="1" dirty="0">
                <a:solidFill>
                  <a:schemeClr val="tx1">
                    <a:lumMod val="85000"/>
                    <a:lumOff val="15000"/>
                  </a:schemeClr>
                </a:solidFill>
                <a:latin typeface="Times New Roman" panose="02020603050405020304" pitchFamily="18" charset="0"/>
              </a:rPr>
              <a:t>是第</a:t>
            </a:r>
            <a:r>
              <a:rPr lang="en-US" altLang="zh-CN" b="1" i="1" dirty="0" err="1">
                <a:solidFill>
                  <a:schemeClr val="tx1">
                    <a:lumMod val="85000"/>
                    <a:lumOff val="15000"/>
                  </a:schemeClr>
                </a:solidFill>
                <a:latin typeface="Times New Roman" panose="02020603050405020304" pitchFamily="18" charset="0"/>
              </a:rPr>
              <a:t>i</a:t>
            </a:r>
            <a:r>
              <a:rPr lang="zh-CN" altLang="en-US" b="1" dirty="0">
                <a:solidFill>
                  <a:schemeClr val="tx1">
                    <a:lumMod val="85000"/>
                    <a:lumOff val="15000"/>
                  </a:schemeClr>
                </a:solidFill>
                <a:latin typeface="Times New Roman" panose="02020603050405020304" pitchFamily="18" charset="0"/>
              </a:rPr>
              <a:t>年年底的效益（</a:t>
            </a:r>
            <a:r>
              <a:rPr lang="en-US" altLang="zh-CN" b="1" i="1" dirty="0" err="1">
                <a:solidFill>
                  <a:schemeClr val="tx1">
                    <a:lumMod val="85000"/>
                    <a:lumOff val="15000"/>
                  </a:schemeClr>
                </a:solidFill>
                <a:latin typeface="Times New Roman" panose="02020603050405020304" pitchFamily="18" charset="0"/>
              </a:rPr>
              <a:t>i</a:t>
            </a:r>
            <a:r>
              <a:rPr lang="en-US" altLang="zh-CN" b="1" dirty="0">
                <a:solidFill>
                  <a:schemeClr val="tx1">
                    <a:lumMod val="85000"/>
                    <a:lumOff val="15000"/>
                  </a:schemeClr>
                </a:solidFill>
                <a:latin typeface="Times New Roman" panose="02020603050405020304" pitchFamily="18" charset="0"/>
              </a:rPr>
              <a:t>=1,2,3,…,</a:t>
            </a:r>
            <a:r>
              <a:rPr lang="en-US" altLang="zh-CN" b="1" i="1" dirty="0">
                <a:solidFill>
                  <a:schemeClr val="tx1">
                    <a:lumMod val="85000"/>
                    <a:lumOff val="15000"/>
                  </a:schemeClr>
                </a:solidFill>
                <a:latin typeface="Times New Roman" panose="02020603050405020304" pitchFamily="18" charset="0"/>
              </a:rPr>
              <a:t>n</a:t>
            </a:r>
            <a:r>
              <a:rPr lang="en-US" altLang="zh-CN" b="1" dirty="0">
                <a:solidFill>
                  <a:schemeClr val="tx1">
                    <a:lumMod val="85000"/>
                    <a:lumOff val="15000"/>
                  </a:schemeClr>
                </a:solidFill>
                <a:latin typeface="Times New Roman" panose="02020603050405020304" pitchFamily="18" charset="0"/>
              </a:rPr>
              <a:t>）;</a:t>
            </a:r>
          </a:p>
          <a:p>
            <a:pPr marL="0" indent="0" algn="just">
              <a:lnSpc>
                <a:spcPct val="150000"/>
              </a:lnSpc>
              <a:spcBef>
                <a:spcPts val="0"/>
              </a:spcBef>
              <a:buNone/>
              <a:defRPr/>
            </a:pPr>
            <a:r>
              <a:rPr lang="en-US" altLang="zh-CN" b="1" i="1" dirty="0">
                <a:solidFill>
                  <a:schemeClr val="tx1">
                    <a:lumMod val="85000"/>
                    <a:lumOff val="15000"/>
                  </a:schemeClr>
                </a:solidFill>
                <a:latin typeface="Times New Roman" panose="02020603050405020304" pitchFamily="18" charset="0"/>
              </a:rPr>
              <a:t>n</a:t>
            </a:r>
            <a:r>
              <a:rPr lang="zh-CN" altLang="en-US" b="1" dirty="0">
                <a:solidFill>
                  <a:schemeClr val="tx1">
                    <a:lumMod val="85000"/>
                    <a:lumOff val="15000"/>
                  </a:schemeClr>
                </a:solidFill>
                <a:latin typeface="Times New Roman" panose="02020603050405020304" pitchFamily="18" charset="0"/>
              </a:rPr>
              <a:t>是系统的使用寿命（一般假设</a:t>
            </a:r>
            <a:r>
              <a:rPr lang="en-US" altLang="zh-CN" b="1" i="1" dirty="0">
                <a:solidFill>
                  <a:schemeClr val="tx1">
                    <a:lumMod val="85000"/>
                    <a:lumOff val="15000"/>
                  </a:schemeClr>
                </a:solidFill>
                <a:latin typeface="Times New Roman" panose="02020603050405020304" pitchFamily="18" charset="0"/>
              </a:rPr>
              <a:t>n</a:t>
            </a:r>
            <a:r>
              <a:rPr lang="en-US" altLang="zh-CN" b="1" dirty="0">
                <a:solidFill>
                  <a:schemeClr val="tx1">
                    <a:lumMod val="85000"/>
                    <a:lumOff val="15000"/>
                  </a:schemeClr>
                </a:solidFill>
                <a:latin typeface="Times New Roman" panose="02020603050405020304" pitchFamily="18" charset="0"/>
              </a:rPr>
              <a:t>=5）；</a:t>
            </a:r>
          </a:p>
          <a:p>
            <a:pPr marL="0" indent="0" algn="just">
              <a:lnSpc>
                <a:spcPct val="150000"/>
              </a:lnSpc>
              <a:spcBef>
                <a:spcPts val="0"/>
              </a:spcBef>
              <a:buNone/>
              <a:defRPr/>
            </a:pPr>
            <a:r>
              <a:rPr lang="en-US" altLang="zh-CN" b="1" i="1" dirty="0">
                <a:solidFill>
                  <a:schemeClr val="tx1">
                    <a:lumMod val="85000"/>
                    <a:lumOff val="15000"/>
                  </a:schemeClr>
                </a:solidFill>
                <a:latin typeface="Times New Roman" panose="02020603050405020304" pitchFamily="18" charset="0"/>
              </a:rPr>
              <a:t>j</a:t>
            </a:r>
            <a:r>
              <a:rPr lang="zh-CN" altLang="en-US" b="1" dirty="0">
                <a:solidFill>
                  <a:schemeClr val="tx1">
                    <a:lumMod val="85000"/>
                    <a:lumOff val="15000"/>
                  </a:schemeClr>
                </a:solidFill>
                <a:latin typeface="Times New Roman" panose="02020603050405020304" pitchFamily="18" charset="0"/>
              </a:rPr>
              <a:t>是投资回收率。</a:t>
            </a:r>
            <a:endParaRPr lang="en-US" altLang="zh-CN" b="1" dirty="0">
              <a:solidFill>
                <a:schemeClr val="tx1">
                  <a:lumMod val="85000"/>
                  <a:lumOff val="15000"/>
                </a:schemeClr>
              </a:solidFill>
              <a:latin typeface="Times New Roman" panose="02020603050405020304" pitchFamily="18" charset="0"/>
            </a:endParaRPr>
          </a:p>
        </p:txBody>
      </p:sp>
      <p:graphicFrame>
        <p:nvGraphicFramePr>
          <p:cNvPr id="4" name="Object 4"/>
          <p:cNvGraphicFramePr>
            <a:graphicFrameLocks noChangeAspect="1"/>
          </p:cNvGraphicFramePr>
          <p:nvPr/>
        </p:nvGraphicFramePr>
        <p:xfrm>
          <a:off x="1713547" y="2005804"/>
          <a:ext cx="8710612" cy="701675"/>
        </p:xfrm>
        <a:graphic>
          <a:graphicData uri="http://schemas.openxmlformats.org/presentationml/2006/ole">
            <mc:AlternateContent xmlns:mc="http://schemas.openxmlformats.org/markup-compatibility/2006">
              <mc:Choice xmlns:v="urn:schemas-microsoft-com:vml" Requires="v">
                <p:oleObj spid="_x0000_s4109" name="公式" r:id="rId3" imgW="3429000" imgH="241300" progId="Equation.3">
                  <p:embed/>
                </p:oleObj>
              </mc:Choice>
              <mc:Fallback>
                <p:oleObj name="公式" r:id="rId3" imgW="34290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3547" y="2005804"/>
                        <a:ext cx="8710612" cy="701675"/>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40826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0065017" cy="685106"/>
          </a:xfrm>
        </p:spPr>
        <p:txBody>
          <a:bodyPr>
            <a:normAutofit fontScale="90000"/>
          </a:bodyPr>
          <a:lstStyle/>
          <a:p>
            <a:r>
              <a:rPr lang="en-US" altLang="zh-CN" dirty="0">
                <a:solidFill>
                  <a:srgbClr val="FF0000"/>
                </a:solidFill>
              </a:rPr>
              <a:t>2.6   cost / benefit analysis—example</a:t>
            </a:r>
            <a:endParaRPr lang="zh-CN" altLang="en-US" dirty="0"/>
          </a:p>
        </p:txBody>
      </p:sp>
      <p:sp>
        <p:nvSpPr>
          <p:cNvPr id="3" name="内容占位符 2"/>
          <p:cNvSpPr>
            <a:spLocks noGrp="1"/>
          </p:cNvSpPr>
          <p:nvPr>
            <p:ph idx="1"/>
          </p:nvPr>
        </p:nvSpPr>
        <p:spPr/>
        <p:txBody>
          <a:bodyPr>
            <a:normAutofit/>
          </a:bodyPr>
          <a:lstStyle/>
          <a:p>
            <a:pPr marL="0" indent="0" algn="just">
              <a:lnSpc>
                <a:spcPct val="150000"/>
              </a:lnSpc>
              <a:buNone/>
            </a:pPr>
            <a:r>
              <a:rPr lang="zh-CN" altLang="en-US" sz="3200" b="1" dirty="0"/>
              <a:t> 例：修改一个已有的库存管理系统，估计需要</a:t>
            </a:r>
            <a:r>
              <a:rPr lang="en-US" altLang="zh-CN" sz="3200" b="1" dirty="0"/>
              <a:t>5000</a:t>
            </a:r>
            <a:r>
              <a:rPr lang="zh-CN" altLang="en-US" sz="3200" b="1" dirty="0"/>
              <a:t>元，系统修改后使用</a:t>
            </a:r>
            <a:r>
              <a:rPr lang="en-US" altLang="zh-CN" sz="3200" b="1" dirty="0"/>
              <a:t>5</a:t>
            </a:r>
            <a:r>
              <a:rPr lang="zh-CN" altLang="en-US" sz="3200" b="1" dirty="0"/>
              <a:t>年，每年可节省</a:t>
            </a:r>
            <a:r>
              <a:rPr lang="en-US" altLang="zh-CN" sz="3200" b="1" dirty="0"/>
              <a:t>2500</a:t>
            </a:r>
            <a:r>
              <a:rPr lang="zh-CN" altLang="en-US" sz="3200" b="1" dirty="0"/>
              <a:t>元。请进行成本</a:t>
            </a:r>
            <a:r>
              <a:rPr lang="en-US" altLang="zh-CN" sz="3200" b="1" dirty="0"/>
              <a:t>/</a:t>
            </a:r>
            <a:r>
              <a:rPr lang="zh-CN" altLang="en-US" sz="3200" b="1" dirty="0"/>
              <a:t>效益分析。</a:t>
            </a:r>
            <a:endParaRPr lang="zh-CN" altLang="en-US" sz="3200" dirty="0"/>
          </a:p>
        </p:txBody>
      </p:sp>
      <p:grpSp>
        <p:nvGrpSpPr>
          <p:cNvPr id="4" name="Group 97"/>
          <p:cNvGrpSpPr>
            <a:grpSpLocks/>
          </p:cNvGrpSpPr>
          <p:nvPr/>
        </p:nvGrpSpPr>
        <p:grpSpPr bwMode="auto">
          <a:xfrm>
            <a:off x="3659680" y="3180428"/>
            <a:ext cx="7367588" cy="3298992"/>
            <a:chOff x="486" y="984"/>
            <a:chExt cx="4752" cy="3051"/>
          </a:xfrm>
        </p:grpSpPr>
        <p:grpSp>
          <p:nvGrpSpPr>
            <p:cNvPr id="5" name="Group 94"/>
            <p:cNvGrpSpPr>
              <a:grpSpLocks/>
            </p:cNvGrpSpPr>
            <p:nvPr/>
          </p:nvGrpSpPr>
          <p:grpSpPr bwMode="auto">
            <a:xfrm>
              <a:off x="490" y="988"/>
              <a:ext cx="4744" cy="3043"/>
              <a:chOff x="0" y="0"/>
              <a:chExt cx="3742" cy="2400"/>
            </a:xfrm>
          </p:grpSpPr>
          <p:grpSp>
            <p:nvGrpSpPr>
              <p:cNvPr id="7" name="Group 35"/>
              <p:cNvGrpSpPr>
                <a:grpSpLocks/>
              </p:cNvGrpSpPr>
              <p:nvPr/>
            </p:nvGrpSpPr>
            <p:grpSpPr bwMode="auto">
              <a:xfrm>
                <a:off x="0" y="0"/>
                <a:ext cx="374" cy="480"/>
                <a:chOff x="0" y="0"/>
                <a:chExt cx="374" cy="480"/>
              </a:xfrm>
            </p:grpSpPr>
            <p:sp>
              <p:nvSpPr>
                <p:cNvPr id="95" name="Rectangle 4"/>
                <p:cNvSpPr>
                  <a:spLocks noChangeArrowheads="1"/>
                </p:cNvSpPr>
                <p:nvPr/>
              </p:nvSpPr>
              <p:spPr bwMode="auto">
                <a:xfrm>
                  <a:off x="43" y="0"/>
                  <a:ext cx="288"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年</a:t>
                  </a:r>
                </a:p>
                <a:p>
                  <a:pPr algn="ctr"/>
                  <a:endParaRPr kumimoji="1" lang="zh-CN" altLang="en-US" sz="2400" b="1">
                    <a:latin typeface="Times New Roman" panose="02020603050405020304" pitchFamily="18" charset="0"/>
                    <a:ea typeface="楷体_GB2312" pitchFamily="49" charset="-122"/>
                  </a:endParaRPr>
                </a:p>
              </p:txBody>
            </p:sp>
            <p:sp>
              <p:nvSpPr>
                <p:cNvPr id="96" name="Rectangle 34"/>
                <p:cNvSpPr>
                  <a:spLocks noChangeArrowheads="1"/>
                </p:cNvSpPr>
                <p:nvPr/>
              </p:nvSpPr>
              <p:spPr bwMode="auto">
                <a:xfrm>
                  <a:off x="0" y="0"/>
                  <a:ext cx="374" cy="480"/>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8" name="Group 37"/>
              <p:cNvGrpSpPr>
                <a:grpSpLocks/>
              </p:cNvGrpSpPr>
              <p:nvPr/>
            </p:nvGrpSpPr>
            <p:grpSpPr bwMode="auto">
              <a:xfrm>
                <a:off x="374" y="0"/>
                <a:ext cx="806" cy="480"/>
                <a:chOff x="374" y="0"/>
                <a:chExt cx="806" cy="480"/>
              </a:xfrm>
            </p:grpSpPr>
            <p:sp>
              <p:nvSpPr>
                <p:cNvPr id="93" name="Rectangle 5"/>
                <p:cNvSpPr>
                  <a:spLocks noChangeArrowheads="1"/>
                </p:cNvSpPr>
                <p:nvPr/>
              </p:nvSpPr>
              <p:spPr bwMode="auto">
                <a:xfrm>
                  <a:off x="417" y="0"/>
                  <a:ext cx="720"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dirty="0">
                      <a:latin typeface="Times New Roman" panose="02020603050405020304" pitchFamily="18" charset="0"/>
                      <a:ea typeface="楷体_GB2312" pitchFamily="49" charset="-122"/>
                    </a:rPr>
                    <a:t>将来值（元）</a:t>
                  </a:r>
                </a:p>
                <a:p>
                  <a:pPr algn="ctr"/>
                  <a:endParaRPr kumimoji="1" lang="zh-CN" altLang="en-US" sz="2400" b="1" dirty="0">
                    <a:latin typeface="Times New Roman" panose="02020603050405020304" pitchFamily="18" charset="0"/>
                    <a:ea typeface="楷体_GB2312" pitchFamily="49" charset="-122"/>
                  </a:endParaRPr>
                </a:p>
              </p:txBody>
            </p:sp>
            <p:sp>
              <p:nvSpPr>
                <p:cNvPr id="94" name="Rectangle 36"/>
                <p:cNvSpPr>
                  <a:spLocks noChangeArrowheads="1"/>
                </p:cNvSpPr>
                <p:nvPr/>
              </p:nvSpPr>
              <p:spPr bwMode="auto">
                <a:xfrm>
                  <a:off x="374" y="0"/>
                  <a:ext cx="806" cy="480"/>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9" name="Group 39"/>
              <p:cNvGrpSpPr>
                <a:grpSpLocks/>
              </p:cNvGrpSpPr>
              <p:nvPr/>
            </p:nvGrpSpPr>
            <p:grpSpPr bwMode="auto">
              <a:xfrm>
                <a:off x="1180" y="0"/>
                <a:ext cx="806" cy="480"/>
                <a:chOff x="1180" y="0"/>
                <a:chExt cx="806" cy="480"/>
              </a:xfrm>
            </p:grpSpPr>
            <p:sp>
              <p:nvSpPr>
                <p:cNvPr id="91" name="Rectangle 6"/>
                <p:cNvSpPr>
                  <a:spLocks noChangeArrowheads="1"/>
                </p:cNvSpPr>
                <p:nvPr/>
              </p:nvSpPr>
              <p:spPr bwMode="auto">
                <a:xfrm>
                  <a:off x="1223" y="0"/>
                  <a:ext cx="720"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kumimoji="1" lang="zh-CN" altLang="en-US" sz="2000" b="1">
                    <a:latin typeface="Times New Roman" panose="02020603050405020304" pitchFamily="18" charset="0"/>
                    <a:ea typeface="楷体_GB2312" pitchFamily="49" charset="-122"/>
                  </a:endParaRPr>
                </a:p>
                <a:p>
                  <a:pPr algn="ctr" eaLnBrk="1" hangingPunct="1"/>
                  <a:r>
                    <a:rPr kumimoji="1" lang="zh-CN" altLang="en-US" sz="2000" b="1">
                      <a:latin typeface="Times New Roman" panose="02020603050405020304" pitchFamily="18" charset="0"/>
                      <a:ea typeface="楷体_GB2312" pitchFamily="49" charset="-122"/>
                    </a:rPr>
                    <a:t>(1+0.12)</a:t>
                  </a:r>
                  <a:r>
                    <a:rPr kumimoji="1" lang="en-US" altLang="zh-CN" sz="2000" b="1" baseline="30000">
                      <a:latin typeface="Times New Roman" panose="02020603050405020304" pitchFamily="18" charset="0"/>
                      <a:ea typeface="楷体_GB2312" pitchFamily="49" charset="-122"/>
                    </a:rPr>
                    <a:t>n</a:t>
                  </a:r>
                  <a:endParaRPr kumimoji="1" lang="en-US" altLang="zh-CN" sz="2000" b="1">
                    <a:latin typeface="Times New Roman" panose="02020603050405020304" pitchFamily="18" charset="0"/>
                    <a:ea typeface="楷体_GB2312" pitchFamily="49" charset="-122"/>
                  </a:endParaRPr>
                </a:p>
                <a:p>
                  <a:pPr algn="ctr"/>
                  <a:endParaRPr kumimoji="1" lang="en-US" altLang="zh-CN" sz="2000" b="1">
                    <a:latin typeface="Times New Roman" panose="02020603050405020304" pitchFamily="18" charset="0"/>
                    <a:ea typeface="楷体_GB2312" pitchFamily="49" charset="-122"/>
                  </a:endParaRPr>
                </a:p>
              </p:txBody>
            </p:sp>
            <p:sp>
              <p:nvSpPr>
                <p:cNvPr id="92" name="Rectangle 38"/>
                <p:cNvSpPr>
                  <a:spLocks noChangeArrowheads="1"/>
                </p:cNvSpPr>
                <p:nvPr/>
              </p:nvSpPr>
              <p:spPr bwMode="auto">
                <a:xfrm>
                  <a:off x="1180" y="0"/>
                  <a:ext cx="806" cy="480"/>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0" name="Group 41"/>
              <p:cNvGrpSpPr>
                <a:grpSpLocks/>
              </p:cNvGrpSpPr>
              <p:nvPr/>
            </p:nvGrpSpPr>
            <p:grpSpPr bwMode="auto">
              <a:xfrm>
                <a:off x="1986" y="0"/>
                <a:ext cx="806" cy="480"/>
                <a:chOff x="1986" y="0"/>
                <a:chExt cx="806" cy="480"/>
              </a:xfrm>
            </p:grpSpPr>
            <p:sp>
              <p:nvSpPr>
                <p:cNvPr id="89" name="Rectangle 7"/>
                <p:cNvSpPr>
                  <a:spLocks noChangeArrowheads="1"/>
                </p:cNvSpPr>
                <p:nvPr/>
              </p:nvSpPr>
              <p:spPr bwMode="auto">
                <a:xfrm>
                  <a:off x="2029" y="0"/>
                  <a:ext cx="720"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dirty="0">
                      <a:latin typeface="Times New Roman" panose="02020603050405020304" pitchFamily="18" charset="0"/>
                      <a:ea typeface="楷体_GB2312" pitchFamily="49" charset="-122"/>
                    </a:rPr>
                    <a:t>现在值（元）</a:t>
                  </a:r>
                </a:p>
                <a:p>
                  <a:pPr algn="ctr"/>
                  <a:endParaRPr kumimoji="1" lang="zh-CN" altLang="en-US" sz="2000" b="1" dirty="0">
                    <a:latin typeface="Times New Roman" panose="02020603050405020304" pitchFamily="18" charset="0"/>
                    <a:ea typeface="楷体_GB2312" pitchFamily="49" charset="-122"/>
                  </a:endParaRPr>
                </a:p>
              </p:txBody>
            </p:sp>
            <p:sp>
              <p:nvSpPr>
                <p:cNvPr id="90" name="Rectangle 40"/>
                <p:cNvSpPr>
                  <a:spLocks noChangeArrowheads="1"/>
                </p:cNvSpPr>
                <p:nvPr/>
              </p:nvSpPr>
              <p:spPr bwMode="auto">
                <a:xfrm>
                  <a:off x="1986" y="0"/>
                  <a:ext cx="806" cy="480"/>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1" name="Group 43"/>
              <p:cNvGrpSpPr>
                <a:grpSpLocks/>
              </p:cNvGrpSpPr>
              <p:nvPr/>
            </p:nvGrpSpPr>
            <p:grpSpPr bwMode="auto">
              <a:xfrm>
                <a:off x="2792" y="0"/>
                <a:ext cx="950" cy="480"/>
                <a:chOff x="2792" y="0"/>
                <a:chExt cx="950" cy="480"/>
              </a:xfrm>
            </p:grpSpPr>
            <p:sp>
              <p:nvSpPr>
                <p:cNvPr id="87" name="Rectangle 8"/>
                <p:cNvSpPr>
                  <a:spLocks noChangeArrowheads="1"/>
                </p:cNvSpPr>
                <p:nvPr/>
              </p:nvSpPr>
              <p:spPr bwMode="auto">
                <a:xfrm>
                  <a:off x="2835" y="0"/>
                  <a:ext cx="864"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000" b="1">
                      <a:latin typeface="Times New Roman" panose="02020603050405020304" pitchFamily="18" charset="0"/>
                      <a:ea typeface="楷体_GB2312" pitchFamily="49" charset="-122"/>
                    </a:rPr>
                    <a:t>累计的现在值（元）</a:t>
                  </a:r>
                </a:p>
                <a:p>
                  <a:pPr algn="ctr"/>
                  <a:endParaRPr kumimoji="1" lang="zh-CN" altLang="en-US" sz="2000" b="1">
                    <a:latin typeface="Times New Roman" panose="02020603050405020304" pitchFamily="18" charset="0"/>
                    <a:ea typeface="楷体_GB2312" pitchFamily="49" charset="-122"/>
                  </a:endParaRPr>
                </a:p>
              </p:txBody>
            </p:sp>
            <p:sp>
              <p:nvSpPr>
                <p:cNvPr id="88" name="Rectangle 42"/>
                <p:cNvSpPr>
                  <a:spLocks noChangeArrowheads="1"/>
                </p:cNvSpPr>
                <p:nvPr/>
              </p:nvSpPr>
              <p:spPr bwMode="auto">
                <a:xfrm>
                  <a:off x="2792" y="0"/>
                  <a:ext cx="950" cy="480"/>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2" name="Group 45"/>
              <p:cNvGrpSpPr>
                <a:grpSpLocks/>
              </p:cNvGrpSpPr>
              <p:nvPr/>
            </p:nvGrpSpPr>
            <p:grpSpPr bwMode="auto">
              <a:xfrm>
                <a:off x="0" y="480"/>
                <a:ext cx="374" cy="384"/>
                <a:chOff x="0" y="480"/>
                <a:chExt cx="374" cy="384"/>
              </a:xfrm>
            </p:grpSpPr>
            <p:sp>
              <p:nvSpPr>
                <p:cNvPr id="85" name="Rectangle 9"/>
                <p:cNvSpPr>
                  <a:spLocks noChangeArrowheads="1"/>
                </p:cNvSpPr>
                <p:nvPr/>
              </p:nvSpPr>
              <p:spPr bwMode="auto">
                <a:xfrm>
                  <a:off x="43" y="480"/>
                  <a:ext cx="28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a:t>
                  </a:r>
                </a:p>
                <a:p>
                  <a:pPr algn="ctr"/>
                  <a:endParaRPr kumimoji="1" lang="zh-CN" altLang="en-US" sz="2400" b="1">
                    <a:latin typeface="Times New Roman" panose="02020603050405020304" pitchFamily="18" charset="0"/>
                    <a:ea typeface="楷体_GB2312" pitchFamily="49" charset="-122"/>
                  </a:endParaRPr>
                </a:p>
              </p:txBody>
            </p:sp>
            <p:sp>
              <p:nvSpPr>
                <p:cNvPr id="86" name="Rectangle 44"/>
                <p:cNvSpPr>
                  <a:spLocks noChangeArrowheads="1"/>
                </p:cNvSpPr>
                <p:nvPr/>
              </p:nvSpPr>
              <p:spPr bwMode="auto">
                <a:xfrm>
                  <a:off x="0" y="480"/>
                  <a:ext cx="374"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3" name="Group 47"/>
              <p:cNvGrpSpPr>
                <a:grpSpLocks/>
              </p:cNvGrpSpPr>
              <p:nvPr/>
            </p:nvGrpSpPr>
            <p:grpSpPr bwMode="auto">
              <a:xfrm>
                <a:off x="374" y="480"/>
                <a:ext cx="806" cy="384"/>
                <a:chOff x="374" y="480"/>
                <a:chExt cx="806" cy="384"/>
              </a:xfrm>
            </p:grpSpPr>
            <p:sp>
              <p:nvSpPr>
                <p:cNvPr id="83" name="Rectangle 10"/>
                <p:cNvSpPr>
                  <a:spLocks noChangeArrowheads="1"/>
                </p:cNvSpPr>
                <p:nvPr/>
              </p:nvSpPr>
              <p:spPr bwMode="auto">
                <a:xfrm>
                  <a:off x="417" y="480"/>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dirty="0">
                      <a:latin typeface="Times New Roman" panose="02020603050405020304" pitchFamily="18" charset="0"/>
                      <a:ea typeface="楷体_GB2312" pitchFamily="49" charset="-122"/>
                    </a:rPr>
                    <a:t>2500</a:t>
                  </a:r>
                </a:p>
                <a:p>
                  <a:pPr algn="ctr"/>
                  <a:endParaRPr kumimoji="1" lang="zh-CN" altLang="en-US" sz="2400" b="1" dirty="0">
                    <a:latin typeface="Times New Roman" panose="02020603050405020304" pitchFamily="18" charset="0"/>
                    <a:ea typeface="楷体_GB2312" pitchFamily="49" charset="-122"/>
                  </a:endParaRPr>
                </a:p>
              </p:txBody>
            </p:sp>
            <p:sp>
              <p:nvSpPr>
                <p:cNvPr id="84" name="Rectangle 46"/>
                <p:cNvSpPr>
                  <a:spLocks noChangeArrowheads="1"/>
                </p:cNvSpPr>
                <p:nvPr/>
              </p:nvSpPr>
              <p:spPr bwMode="auto">
                <a:xfrm>
                  <a:off x="374" y="480"/>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4" name="Group 49"/>
              <p:cNvGrpSpPr>
                <a:grpSpLocks/>
              </p:cNvGrpSpPr>
              <p:nvPr/>
            </p:nvGrpSpPr>
            <p:grpSpPr bwMode="auto">
              <a:xfrm>
                <a:off x="1180" y="480"/>
                <a:ext cx="806" cy="384"/>
                <a:chOff x="1180" y="480"/>
                <a:chExt cx="806" cy="384"/>
              </a:xfrm>
            </p:grpSpPr>
            <p:sp>
              <p:nvSpPr>
                <p:cNvPr id="81" name="Rectangle 11"/>
                <p:cNvSpPr>
                  <a:spLocks noChangeArrowheads="1"/>
                </p:cNvSpPr>
                <p:nvPr/>
              </p:nvSpPr>
              <p:spPr bwMode="auto">
                <a:xfrm>
                  <a:off x="1223" y="480"/>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dirty="0">
                      <a:latin typeface="Times New Roman" panose="02020603050405020304" pitchFamily="18" charset="0"/>
                      <a:ea typeface="楷体_GB2312" pitchFamily="49" charset="-122"/>
                    </a:rPr>
                    <a:t>1.12</a:t>
                  </a:r>
                </a:p>
                <a:p>
                  <a:pPr algn="ctr"/>
                  <a:endParaRPr kumimoji="1" lang="zh-CN" altLang="en-US" sz="2400" b="1" dirty="0">
                    <a:latin typeface="Times New Roman" panose="02020603050405020304" pitchFamily="18" charset="0"/>
                    <a:ea typeface="楷体_GB2312" pitchFamily="49" charset="-122"/>
                  </a:endParaRPr>
                </a:p>
              </p:txBody>
            </p:sp>
            <p:sp>
              <p:nvSpPr>
                <p:cNvPr id="82" name="Rectangle 48"/>
                <p:cNvSpPr>
                  <a:spLocks noChangeArrowheads="1"/>
                </p:cNvSpPr>
                <p:nvPr/>
              </p:nvSpPr>
              <p:spPr bwMode="auto">
                <a:xfrm>
                  <a:off x="1180" y="480"/>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5" name="Group 51"/>
              <p:cNvGrpSpPr>
                <a:grpSpLocks/>
              </p:cNvGrpSpPr>
              <p:nvPr/>
            </p:nvGrpSpPr>
            <p:grpSpPr bwMode="auto">
              <a:xfrm>
                <a:off x="1986" y="480"/>
                <a:ext cx="806" cy="384"/>
                <a:chOff x="1986" y="480"/>
                <a:chExt cx="806" cy="384"/>
              </a:xfrm>
            </p:grpSpPr>
            <p:sp>
              <p:nvSpPr>
                <p:cNvPr id="79" name="Rectangle 12"/>
                <p:cNvSpPr>
                  <a:spLocks noChangeArrowheads="1"/>
                </p:cNvSpPr>
                <p:nvPr/>
              </p:nvSpPr>
              <p:spPr bwMode="auto">
                <a:xfrm>
                  <a:off x="2029" y="480"/>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dirty="0">
                      <a:latin typeface="Times New Roman" panose="02020603050405020304" pitchFamily="18" charset="0"/>
                      <a:ea typeface="楷体_GB2312" pitchFamily="49" charset="-122"/>
                    </a:rPr>
                    <a:t>2232.14</a:t>
                  </a:r>
                </a:p>
                <a:p>
                  <a:pPr algn="ctr"/>
                  <a:endParaRPr kumimoji="1" lang="zh-CN" altLang="en-US" sz="2400" b="1" dirty="0">
                    <a:latin typeface="Times New Roman" panose="02020603050405020304" pitchFamily="18" charset="0"/>
                    <a:ea typeface="楷体_GB2312" pitchFamily="49" charset="-122"/>
                  </a:endParaRPr>
                </a:p>
              </p:txBody>
            </p:sp>
            <p:sp>
              <p:nvSpPr>
                <p:cNvPr id="80" name="Rectangle 50"/>
                <p:cNvSpPr>
                  <a:spLocks noChangeArrowheads="1"/>
                </p:cNvSpPr>
                <p:nvPr/>
              </p:nvSpPr>
              <p:spPr bwMode="auto">
                <a:xfrm>
                  <a:off x="1986" y="480"/>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6" name="Group 53"/>
              <p:cNvGrpSpPr>
                <a:grpSpLocks/>
              </p:cNvGrpSpPr>
              <p:nvPr/>
            </p:nvGrpSpPr>
            <p:grpSpPr bwMode="auto">
              <a:xfrm>
                <a:off x="2792" y="480"/>
                <a:ext cx="950" cy="384"/>
                <a:chOff x="2792" y="480"/>
                <a:chExt cx="950" cy="384"/>
              </a:xfrm>
            </p:grpSpPr>
            <p:sp>
              <p:nvSpPr>
                <p:cNvPr id="77" name="Rectangle 13"/>
                <p:cNvSpPr>
                  <a:spLocks noChangeArrowheads="1"/>
                </p:cNvSpPr>
                <p:nvPr/>
              </p:nvSpPr>
              <p:spPr bwMode="auto">
                <a:xfrm>
                  <a:off x="2835" y="480"/>
                  <a:ext cx="86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2232.14</a:t>
                  </a:r>
                </a:p>
                <a:p>
                  <a:pPr algn="ctr"/>
                  <a:endParaRPr kumimoji="1" lang="zh-CN" altLang="en-US" sz="2400" b="1">
                    <a:latin typeface="Times New Roman" panose="02020603050405020304" pitchFamily="18" charset="0"/>
                    <a:ea typeface="楷体_GB2312" pitchFamily="49" charset="-122"/>
                  </a:endParaRPr>
                </a:p>
              </p:txBody>
            </p:sp>
            <p:sp>
              <p:nvSpPr>
                <p:cNvPr id="78" name="Rectangle 52"/>
                <p:cNvSpPr>
                  <a:spLocks noChangeArrowheads="1"/>
                </p:cNvSpPr>
                <p:nvPr/>
              </p:nvSpPr>
              <p:spPr bwMode="auto">
                <a:xfrm>
                  <a:off x="2792" y="480"/>
                  <a:ext cx="950"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7" name="Group 55"/>
              <p:cNvGrpSpPr>
                <a:grpSpLocks/>
              </p:cNvGrpSpPr>
              <p:nvPr/>
            </p:nvGrpSpPr>
            <p:grpSpPr bwMode="auto">
              <a:xfrm>
                <a:off x="0" y="864"/>
                <a:ext cx="374" cy="384"/>
                <a:chOff x="0" y="864"/>
                <a:chExt cx="374" cy="384"/>
              </a:xfrm>
            </p:grpSpPr>
            <p:sp>
              <p:nvSpPr>
                <p:cNvPr id="75" name="Rectangle 14"/>
                <p:cNvSpPr>
                  <a:spLocks noChangeArrowheads="1"/>
                </p:cNvSpPr>
                <p:nvPr/>
              </p:nvSpPr>
              <p:spPr bwMode="auto">
                <a:xfrm>
                  <a:off x="43" y="864"/>
                  <a:ext cx="28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a:t>
                  </a:r>
                </a:p>
                <a:p>
                  <a:pPr algn="ctr"/>
                  <a:endParaRPr kumimoji="1" lang="zh-CN" altLang="en-US" sz="2400" b="1">
                    <a:latin typeface="Times New Roman" panose="02020603050405020304" pitchFamily="18" charset="0"/>
                    <a:ea typeface="楷体_GB2312" pitchFamily="49" charset="-122"/>
                  </a:endParaRPr>
                </a:p>
              </p:txBody>
            </p:sp>
            <p:sp>
              <p:nvSpPr>
                <p:cNvPr id="76" name="Rectangle 54"/>
                <p:cNvSpPr>
                  <a:spLocks noChangeArrowheads="1"/>
                </p:cNvSpPr>
                <p:nvPr/>
              </p:nvSpPr>
              <p:spPr bwMode="auto">
                <a:xfrm>
                  <a:off x="0" y="864"/>
                  <a:ext cx="374"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8" name="Group 57"/>
              <p:cNvGrpSpPr>
                <a:grpSpLocks/>
              </p:cNvGrpSpPr>
              <p:nvPr/>
            </p:nvGrpSpPr>
            <p:grpSpPr bwMode="auto">
              <a:xfrm>
                <a:off x="374" y="864"/>
                <a:ext cx="806" cy="384"/>
                <a:chOff x="374" y="864"/>
                <a:chExt cx="806" cy="384"/>
              </a:xfrm>
            </p:grpSpPr>
            <p:sp>
              <p:nvSpPr>
                <p:cNvPr id="73" name="Rectangle 15"/>
                <p:cNvSpPr>
                  <a:spLocks noChangeArrowheads="1"/>
                </p:cNvSpPr>
                <p:nvPr/>
              </p:nvSpPr>
              <p:spPr bwMode="auto">
                <a:xfrm>
                  <a:off x="417" y="864"/>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2500</a:t>
                  </a:r>
                </a:p>
                <a:p>
                  <a:pPr algn="ctr"/>
                  <a:endParaRPr kumimoji="1" lang="zh-CN" altLang="en-US" sz="2400" b="1">
                    <a:latin typeface="Times New Roman" panose="02020603050405020304" pitchFamily="18" charset="0"/>
                    <a:ea typeface="楷体_GB2312" pitchFamily="49" charset="-122"/>
                  </a:endParaRPr>
                </a:p>
              </p:txBody>
            </p:sp>
            <p:sp>
              <p:nvSpPr>
                <p:cNvPr id="74" name="Rectangle 56"/>
                <p:cNvSpPr>
                  <a:spLocks noChangeArrowheads="1"/>
                </p:cNvSpPr>
                <p:nvPr/>
              </p:nvSpPr>
              <p:spPr bwMode="auto">
                <a:xfrm>
                  <a:off x="374" y="864"/>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19" name="Group 59"/>
              <p:cNvGrpSpPr>
                <a:grpSpLocks/>
              </p:cNvGrpSpPr>
              <p:nvPr/>
            </p:nvGrpSpPr>
            <p:grpSpPr bwMode="auto">
              <a:xfrm>
                <a:off x="1180" y="864"/>
                <a:ext cx="806" cy="384"/>
                <a:chOff x="1180" y="864"/>
                <a:chExt cx="806" cy="384"/>
              </a:xfrm>
            </p:grpSpPr>
            <p:sp>
              <p:nvSpPr>
                <p:cNvPr id="71" name="Rectangle 16"/>
                <p:cNvSpPr>
                  <a:spLocks noChangeArrowheads="1"/>
                </p:cNvSpPr>
                <p:nvPr/>
              </p:nvSpPr>
              <p:spPr bwMode="auto">
                <a:xfrm>
                  <a:off x="1223" y="864"/>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1.25</a:t>
                  </a:r>
                </a:p>
                <a:p>
                  <a:pPr algn="ctr"/>
                  <a:endParaRPr kumimoji="1" lang="zh-CN" altLang="en-US" sz="2400" b="1">
                    <a:latin typeface="Times New Roman" panose="02020603050405020304" pitchFamily="18" charset="0"/>
                    <a:ea typeface="楷体_GB2312" pitchFamily="49" charset="-122"/>
                  </a:endParaRPr>
                </a:p>
              </p:txBody>
            </p:sp>
            <p:sp>
              <p:nvSpPr>
                <p:cNvPr id="72" name="Rectangle 58"/>
                <p:cNvSpPr>
                  <a:spLocks noChangeArrowheads="1"/>
                </p:cNvSpPr>
                <p:nvPr/>
              </p:nvSpPr>
              <p:spPr bwMode="auto">
                <a:xfrm>
                  <a:off x="1180" y="864"/>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0" name="Group 61"/>
              <p:cNvGrpSpPr>
                <a:grpSpLocks/>
              </p:cNvGrpSpPr>
              <p:nvPr/>
            </p:nvGrpSpPr>
            <p:grpSpPr bwMode="auto">
              <a:xfrm>
                <a:off x="1986" y="864"/>
                <a:ext cx="806" cy="384"/>
                <a:chOff x="1986" y="864"/>
                <a:chExt cx="806" cy="384"/>
              </a:xfrm>
            </p:grpSpPr>
            <p:sp>
              <p:nvSpPr>
                <p:cNvPr id="69" name="Rectangle 17"/>
                <p:cNvSpPr>
                  <a:spLocks noChangeArrowheads="1"/>
                </p:cNvSpPr>
                <p:nvPr/>
              </p:nvSpPr>
              <p:spPr bwMode="auto">
                <a:xfrm>
                  <a:off x="2029" y="864"/>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1992.98</a:t>
                  </a:r>
                </a:p>
                <a:p>
                  <a:pPr algn="ctr"/>
                  <a:endParaRPr kumimoji="1" lang="zh-CN" altLang="en-US" sz="2400" b="1">
                    <a:latin typeface="Times New Roman" panose="02020603050405020304" pitchFamily="18" charset="0"/>
                    <a:ea typeface="楷体_GB2312" pitchFamily="49" charset="-122"/>
                  </a:endParaRPr>
                </a:p>
              </p:txBody>
            </p:sp>
            <p:sp>
              <p:nvSpPr>
                <p:cNvPr id="70" name="Rectangle 60"/>
                <p:cNvSpPr>
                  <a:spLocks noChangeArrowheads="1"/>
                </p:cNvSpPr>
                <p:nvPr/>
              </p:nvSpPr>
              <p:spPr bwMode="auto">
                <a:xfrm>
                  <a:off x="1986" y="864"/>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1" name="Group 63"/>
              <p:cNvGrpSpPr>
                <a:grpSpLocks/>
              </p:cNvGrpSpPr>
              <p:nvPr/>
            </p:nvGrpSpPr>
            <p:grpSpPr bwMode="auto">
              <a:xfrm>
                <a:off x="2792" y="864"/>
                <a:ext cx="950" cy="384"/>
                <a:chOff x="2792" y="864"/>
                <a:chExt cx="950" cy="384"/>
              </a:xfrm>
            </p:grpSpPr>
            <p:sp>
              <p:nvSpPr>
                <p:cNvPr id="67" name="Rectangle 18"/>
                <p:cNvSpPr>
                  <a:spLocks noChangeArrowheads="1"/>
                </p:cNvSpPr>
                <p:nvPr/>
              </p:nvSpPr>
              <p:spPr bwMode="auto">
                <a:xfrm>
                  <a:off x="2835" y="864"/>
                  <a:ext cx="86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4225.12</a:t>
                  </a:r>
                </a:p>
                <a:p>
                  <a:pPr algn="ctr"/>
                  <a:endParaRPr kumimoji="1" lang="zh-CN" altLang="en-US" sz="2400" b="1">
                    <a:latin typeface="Times New Roman" panose="02020603050405020304" pitchFamily="18" charset="0"/>
                    <a:ea typeface="楷体_GB2312" pitchFamily="49" charset="-122"/>
                  </a:endParaRPr>
                </a:p>
              </p:txBody>
            </p:sp>
            <p:sp>
              <p:nvSpPr>
                <p:cNvPr id="68" name="Rectangle 62"/>
                <p:cNvSpPr>
                  <a:spLocks noChangeArrowheads="1"/>
                </p:cNvSpPr>
                <p:nvPr/>
              </p:nvSpPr>
              <p:spPr bwMode="auto">
                <a:xfrm>
                  <a:off x="2792" y="864"/>
                  <a:ext cx="950"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2" name="Group 65"/>
              <p:cNvGrpSpPr>
                <a:grpSpLocks/>
              </p:cNvGrpSpPr>
              <p:nvPr/>
            </p:nvGrpSpPr>
            <p:grpSpPr bwMode="auto">
              <a:xfrm>
                <a:off x="0" y="1248"/>
                <a:ext cx="374" cy="384"/>
                <a:chOff x="0" y="1248"/>
                <a:chExt cx="374" cy="384"/>
              </a:xfrm>
            </p:grpSpPr>
            <p:sp>
              <p:nvSpPr>
                <p:cNvPr id="65" name="Rectangle 19"/>
                <p:cNvSpPr>
                  <a:spLocks noChangeArrowheads="1"/>
                </p:cNvSpPr>
                <p:nvPr/>
              </p:nvSpPr>
              <p:spPr bwMode="auto">
                <a:xfrm>
                  <a:off x="43" y="1248"/>
                  <a:ext cx="28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3</a:t>
                  </a:r>
                </a:p>
                <a:p>
                  <a:pPr algn="ctr"/>
                  <a:endParaRPr kumimoji="1" lang="zh-CN" altLang="en-US" sz="2400" b="1">
                    <a:latin typeface="Times New Roman" panose="02020603050405020304" pitchFamily="18" charset="0"/>
                    <a:ea typeface="楷体_GB2312" pitchFamily="49" charset="-122"/>
                  </a:endParaRPr>
                </a:p>
              </p:txBody>
            </p:sp>
            <p:sp>
              <p:nvSpPr>
                <p:cNvPr id="66" name="Rectangle 64"/>
                <p:cNvSpPr>
                  <a:spLocks noChangeArrowheads="1"/>
                </p:cNvSpPr>
                <p:nvPr/>
              </p:nvSpPr>
              <p:spPr bwMode="auto">
                <a:xfrm>
                  <a:off x="0" y="1248"/>
                  <a:ext cx="374"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3" name="Group 67"/>
              <p:cNvGrpSpPr>
                <a:grpSpLocks/>
              </p:cNvGrpSpPr>
              <p:nvPr/>
            </p:nvGrpSpPr>
            <p:grpSpPr bwMode="auto">
              <a:xfrm>
                <a:off x="374" y="1248"/>
                <a:ext cx="806" cy="384"/>
                <a:chOff x="374" y="1248"/>
                <a:chExt cx="806" cy="384"/>
              </a:xfrm>
            </p:grpSpPr>
            <p:sp>
              <p:nvSpPr>
                <p:cNvPr id="63" name="Rectangle 20"/>
                <p:cNvSpPr>
                  <a:spLocks noChangeArrowheads="1"/>
                </p:cNvSpPr>
                <p:nvPr/>
              </p:nvSpPr>
              <p:spPr bwMode="auto">
                <a:xfrm>
                  <a:off x="417" y="1248"/>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2500</a:t>
                  </a:r>
                </a:p>
                <a:p>
                  <a:pPr algn="ctr"/>
                  <a:endParaRPr kumimoji="1" lang="zh-CN" altLang="en-US" sz="2400" b="1">
                    <a:latin typeface="Times New Roman" panose="02020603050405020304" pitchFamily="18" charset="0"/>
                    <a:ea typeface="楷体_GB2312" pitchFamily="49" charset="-122"/>
                  </a:endParaRPr>
                </a:p>
              </p:txBody>
            </p:sp>
            <p:sp>
              <p:nvSpPr>
                <p:cNvPr id="64" name="Rectangle 66"/>
                <p:cNvSpPr>
                  <a:spLocks noChangeArrowheads="1"/>
                </p:cNvSpPr>
                <p:nvPr/>
              </p:nvSpPr>
              <p:spPr bwMode="auto">
                <a:xfrm>
                  <a:off x="374" y="1248"/>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4" name="Group 69"/>
              <p:cNvGrpSpPr>
                <a:grpSpLocks/>
              </p:cNvGrpSpPr>
              <p:nvPr/>
            </p:nvGrpSpPr>
            <p:grpSpPr bwMode="auto">
              <a:xfrm>
                <a:off x="1180" y="1248"/>
                <a:ext cx="806" cy="384"/>
                <a:chOff x="1180" y="1248"/>
                <a:chExt cx="806" cy="384"/>
              </a:xfrm>
            </p:grpSpPr>
            <p:sp>
              <p:nvSpPr>
                <p:cNvPr id="61" name="Rectangle 21"/>
                <p:cNvSpPr>
                  <a:spLocks noChangeArrowheads="1"/>
                </p:cNvSpPr>
                <p:nvPr/>
              </p:nvSpPr>
              <p:spPr bwMode="auto">
                <a:xfrm>
                  <a:off x="1223" y="1248"/>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1.40</a:t>
                  </a:r>
                </a:p>
                <a:p>
                  <a:pPr algn="ctr"/>
                  <a:endParaRPr kumimoji="1" lang="zh-CN" altLang="en-US" sz="2400" b="1">
                    <a:latin typeface="Times New Roman" panose="02020603050405020304" pitchFamily="18" charset="0"/>
                    <a:ea typeface="楷体_GB2312" pitchFamily="49" charset="-122"/>
                  </a:endParaRPr>
                </a:p>
              </p:txBody>
            </p:sp>
            <p:sp>
              <p:nvSpPr>
                <p:cNvPr id="62" name="Rectangle 68"/>
                <p:cNvSpPr>
                  <a:spLocks noChangeArrowheads="1"/>
                </p:cNvSpPr>
                <p:nvPr/>
              </p:nvSpPr>
              <p:spPr bwMode="auto">
                <a:xfrm>
                  <a:off x="1180" y="1248"/>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5" name="Group 71"/>
              <p:cNvGrpSpPr>
                <a:grpSpLocks/>
              </p:cNvGrpSpPr>
              <p:nvPr/>
            </p:nvGrpSpPr>
            <p:grpSpPr bwMode="auto">
              <a:xfrm>
                <a:off x="1986" y="1248"/>
                <a:ext cx="806" cy="384"/>
                <a:chOff x="1986" y="1248"/>
                <a:chExt cx="806" cy="384"/>
              </a:xfrm>
            </p:grpSpPr>
            <p:sp>
              <p:nvSpPr>
                <p:cNvPr id="59" name="Rectangle 22"/>
                <p:cNvSpPr>
                  <a:spLocks noChangeArrowheads="1"/>
                </p:cNvSpPr>
                <p:nvPr/>
              </p:nvSpPr>
              <p:spPr bwMode="auto">
                <a:xfrm>
                  <a:off x="2029" y="1248"/>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1779.45</a:t>
                  </a:r>
                </a:p>
                <a:p>
                  <a:pPr algn="ctr"/>
                  <a:endParaRPr kumimoji="1" lang="zh-CN" altLang="en-US" sz="2400" b="1">
                    <a:latin typeface="Times New Roman" panose="02020603050405020304" pitchFamily="18" charset="0"/>
                    <a:ea typeface="楷体_GB2312" pitchFamily="49" charset="-122"/>
                  </a:endParaRPr>
                </a:p>
              </p:txBody>
            </p:sp>
            <p:sp>
              <p:nvSpPr>
                <p:cNvPr id="60" name="Rectangle 70"/>
                <p:cNvSpPr>
                  <a:spLocks noChangeArrowheads="1"/>
                </p:cNvSpPr>
                <p:nvPr/>
              </p:nvSpPr>
              <p:spPr bwMode="auto">
                <a:xfrm>
                  <a:off x="1986" y="1248"/>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6" name="Group 73"/>
              <p:cNvGrpSpPr>
                <a:grpSpLocks/>
              </p:cNvGrpSpPr>
              <p:nvPr/>
            </p:nvGrpSpPr>
            <p:grpSpPr bwMode="auto">
              <a:xfrm>
                <a:off x="2792" y="1248"/>
                <a:ext cx="950" cy="384"/>
                <a:chOff x="2792" y="1248"/>
                <a:chExt cx="950" cy="384"/>
              </a:xfrm>
            </p:grpSpPr>
            <p:sp>
              <p:nvSpPr>
                <p:cNvPr id="57" name="Rectangle 23"/>
                <p:cNvSpPr>
                  <a:spLocks noChangeArrowheads="1"/>
                </p:cNvSpPr>
                <p:nvPr/>
              </p:nvSpPr>
              <p:spPr bwMode="auto">
                <a:xfrm>
                  <a:off x="2835" y="1248"/>
                  <a:ext cx="86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6004.57</a:t>
                  </a:r>
                </a:p>
                <a:p>
                  <a:pPr algn="ctr"/>
                  <a:endParaRPr kumimoji="1" lang="zh-CN" altLang="en-US" sz="2400" b="1">
                    <a:latin typeface="Times New Roman" panose="02020603050405020304" pitchFamily="18" charset="0"/>
                    <a:ea typeface="楷体_GB2312" pitchFamily="49" charset="-122"/>
                  </a:endParaRPr>
                </a:p>
              </p:txBody>
            </p:sp>
            <p:sp>
              <p:nvSpPr>
                <p:cNvPr id="58" name="Rectangle 72"/>
                <p:cNvSpPr>
                  <a:spLocks noChangeArrowheads="1"/>
                </p:cNvSpPr>
                <p:nvPr/>
              </p:nvSpPr>
              <p:spPr bwMode="auto">
                <a:xfrm>
                  <a:off x="2792" y="1248"/>
                  <a:ext cx="950"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7" name="Group 75"/>
              <p:cNvGrpSpPr>
                <a:grpSpLocks/>
              </p:cNvGrpSpPr>
              <p:nvPr/>
            </p:nvGrpSpPr>
            <p:grpSpPr bwMode="auto">
              <a:xfrm>
                <a:off x="0" y="1632"/>
                <a:ext cx="374" cy="384"/>
                <a:chOff x="0" y="1632"/>
                <a:chExt cx="374" cy="384"/>
              </a:xfrm>
            </p:grpSpPr>
            <p:sp>
              <p:nvSpPr>
                <p:cNvPr id="55" name="Rectangle 24"/>
                <p:cNvSpPr>
                  <a:spLocks noChangeArrowheads="1"/>
                </p:cNvSpPr>
                <p:nvPr/>
              </p:nvSpPr>
              <p:spPr bwMode="auto">
                <a:xfrm>
                  <a:off x="43" y="1632"/>
                  <a:ext cx="28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4</a:t>
                  </a:r>
                </a:p>
                <a:p>
                  <a:pPr algn="ctr"/>
                  <a:endParaRPr kumimoji="1" lang="zh-CN" altLang="en-US" sz="2400" b="1">
                    <a:latin typeface="Times New Roman" panose="02020603050405020304" pitchFamily="18" charset="0"/>
                    <a:ea typeface="楷体_GB2312" pitchFamily="49" charset="-122"/>
                  </a:endParaRPr>
                </a:p>
              </p:txBody>
            </p:sp>
            <p:sp>
              <p:nvSpPr>
                <p:cNvPr id="56" name="Rectangle 74"/>
                <p:cNvSpPr>
                  <a:spLocks noChangeArrowheads="1"/>
                </p:cNvSpPr>
                <p:nvPr/>
              </p:nvSpPr>
              <p:spPr bwMode="auto">
                <a:xfrm>
                  <a:off x="0" y="1632"/>
                  <a:ext cx="374"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8" name="Group 77"/>
              <p:cNvGrpSpPr>
                <a:grpSpLocks/>
              </p:cNvGrpSpPr>
              <p:nvPr/>
            </p:nvGrpSpPr>
            <p:grpSpPr bwMode="auto">
              <a:xfrm>
                <a:off x="374" y="1632"/>
                <a:ext cx="806" cy="384"/>
                <a:chOff x="374" y="1632"/>
                <a:chExt cx="806" cy="384"/>
              </a:xfrm>
            </p:grpSpPr>
            <p:sp>
              <p:nvSpPr>
                <p:cNvPr id="53" name="Rectangle 25"/>
                <p:cNvSpPr>
                  <a:spLocks noChangeArrowheads="1"/>
                </p:cNvSpPr>
                <p:nvPr/>
              </p:nvSpPr>
              <p:spPr bwMode="auto">
                <a:xfrm>
                  <a:off x="417" y="1632"/>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2500</a:t>
                  </a:r>
                </a:p>
                <a:p>
                  <a:pPr algn="ctr"/>
                  <a:endParaRPr kumimoji="1" lang="zh-CN" altLang="en-US" sz="2400" b="1">
                    <a:latin typeface="Times New Roman" panose="02020603050405020304" pitchFamily="18" charset="0"/>
                    <a:ea typeface="楷体_GB2312" pitchFamily="49" charset="-122"/>
                  </a:endParaRPr>
                </a:p>
              </p:txBody>
            </p:sp>
            <p:sp>
              <p:nvSpPr>
                <p:cNvPr id="54" name="Rectangle 76"/>
                <p:cNvSpPr>
                  <a:spLocks noChangeArrowheads="1"/>
                </p:cNvSpPr>
                <p:nvPr/>
              </p:nvSpPr>
              <p:spPr bwMode="auto">
                <a:xfrm>
                  <a:off x="374" y="1632"/>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29" name="Group 79"/>
              <p:cNvGrpSpPr>
                <a:grpSpLocks/>
              </p:cNvGrpSpPr>
              <p:nvPr/>
            </p:nvGrpSpPr>
            <p:grpSpPr bwMode="auto">
              <a:xfrm>
                <a:off x="1180" y="1632"/>
                <a:ext cx="806" cy="384"/>
                <a:chOff x="1180" y="1632"/>
                <a:chExt cx="806" cy="384"/>
              </a:xfrm>
            </p:grpSpPr>
            <p:sp>
              <p:nvSpPr>
                <p:cNvPr id="51" name="Rectangle 26"/>
                <p:cNvSpPr>
                  <a:spLocks noChangeArrowheads="1"/>
                </p:cNvSpPr>
                <p:nvPr/>
              </p:nvSpPr>
              <p:spPr bwMode="auto">
                <a:xfrm>
                  <a:off x="1223" y="1632"/>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1.57</a:t>
                  </a:r>
                </a:p>
                <a:p>
                  <a:pPr algn="ctr"/>
                  <a:endParaRPr kumimoji="1" lang="zh-CN" altLang="en-US" sz="2400" b="1">
                    <a:latin typeface="Times New Roman" panose="02020603050405020304" pitchFamily="18" charset="0"/>
                    <a:ea typeface="楷体_GB2312" pitchFamily="49" charset="-122"/>
                  </a:endParaRPr>
                </a:p>
              </p:txBody>
            </p:sp>
            <p:sp>
              <p:nvSpPr>
                <p:cNvPr id="52" name="Rectangle 78"/>
                <p:cNvSpPr>
                  <a:spLocks noChangeArrowheads="1"/>
                </p:cNvSpPr>
                <p:nvPr/>
              </p:nvSpPr>
              <p:spPr bwMode="auto">
                <a:xfrm>
                  <a:off x="1180" y="1632"/>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0" name="Group 81"/>
              <p:cNvGrpSpPr>
                <a:grpSpLocks/>
              </p:cNvGrpSpPr>
              <p:nvPr/>
            </p:nvGrpSpPr>
            <p:grpSpPr bwMode="auto">
              <a:xfrm>
                <a:off x="1986" y="1632"/>
                <a:ext cx="806" cy="384"/>
                <a:chOff x="1986" y="1632"/>
                <a:chExt cx="806" cy="384"/>
              </a:xfrm>
            </p:grpSpPr>
            <p:sp>
              <p:nvSpPr>
                <p:cNvPr id="49" name="Rectangle 27"/>
                <p:cNvSpPr>
                  <a:spLocks noChangeArrowheads="1"/>
                </p:cNvSpPr>
                <p:nvPr/>
              </p:nvSpPr>
              <p:spPr bwMode="auto">
                <a:xfrm>
                  <a:off x="2029" y="1632"/>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1588.80</a:t>
                  </a:r>
                </a:p>
                <a:p>
                  <a:pPr algn="ctr"/>
                  <a:endParaRPr kumimoji="1" lang="zh-CN" altLang="en-US" sz="2400" b="1">
                    <a:latin typeface="Times New Roman" panose="02020603050405020304" pitchFamily="18" charset="0"/>
                    <a:ea typeface="楷体_GB2312" pitchFamily="49" charset="-122"/>
                  </a:endParaRPr>
                </a:p>
              </p:txBody>
            </p:sp>
            <p:sp>
              <p:nvSpPr>
                <p:cNvPr id="50" name="Rectangle 80"/>
                <p:cNvSpPr>
                  <a:spLocks noChangeArrowheads="1"/>
                </p:cNvSpPr>
                <p:nvPr/>
              </p:nvSpPr>
              <p:spPr bwMode="auto">
                <a:xfrm>
                  <a:off x="1986" y="1632"/>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1" name="Group 83"/>
              <p:cNvGrpSpPr>
                <a:grpSpLocks/>
              </p:cNvGrpSpPr>
              <p:nvPr/>
            </p:nvGrpSpPr>
            <p:grpSpPr bwMode="auto">
              <a:xfrm>
                <a:off x="2792" y="1632"/>
                <a:ext cx="950" cy="384"/>
                <a:chOff x="2792" y="1632"/>
                <a:chExt cx="950" cy="384"/>
              </a:xfrm>
            </p:grpSpPr>
            <p:sp>
              <p:nvSpPr>
                <p:cNvPr id="47" name="Rectangle 28"/>
                <p:cNvSpPr>
                  <a:spLocks noChangeArrowheads="1"/>
                </p:cNvSpPr>
                <p:nvPr/>
              </p:nvSpPr>
              <p:spPr bwMode="auto">
                <a:xfrm>
                  <a:off x="2835" y="1632"/>
                  <a:ext cx="86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7593.37</a:t>
                  </a:r>
                </a:p>
                <a:p>
                  <a:pPr algn="ctr"/>
                  <a:endParaRPr kumimoji="1" lang="zh-CN" altLang="en-US" sz="2400" b="1">
                    <a:latin typeface="Times New Roman" panose="02020603050405020304" pitchFamily="18" charset="0"/>
                    <a:ea typeface="楷体_GB2312" pitchFamily="49" charset="-122"/>
                  </a:endParaRPr>
                </a:p>
              </p:txBody>
            </p:sp>
            <p:sp>
              <p:nvSpPr>
                <p:cNvPr id="48" name="Rectangle 82"/>
                <p:cNvSpPr>
                  <a:spLocks noChangeArrowheads="1"/>
                </p:cNvSpPr>
                <p:nvPr/>
              </p:nvSpPr>
              <p:spPr bwMode="auto">
                <a:xfrm>
                  <a:off x="2792" y="1632"/>
                  <a:ext cx="950"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2" name="Group 85"/>
              <p:cNvGrpSpPr>
                <a:grpSpLocks/>
              </p:cNvGrpSpPr>
              <p:nvPr/>
            </p:nvGrpSpPr>
            <p:grpSpPr bwMode="auto">
              <a:xfrm>
                <a:off x="0" y="2016"/>
                <a:ext cx="374" cy="384"/>
                <a:chOff x="0" y="2016"/>
                <a:chExt cx="374" cy="384"/>
              </a:xfrm>
            </p:grpSpPr>
            <p:sp>
              <p:nvSpPr>
                <p:cNvPr id="45" name="Rectangle 29"/>
                <p:cNvSpPr>
                  <a:spLocks noChangeArrowheads="1"/>
                </p:cNvSpPr>
                <p:nvPr/>
              </p:nvSpPr>
              <p:spPr bwMode="auto">
                <a:xfrm>
                  <a:off x="43" y="2016"/>
                  <a:ext cx="288"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5</a:t>
                  </a:r>
                </a:p>
                <a:p>
                  <a:pPr algn="ctr"/>
                  <a:endParaRPr kumimoji="1" lang="zh-CN" altLang="en-US" sz="2400" b="1">
                    <a:latin typeface="Times New Roman" panose="02020603050405020304" pitchFamily="18" charset="0"/>
                    <a:ea typeface="楷体_GB2312" pitchFamily="49" charset="-122"/>
                  </a:endParaRPr>
                </a:p>
              </p:txBody>
            </p:sp>
            <p:sp>
              <p:nvSpPr>
                <p:cNvPr id="46" name="Rectangle 84"/>
                <p:cNvSpPr>
                  <a:spLocks noChangeArrowheads="1"/>
                </p:cNvSpPr>
                <p:nvPr/>
              </p:nvSpPr>
              <p:spPr bwMode="auto">
                <a:xfrm>
                  <a:off x="0" y="2016"/>
                  <a:ext cx="374"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3" name="Group 87"/>
              <p:cNvGrpSpPr>
                <a:grpSpLocks/>
              </p:cNvGrpSpPr>
              <p:nvPr/>
            </p:nvGrpSpPr>
            <p:grpSpPr bwMode="auto">
              <a:xfrm>
                <a:off x="374" y="2016"/>
                <a:ext cx="806" cy="384"/>
                <a:chOff x="374" y="2016"/>
                <a:chExt cx="806" cy="384"/>
              </a:xfrm>
            </p:grpSpPr>
            <p:sp>
              <p:nvSpPr>
                <p:cNvPr id="43" name="Rectangle 30"/>
                <p:cNvSpPr>
                  <a:spLocks noChangeArrowheads="1"/>
                </p:cNvSpPr>
                <p:nvPr/>
              </p:nvSpPr>
              <p:spPr bwMode="auto">
                <a:xfrm>
                  <a:off x="417" y="2016"/>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2500</a:t>
                  </a:r>
                </a:p>
                <a:p>
                  <a:pPr algn="ctr"/>
                  <a:endParaRPr kumimoji="1" lang="zh-CN" altLang="en-US" sz="2400" b="1">
                    <a:latin typeface="Times New Roman" panose="02020603050405020304" pitchFamily="18" charset="0"/>
                    <a:ea typeface="楷体_GB2312" pitchFamily="49" charset="-122"/>
                  </a:endParaRPr>
                </a:p>
              </p:txBody>
            </p:sp>
            <p:sp>
              <p:nvSpPr>
                <p:cNvPr id="44" name="Rectangle 86"/>
                <p:cNvSpPr>
                  <a:spLocks noChangeArrowheads="1"/>
                </p:cNvSpPr>
                <p:nvPr/>
              </p:nvSpPr>
              <p:spPr bwMode="auto">
                <a:xfrm>
                  <a:off x="374" y="2016"/>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4" name="Group 89"/>
              <p:cNvGrpSpPr>
                <a:grpSpLocks/>
              </p:cNvGrpSpPr>
              <p:nvPr/>
            </p:nvGrpSpPr>
            <p:grpSpPr bwMode="auto">
              <a:xfrm>
                <a:off x="1180" y="2016"/>
                <a:ext cx="806" cy="384"/>
                <a:chOff x="1180" y="2016"/>
                <a:chExt cx="806" cy="384"/>
              </a:xfrm>
            </p:grpSpPr>
            <p:sp>
              <p:nvSpPr>
                <p:cNvPr id="41" name="Rectangle 31"/>
                <p:cNvSpPr>
                  <a:spLocks noChangeArrowheads="1"/>
                </p:cNvSpPr>
                <p:nvPr/>
              </p:nvSpPr>
              <p:spPr bwMode="auto">
                <a:xfrm>
                  <a:off x="1223" y="2016"/>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1.76</a:t>
                  </a:r>
                </a:p>
                <a:p>
                  <a:pPr algn="ctr"/>
                  <a:endParaRPr kumimoji="1" lang="zh-CN" altLang="en-US" sz="2400" b="1">
                    <a:latin typeface="Times New Roman" panose="02020603050405020304" pitchFamily="18" charset="0"/>
                    <a:ea typeface="楷体_GB2312" pitchFamily="49" charset="-122"/>
                  </a:endParaRPr>
                </a:p>
              </p:txBody>
            </p:sp>
            <p:sp>
              <p:nvSpPr>
                <p:cNvPr id="42" name="Rectangle 88"/>
                <p:cNvSpPr>
                  <a:spLocks noChangeArrowheads="1"/>
                </p:cNvSpPr>
                <p:nvPr/>
              </p:nvSpPr>
              <p:spPr bwMode="auto">
                <a:xfrm>
                  <a:off x="1180" y="2016"/>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5" name="Group 91"/>
              <p:cNvGrpSpPr>
                <a:grpSpLocks/>
              </p:cNvGrpSpPr>
              <p:nvPr/>
            </p:nvGrpSpPr>
            <p:grpSpPr bwMode="auto">
              <a:xfrm>
                <a:off x="1986" y="2016"/>
                <a:ext cx="806" cy="384"/>
                <a:chOff x="1986" y="2016"/>
                <a:chExt cx="806" cy="384"/>
              </a:xfrm>
            </p:grpSpPr>
            <p:sp>
              <p:nvSpPr>
                <p:cNvPr id="39" name="Rectangle 32"/>
                <p:cNvSpPr>
                  <a:spLocks noChangeArrowheads="1"/>
                </p:cNvSpPr>
                <p:nvPr/>
              </p:nvSpPr>
              <p:spPr bwMode="auto">
                <a:xfrm>
                  <a:off x="2029" y="2016"/>
                  <a:ext cx="720"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dirty="0">
                      <a:latin typeface="Times New Roman" panose="02020603050405020304" pitchFamily="18" charset="0"/>
                      <a:ea typeface="楷体_GB2312" pitchFamily="49" charset="-122"/>
                    </a:rPr>
                    <a:t>1418.57</a:t>
                  </a:r>
                </a:p>
                <a:p>
                  <a:pPr algn="ctr"/>
                  <a:endParaRPr kumimoji="1" lang="zh-CN" altLang="en-US" sz="2400" b="1" dirty="0">
                    <a:latin typeface="Times New Roman" panose="02020603050405020304" pitchFamily="18" charset="0"/>
                    <a:ea typeface="楷体_GB2312" pitchFamily="49" charset="-122"/>
                  </a:endParaRPr>
                </a:p>
              </p:txBody>
            </p:sp>
            <p:sp>
              <p:nvSpPr>
                <p:cNvPr id="40" name="Rectangle 90"/>
                <p:cNvSpPr>
                  <a:spLocks noChangeArrowheads="1"/>
                </p:cNvSpPr>
                <p:nvPr/>
              </p:nvSpPr>
              <p:spPr bwMode="auto">
                <a:xfrm>
                  <a:off x="1986" y="2016"/>
                  <a:ext cx="806"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nvGrpSpPr>
              <p:cNvPr id="36" name="Group 93"/>
              <p:cNvGrpSpPr>
                <a:grpSpLocks/>
              </p:cNvGrpSpPr>
              <p:nvPr/>
            </p:nvGrpSpPr>
            <p:grpSpPr bwMode="auto">
              <a:xfrm>
                <a:off x="2792" y="2016"/>
                <a:ext cx="950" cy="384"/>
                <a:chOff x="2792" y="2016"/>
                <a:chExt cx="950" cy="384"/>
              </a:xfrm>
            </p:grpSpPr>
            <p:sp>
              <p:nvSpPr>
                <p:cNvPr id="37" name="Rectangle 33"/>
                <p:cNvSpPr>
                  <a:spLocks noChangeArrowheads="1"/>
                </p:cNvSpPr>
                <p:nvPr/>
              </p:nvSpPr>
              <p:spPr bwMode="auto">
                <a:xfrm>
                  <a:off x="2835" y="2016"/>
                  <a:ext cx="864" cy="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zh-CN" altLang="en-US" sz="2400" b="1">
                      <a:latin typeface="Times New Roman" panose="02020603050405020304" pitchFamily="18" charset="0"/>
                      <a:ea typeface="楷体_GB2312" pitchFamily="49" charset="-122"/>
                    </a:rPr>
                    <a:t>9011.94</a:t>
                  </a:r>
                </a:p>
                <a:p>
                  <a:pPr algn="ctr"/>
                  <a:endParaRPr kumimoji="1" lang="zh-CN" altLang="en-US" sz="2400" b="1">
                    <a:latin typeface="Times New Roman" panose="02020603050405020304" pitchFamily="18" charset="0"/>
                    <a:ea typeface="楷体_GB2312" pitchFamily="49" charset="-122"/>
                  </a:endParaRPr>
                </a:p>
              </p:txBody>
            </p:sp>
            <p:sp>
              <p:nvSpPr>
                <p:cNvPr id="38" name="Rectangle 92"/>
                <p:cNvSpPr>
                  <a:spLocks noChangeArrowheads="1"/>
                </p:cNvSpPr>
                <p:nvPr/>
              </p:nvSpPr>
              <p:spPr bwMode="auto">
                <a:xfrm>
                  <a:off x="2792" y="2016"/>
                  <a:ext cx="950" cy="384"/>
                </a:xfrm>
                <a:prstGeom prst="rect">
                  <a:avLst/>
                </a:prstGeom>
                <a:noFill/>
                <a:ln w="7"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grpSp>
        <p:sp>
          <p:nvSpPr>
            <p:cNvPr id="6" name="Rectangle 95"/>
            <p:cNvSpPr>
              <a:spLocks noChangeArrowheads="1"/>
            </p:cNvSpPr>
            <p:nvPr/>
          </p:nvSpPr>
          <p:spPr bwMode="auto">
            <a:xfrm>
              <a:off x="486" y="984"/>
              <a:ext cx="4752" cy="3051"/>
            </a:xfrm>
            <a:prstGeom prst="rect">
              <a:avLst/>
            </a:prstGeom>
            <a:noFill/>
            <a:ln w="9525" cap="sq">
              <a:solidFill>
                <a:srgbClr val="A0A0A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99" name="文本框 98"/>
          <p:cNvSpPr txBox="1"/>
          <p:nvPr/>
        </p:nvSpPr>
        <p:spPr>
          <a:xfrm>
            <a:off x="714260" y="4499242"/>
            <a:ext cx="2448106" cy="769441"/>
          </a:xfrm>
          <a:prstGeom prst="rect">
            <a:avLst/>
          </a:prstGeom>
          <a:noFill/>
        </p:spPr>
        <p:txBody>
          <a:bodyPr wrap="none" rtlCol="0">
            <a:spAutoFit/>
          </a:bodyPr>
          <a:lstStyle/>
          <a:p>
            <a:r>
              <a:rPr lang="zh-CN" altLang="en-US" sz="4400" b="1" dirty="0">
                <a:solidFill>
                  <a:srgbClr val="0000CC"/>
                </a:solidFill>
              </a:rPr>
              <a:t>时间价值</a:t>
            </a:r>
          </a:p>
        </p:txBody>
      </p:sp>
    </p:spTree>
    <p:extLst>
      <p:ext uri="{BB962C8B-B14F-4D97-AF65-F5344CB8AC3E}">
        <p14:creationId xmlns:p14="http://schemas.microsoft.com/office/powerpoint/2010/main" val="34797639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9893567" cy="685106"/>
          </a:xfrm>
        </p:spPr>
        <p:txBody>
          <a:bodyPr>
            <a:normAutofit fontScale="90000"/>
          </a:bodyPr>
          <a:lstStyle/>
          <a:p>
            <a:r>
              <a:rPr lang="en-US" altLang="zh-CN" dirty="0">
                <a:solidFill>
                  <a:srgbClr val="FF0000"/>
                </a:solidFill>
              </a:rPr>
              <a:t>2.6   cost / benefit analysis—example</a:t>
            </a:r>
            <a:endParaRPr lang="zh-CN" altLang="en-US" dirty="0"/>
          </a:p>
        </p:txBody>
      </p:sp>
      <p:sp>
        <p:nvSpPr>
          <p:cNvPr id="3" name="内容占位符 2"/>
          <p:cNvSpPr>
            <a:spLocks noGrp="1"/>
          </p:cNvSpPr>
          <p:nvPr>
            <p:ph idx="1"/>
          </p:nvPr>
        </p:nvSpPr>
        <p:spPr/>
        <p:txBody>
          <a:bodyPr>
            <a:normAutofit/>
          </a:bodyPr>
          <a:lstStyle/>
          <a:p>
            <a:pPr marL="0" indent="0" algn="just">
              <a:lnSpc>
                <a:spcPct val="150000"/>
              </a:lnSpc>
              <a:spcBef>
                <a:spcPct val="0"/>
              </a:spcBef>
              <a:buNone/>
              <a:defRPr/>
            </a:pPr>
            <a:r>
              <a:rPr lang="zh-CN" altLang="en-US" sz="3600" b="1" dirty="0">
                <a:solidFill>
                  <a:srgbClr val="0000CC"/>
                </a:solidFill>
              </a:rPr>
              <a:t>投资回收期：</a:t>
            </a:r>
          </a:p>
          <a:p>
            <a:pPr marL="0" indent="0" algn="just">
              <a:lnSpc>
                <a:spcPct val="150000"/>
              </a:lnSpc>
              <a:spcBef>
                <a:spcPct val="0"/>
              </a:spcBef>
              <a:buNone/>
              <a:defRPr/>
            </a:pPr>
            <a:r>
              <a:rPr lang="zh-CN" altLang="en-US" sz="3600" b="1" dirty="0">
                <a:solidFill>
                  <a:schemeClr val="tx1">
                    <a:lumMod val="85000"/>
                    <a:lumOff val="15000"/>
                  </a:schemeClr>
                </a:solidFill>
                <a:latin typeface="Times New Roman" panose="02020603050405020304" pitchFamily="18" charset="0"/>
              </a:rPr>
              <a:t>第一、第二年回收：4225元</a:t>
            </a:r>
            <a:r>
              <a:rPr lang="en-US" altLang="zh-CN" sz="3600" b="1" dirty="0">
                <a:solidFill>
                  <a:schemeClr val="tx1">
                    <a:lumMod val="85000"/>
                    <a:lumOff val="15000"/>
                  </a:schemeClr>
                </a:solidFill>
                <a:latin typeface="Times New Roman" panose="02020603050405020304" pitchFamily="18" charset="0"/>
              </a:rPr>
              <a:t>;</a:t>
            </a:r>
            <a:r>
              <a:rPr lang="zh-CN" altLang="en-US" sz="3600" b="1" dirty="0">
                <a:solidFill>
                  <a:schemeClr val="tx1">
                    <a:lumMod val="85000"/>
                    <a:lumOff val="15000"/>
                  </a:schemeClr>
                </a:solidFill>
                <a:latin typeface="Times New Roman" panose="02020603050405020304" pitchFamily="18" charset="0"/>
              </a:rPr>
              <a:t>第三年用于回收投资要： ( 5000 - 4225 ) / 1779 = 0.44年</a:t>
            </a:r>
            <a:r>
              <a:rPr lang="en-US" altLang="zh-CN" sz="3600" b="1" dirty="0">
                <a:solidFill>
                  <a:schemeClr val="tx1">
                    <a:lumMod val="85000"/>
                    <a:lumOff val="15000"/>
                  </a:schemeClr>
                </a:solidFill>
                <a:latin typeface="Times New Roman" panose="02020603050405020304" pitchFamily="18" charset="0"/>
              </a:rPr>
              <a:t>; </a:t>
            </a:r>
            <a:r>
              <a:rPr lang="zh-CN" altLang="en-US" sz="3600" b="1" dirty="0">
                <a:solidFill>
                  <a:schemeClr val="tx1">
                    <a:lumMod val="85000"/>
                    <a:lumOff val="15000"/>
                  </a:schemeClr>
                </a:solidFill>
                <a:latin typeface="Times New Roman" panose="02020603050405020304" pitchFamily="18" charset="0"/>
              </a:rPr>
              <a:t>总的投资回收期 = 2.44年。</a:t>
            </a:r>
            <a:endParaRPr lang="en-US" altLang="zh-CN" sz="3600" b="1" dirty="0">
              <a:solidFill>
                <a:schemeClr val="tx1">
                  <a:lumMod val="85000"/>
                  <a:lumOff val="15000"/>
                </a:schemeClr>
              </a:solidFill>
              <a:latin typeface="Times New Roman" panose="02020603050405020304" pitchFamily="18" charset="0"/>
            </a:endParaRPr>
          </a:p>
          <a:p>
            <a:pPr marL="0" indent="0" algn="just">
              <a:lnSpc>
                <a:spcPct val="150000"/>
              </a:lnSpc>
              <a:spcBef>
                <a:spcPct val="0"/>
              </a:spcBef>
              <a:buNone/>
              <a:defRPr/>
            </a:pPr>
            <a:r>
              <a:rPr lang="zh-CN" altLang="en-US" sz="3600" b="1" dirty="0">
                <a:solidFill>
                  <a:srgbClr val="0000CC"/>
                </a:solidFill>
              </a:rPr>
              <a:t>纯收入：</a:t>
            </a:r>
            <a:r>
              <a:rPr kumimoji="1" lang="zh-CN" altLang="en-US" sz="3600" b="1" dirty="0">
                <a:latin typeface="Times New Roman" panose="02020603050405020304" pitchFamily="18" charset="0"/>
              </a:rPr>
              <a:t>9011.94 - 5000 = 4011.94 （元）</a:t>
            </a:r>
            <a:endParaRPr kumimoji="1" lang="en-US" altLang="zh-CN" sz="3600" b="1" dirty="0">
              <a:latin typeface="Times New Roman" panose="02020603050405020304" pitchFamily="18" charset="0"/>
            </a:endParaRPr>
          </a:p>
          <a:p>
            <a:pPr marL="0" indent="0" algn="just">
              <a:lnSpc>
                <a:spcPct val="150000"/>
              </a:lnSpc>
              <a:spcBef>
                <a:spcPct val="0"/>
              </a:spcBef>
              <a:buNone/>
              <a:defRPr/>
            </a:pPr>
            <a:r>
              <a:rPr lang="zh-CN" altLang="en-US" sz="3600" b="1" dirty="0">
                <a:solidFill>
                  <a:srgbClr val="0000CC"/>
                </a:solidFill>
              </a:rPr>
              <a:t>投资回收率：</a:t>
            </a:r>
            <a:r>
              <a:rPr lang="en-US" altLang="zh-CN" sz="3600" b="1" dirty="0">
                <a:solidFill>
                  <a:schemeClr val="tx1">
                    <a:lumMod val="85000"/>
                    <a:lumOff val="15000"/>
                  </a:schemeClr>
                </a:solidFill>
                <a:latin typeface="Times New Roman" panose="02020603050405020304" pitchFamily="18" charset="0"/>
              </a:rPr>
              <a:t>41%-42%</a:t>
            </a:r>
            <a:endParaRPr lang="zh-CN" altLang="en-US" sz="3600" dirty="0"/>
          </a:p>
        </p:txBody>
      </p:sp>
    </p:spTree>
    <p:extLst>
      <p:ext uri="{BB962C8B-B14F-4D97-AF65-F5344CB8AC3E}">
        <p14:creationId xmlns:p14="http://schemas.microsoft.com/office/powerpoint/2010/main" val="17072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79132" y="396069"/>
            <a:ext cx="11082287" cy="685106"/>
          </a:xfrm>
        </p:spPr>
        <p:txBody>
          <a:bodyPr>
            <a:normAutofit fontScale="90000"/>
          </a:bodyPr>
          <a:lstStyle/>
          <a:p>
            <a:r>
              <a:rPr lang="en-US" altLang="zh-CN" dirty="0"/>
              <a:t>2.4   Data flow diagram-</a:t>
            </a:r>
            <a:r>
              <a:rPr lang="en-US" altLang="zh-CN" dirty="0">
                <a:solidFill>
                  <a:srgbClr val="FF0000"/>
                </a:solidFill>
              </a:rPr>
              <a:t>additional</a:t>
            </a:r>
            <a:r>
              <a:rPr lang="en-US" altLang="zh-CN" dirty="0"/>
              <a:t> </a:t>
            </a:r>
            <a:r>
              <a:rPr lang="en-US" altLang="zh-CN" dirty="0">
                <a:solidFill>
                  <a:srgbClr val="FF0000"/>
                </a:solidFill>
              </a:rPr>
              <a:t>symbols</a:t>
            </a:r>
            <a:endParaRPr lang="zh-CN" altLang="en-US" dirty="0"/>
          </a:p>
        </p:txBody>
      </p:sp>
      <p:pic>
        <p:nvPicPr>
          <p:cNvPr id="42" name="图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0230" y="1286827"/>
            <a:ext cx="8412480" cy="5142244"/>
          </a:xfrm>
          <a:prstGeom prst="rect">
            <a:avLst/>
          </a:prstGeom>
        </p:spPr>
      </p:pic>
    </p:spTree>
    <p:extLst>
      <p:ext uri="{BB962C8B-B14F-4D97-AF65-F5344CB8AC3E}">
        <p14:creationId xmlns:p14="http://schemas.microsoft.com/office/powerpoint/2010/main" val="41834178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ctr"/>
            <a:r>
              <a:rPr lang="zh-CN" altLang="en-US" b="1" dirty="0"/>
              <a:t>第二章小结</a:t>
            </a:r>
            <a:endParaRPr lang="zh-CN" altLang="en-US" dirty="0"/>
          </a:p>
        </p:txBody>
      </p:sp>
      <p:sp>
        <p:nvSpPr>
          <p:cNvPr id="4" name="矩形 3"/>
          <p:cNvSpPr/>
          <p:nvPr/>
        </p:nvSpPr>
        <p:spPr>
          <a:xfrm>
            <a:off x="480060" y="1531620"/>
            <a:ext cx="3120390" cy="5600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复查</a:t>
            </a:r>
            <a:r>
              <a:rPr lang="zh-CN" altLang="en-US" sz="2000" b="1" u="sng" dirty="0">
                <a:solidFill>
                  <a:srgbClr val="FFFF00"/>
                </a:solidFill>
                <a:latin typeface="黑体" panose="02010609060101010101" pitchFamily="49" charset="-122"/>
                <a:ea typeface="黑体" panose="02010609060101010101" pitchFamily="49" charset="-122"/>
              </a:rPr>
              <a:t>问题定义</a:t>
            </a:r>
            <a:r>
              <a:rPr lang="zh-CN" altLang="en-US" sz="2000" b="1" dirty="0">
                <a:solidFill>
                  <a:schemeClr val="bg1"/>
                </a:solidFill>
                <a:latin typeface="黑体" panose="02010609060101010101" pitchFamily="49" charset="-122"/>
                <a:ea typeface="黑体" panose="02010609060101010101" pitchFamily="49" charset="-122"/>
              </a:rPr>
              <a:t>阶段</a:t>
            </a:r>
            <a:r>
              <a:rPr lang="zh-CN" altLang="en-US" sz="2000" b="1" dirty="0">
                <a:latin typeface="黑体" panose="02010609060101010101" pitchFamily="49" charset="-122"/>
                <a:ea typeface="黑体" panose="02010609060101010101" pitchFamily="49" charset="-122"/>
              </a:rPr>
              <a:t>的工作</a:t>
            </a:r>
          </a:p>
        </p:txBody>
      </p:sp>
      <p:sp>
        <p:nvSpPr>
          <p:cNvPr id="5" name="矩形 4"/>
          <p:cNvSpPr/>
          <p:nvPr/>
        </p:nvSpPr>
        <p:spPr>
          <a:xfrm>
            <a:off x="480060" y="2559280"/>
            <a:ext cx="3120390" cy="5600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分析问题（研究现有系统）</a:t>
            </a:r>
          </a:p>
        </p:txBody>
      </p:sp>
      <p:sp>
        <p:nvSpPr>
          <p:cNvPr id="6" name="矩形 5"/>
          <p:cNvSpPr/>
          <p:nvPr/>
        </p:nvSpPr>
        <p:spPr>
          <a:xfrm>
            <a:off x="480060" y="4626159"/>
            <a:ext cx="3120390" cy="5600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复查和修改</a:t>
            </a:r>
            <a:r>
              <a:rPr lang="zh-CN" altLang="en-US" sz="2000" b="1" u="sng" dirty="0">
                <a:solidFill>
                  <a:srgbClr val="FFFF00"/>
                </a:solidFill>
                <a:latin typeface="黑体" panose="02010609060101010101" pitchFamily="49" charset="-122"/>
                <a:ea typeface="黑体" panose="02010609060101010101" pitchFamily="49" charset="-122"/>
              </a:rPr>
              <a:t>问题定义</a:t>
            </a:r>
          </a:p>
        </p:txBody>
      </p:sp>
      <p:sp>
        <p:nvSpPr>
          <p:cNvPr id="7" name="矩形 6"/>
          <p:cNvSpPr/>
          <p:nvPr/>
        </p:nvSpPr>
        <p:spPr>
          <a:xfrm>
            <a:off x="480060" y="3586940"/>
            <a:ext cx="3120390" cy="56007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导出试探性的解</a:t>
            </a:r>
          </a:p>
        </p:txBody>
      </p:sp>
      <p:sp>
        <p:nvSpPr>
          <p:cNvPr id="8" name="下箭头 7"/>
          <p:cNvSpPr/>
          <p:nvPr/>
        </p:nvSpPr>
        <p:spPr>
          <a:xfrm>
            <a:off x="1905952" y="2140331"/>
            <a:ext cx="291465" cy="370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下箭头 8"/>
          <p:cNvSpPr/>
          <p:nvPr/>
        </p:nvSpPr>
        <p:spPr>
          <a:xfrm>
            <a:off x="1905952" y="3167991"/>
            <a:ext cx="291465" cy="370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下箭头 9"/>
          <p:cNvSpPr/>
          <p:nvPr/>
        </p:nvSpPr>
        <p:spPr>
          <a:xfrm>
            <a:off x="1905952" y="4195652"/>
            <a:ext cx="291465" cy="370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右弧形箭头 10"/>
          <p:cNvSpPr/>
          <p:nvPr/>
        </p:nvSpPr>
        <p:spPr>
          <a:xfrm rot="10800000" flipH="1">
            <a:off x="3611880" y="2638379"/>
            <a:ext cx="711152" cy="234730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虚尾箭头 11"/>
          <p:cNvSpPr/>
          <p:nvPr/>
        </p:nvSpPr>
        <p:spPr>
          <a:xfrm>
            <a:off x="4480194" y="3031124"/>
            <a:ext cx="1257300" cy="64404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894656" y="2980629"/>
            <a:ext cx="2091690" cy="745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符合系统目标的高层次逻辑模型</a:t>
            </a:r>
          </a:p>
        </p:txBody>
      </p:sp>
      <p:sp>
        <p:nvSpPr>
          <p:cNvPr id="14" name="虚尾箭头 13"/>
          <p:cNvSpPr/>
          <p:nvPr/>
        </p:nvSpPr>
        <p:spPr>
          <a:xfrm>
            <a:off x="8143508" y="3003490"/>
            <a:ext cx="1257300" cy="64404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9557970" y="2952995"/>
            <a:ext cx="1483410" cy="7450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latin typeface="黑体" panose="02010609060101010101" pitchFamily="49" charset="-122"/>
                <a:ea typeface="黑体" panose="02010609060101010101" pitchFamily="49" charset="-122"/>
              </a:rPr>
              <a:t>物理系统</a:t>
            </a:r>
          </a:p>
        </p:txBody>
      </p:sp>
      <p:sp>
        <p:nvSpPr>
          <p:cNvPr id="16" name="云形标注 15"/>
          <p:cNvSpPr/>
          <p:nvPr/>
        </p:nvSpPr>
        <p:spPr>
          <a:xfrm>
            <a:off x="8143508" y="1077663"/>
            <a:ext cx="3400792" cy="1245870"/>
          </a:xfrm>
          <a:prstGeom prst="cloudCallout">
            <a:avLst>
              <a:gd name="adj1" fmla="val 24727"/>
              <a:gd name="adj2" fmla="val 9461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solidFill>
                  <a:srgbClr val="FFFF00"/>
                </a:solidFill>
              </a:rPr>
              <a:t>技术、经济、操作和社会可行性</a:t>
            </a:r>
          </a:p>
        </p:txBody>
      </p:sp>
      <p:sp>
        <p:nvSpPr>
          <p:cNvPr id="17" name="云形标注 16"/>
          <p:cNvSpPr/>
          <p:nvPr/>
        </p:nvSpPr>
        <p:spPr>
          <a:xfrm>
            <a:off x="4028085" y="1222955"/>
            <a:ext cx="2284755" cy="782700"/>
          </a:xfrm>
          <a:prstGeom prst="cloudCallout">
            <a:avLst>
              <a:gd name="adj1" fmla="val -91525"/>
              <a:gd name="adj2" fmla="val 11314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solidFill>
                  <a:srgbClr val="FFFF00"/>
                </a:solidFill>
              </a:rPr>
              <a:t>系统流程图</a:t>
            </a:r>
          </a:p>
        </p:txBody>
      </p:sp>
      <p:sp>
        <p:nvSpPr>
          <p:cNvPr id="18" name="云形标注 17"/>
          <p:cNvSpPr/>
          <p:nvPr/>
        </p:nvSpPr>
        <p:spPr>
          <a:xfrm>
            <a:off x="6175681" y="4985684"/>
            <a:ext cx="2065350" cy="991686"/>
          </a:xfrm>
          <a:prstGeom prst="cloudCallout">
            <a:avLst>
              <a:gd name="adj1" fmla="val -30992"/>
              <a:gd name="adj2" fmla="val -189144"/>
            </a:avLst>
          </a:prstGeom>
        </p:spPr>
        <p:style>
          <a:lnRef idx="2">
            <a:schemeClr val="dk1">
              <a:shade val="50000"/>
            </a:schemeClr>
          </a:lnRef>
          <a:fillRef idx="1">
            <a:schemeClr val="dk1"/>
          </a:fillRef>
          <a:effectRef idx="0">
            <a:schemeClr val="dk1"/>
          </a:effectRef>
          <a:fontRef idx="minor">
            <a:schemeClr val="lt1"/>
          </a:fontRef>
        </p:style>
        <p:txBody>
          <a:bodyPr lIns="0" rIns="0" rtlCol="0" anchor="ctr"/>
          <a:lstStyle/>
          <a:p>
            <a:pPr algn="ctr"/>
            <a:r>
              <a:rPr lang="zh-CN" altLang="en-US" sz="2000" b="1" dirty="0">
                <a:solidFill>
                  <a:srgbClr val="FFFF00"/>
                </a:solidFill>
              </a:rPr>
              <a:t>数据流图</a:t>
            </a:r>
            <a:r>
              <a:rPr lang="en-US" altLang="zh-CN" sz="2000" b="1" dirty="0">
                <a:solidFill>
                  <a:srgbClr val="FFFF00"/>
                </a:solidFill>
              </a:rPr>
              <a:t>+</a:t>
            </a:r>
            <a:r>
              <a:rPr lang="zh-CN" altLang="en-US" sz="2000" b="1" dirty="0">
                <a:solidFill>
                  <a:srgbClr val="FFFF00"/>
                </a:solidFill>
              </a:rPr>
              <a:t>数据字典</a:t>
            </a:r>
          </a:p>
        </p:txBody>
      </p:sp>
      <p:sp>
        <p:nvSpPr>
          <p:cNvPr id="19" name="云形标注 18"/>
          <p:cNvSpPr/>
          <p:nvPr/>
        </p:nvSpPr>
        <p:spPr>
          <a:xfrm>
            <a:off x="9294223" y="4545823"/>
            <a:ext cx="2695942" cy="517341"/>
          </a:xfrm>
          <a:prstGeom prst="cloudCallout">
            <a:avLst>
              <a:gd name="adj1" fmla="val -2237"/>
              <a:gd name="adj2" fmla="val -20339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000" b="1" dirty="0">
                <a:solidFill>
                  <a:srgbClr val="FFFF00"/>
                </a:solidFill>
              </a:rPr>
              <a:t>成本效益分析</a:t>
            </a:r>
          </a:p>
        </p:txBody>
      </p:sp>
    </p:spTree>
    <p:extLst>
      <p:ext uri="{BB962C8B-B14F-4D97-AF65-F5344CB8AC3E}">
        <p14:creationId xmlns:p14="http://schemas.microsoft.com/office/powerpoint/2010/main" val="308094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80">
                                          <p:stCondLst>
                                            <p:cond delay="0"/>
                                          </p:stCondLst>
                                        </p:cTn>
                                        <p:tgtEl>
                                          <p:spTgt spid="5"/>
                                        </p:tgtEl>
                                      </p:cBhvr>
                                    </p:animEffect>
                                    <p:anim calcmode="lin" valueType="num">
                                      <p:cBhvr>
                                        <p:cTn id="3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5" dur="26">
                                          <p:stCondLst>
                                            <p:cond delay="650"/>
                                          </p:stCondLst>
                                        </p:cTn>
                                        <p:tgtEl>
                                          <p:spTgt spid="5"/>
                                        </p:tgtEl>
                                      </p:cBhvr>
                                      <p:to x="100000" y="60000"/>
                                    </p:animScale>
                                    <p:animScale>
                                      <p:cBhvr>
                                        <p:cTn id="36" dur="166" decel="50000">
                                          <p:stCondLst>
                                            <p:cond delay="676"/>
                                          </p:stCondLst>
                                        </p:cTn>
                                        <p:tgtEl>
                                          <p:spTgt spid="5"/>
                                        </p:tgtEl>
                                      </p:cBhvr>
                                      <p:to x="100000" y="100000"/>
                                    </p:animScale>
                                    <p:animScale>
                                      <p:cBhvr>
                                        <p:cTn id="37" dur="26">
                                          <p:stCondLst>
                                            <p:cond delay="1312"/>
                                          </p:stCondLst>
                                        </p:cTn>
                                        <p:tgtEl>
                                          <p:spTgt spid="5"/>
                                        </p:tgtEl>
                                      </p:cBhvr>
                                      <p:to x="100000" y="80000"/>
                                    </p:animScale>
                                    <p:animScale>
                                      <p:cBhvr>
                                        <p:cTn id="38" dur="166" decel="50000">
                                          <p:stCondLst>
                                            <p:cond delay="1338"/>
                                          </p:stCondLst>
                                        </p:cTn>
                                        <p:tgtEl>
                                          <p:spTgt spid="5"/>
                                        </p:tgtEl>
                                      </p:cBhvr>
                                      <p:to x="100000" y="100000"/>
                                    </p:animScale>
                                    <p:animScale>
                                      <p:cBhvr>
                                        <p:cTn id="39" dur="26">
                                          <p:stCondLst>
                                            <p:cond delay="1642"/>
                                          </p:stCondLst>
                                        </p:cTn>
                                        <p:tgtEl>
                                          <p:spTgt spid="5"/>
                                        </p:tgtEl>
                                      </p:cBhvr>
                                      <p:to x="100000" y="90000"/>
                                    </p:animScale>
                                    <p:animScale>
                                      <p:cBhvr>
                                        <p:cTn id="40" dur="166" decel="50000">
                                          <p:stCondLst>
                                            <p:cond delay="1668"/>
                                          </p:stCondLst>
                                        </p:cTn>
                                        <p:tgtEl>
                                          <p:spTgt spid="5"/>
                                        </p:tgtEl>
                                      </p:cBhvr>
                                      <p:to x="100000" y="100000"/>
                                    </p:animScale>
                                    <p:animScale>
                                      <p:cBhvr>
                                        <p:cTn id="41" dur="26">
                                          <p:stCondLst>
                                            <p:cond delay="1808"/>
                                          </p:stCondLst>
                                        </p:cTn>
                                        <p:tgtEl>
                                          <p:spTgt spid="5"/>
                                        </p:tgtEl>
                                      </p:cBhvr>
                                      <p:to x="100000" y="95000"/>
                                    </p:animScale>
                                    <p:animScale>
                                      <p:cBhvr>
                                        <p:cTn id="42" dur="166" decel="50000">
                                          <p:stCondLst>
                                            <p:cond delay="1834"/>
                                          </p:stCondLst>
                                        </p:cTn>
                                        <p:tgtEl>
                                          <p:spTgt spid="5"/>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down)">
                                      <p:cBhvr>
                                        <p:cTn id="51" dur="580">
                                          <p:stCondLst>
                                            <p:cond delay="0"/>
                                          </p:stCondLst>
                                        </p:cTn>
                                        <p:tgtEl>
                                          <p:spTgt spid="7"/>
                                        </p:tgtEl>
                                      </p:cBhvr>
                                    </p:animEffect>
                                    <p:anim calcmode="lin" valueType="num">
                                      <p:cBhvr>
                                        <p:cTn id="5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7" dur="26">
                                          <p:stCondLst>
                                            <p:cond delay="650"/>
                                          </p:stCondLst>
                                        </p:cTn>
                                        <p:tgtEl>
                                          <p:spTgt spid="7"/>
                                        </p:tgtEl>
                                      </p:cBhvr>
                                      <p:to x="100000" y="60000"/>
                                    </p:animScale>
                                    <p:animScale>
                                      <p:cBhvr>
                                        <p:cTn id="58" dur="166" decel="50000">
                                          <p:stCondLst>
                                            <p:cond delay="676"/>
                                          </p:stCondLst>
                                        </p:cTn>
                                        <p:tgtEl>
                                          <p:spTgt spid="7"/>
                                        </p:tgtEl>
                                      </p:cBhvr>
                                      <p:to x="100000" y="100000"/>
                                    </p:animScale>
                                    <p:animScale>
                                      <p:cBhvr>
                                        <p:cTn id="59" dur="26">
                                          <p:stCondLst>
                                            <p:cond delay="1312"/>
                                          </p:stCondLst>
                                        </p:cTn>
                                        <p:tgtEl>
                                          <p:spTgt spid="7"/>
                                        </p:tgtEl>
                                      </p:cBhvr>
                                      <p:to x="100000" y="80000"/>
                                    </p:animScale>
                                    <p:animScale>
                                      <p:cBhvr>
                                        <p:cTn id="60" dur="166" decel="50000">
                                          <p:stCondLst>
                                            <p:cond delay="1338"/>
                                          </p:stCondLst>
                                        </p:cTn>
                                        <p:tgtEl>
                                          <p:spTgt spid="7"/>
                                        </p:tgtEl>
                                      </p:cBhvr>
                                      <p:to x="100000" y="100000"/>
                                    </p:animScale>
                                    <p:animScale>
                                      <p:cBhvr>
                                        <p:cTn id="61" dur="26">
                                          <p:stCondLst>
                                            <p:cond delay="1642"/>
                                          </p:stCondLst>
                                        </p:cTn>
                                        <p:tgtEl>
                                          <p:spTgt spid="7"/>
                                        </p:tgtEl>
                                      </p:cBhvr>
                                      <p:to x="100000" y="90000"/>
                                    </p:animScale>
                                    <p:animScale>
                                      <p:cBhvr>
                                        <p:cTn id="62" dur="166" decel="50000">
                                          <p:stCondLst>
                                            <p:cond delay="1668"/>
                                          </p:stCondLst>
                                        </p:cTn>
                                        <p:tgtEl>
                                          <p:spTgt spid="7"/>
                                        </p:tgtEl>
                                      </p:cBhvr>
                                      <p:to x="100000" y="100000"/>
                                    </p:animScale>
                                    <p:animScale>
                                      <p:cBhvr>
                                        <p:cTn id="63" dur="26">
                                          <p:stCondLst>
                                            <p:cond delay="1808"/>
                                          </p:stCondLst>
                                        </p:cTn>
                                        <p:tgtEl>
                                          <p:spTgt spid="7"/>
                                        </p:tgtEl>
                                      </p:cBhvr>
                                      <p:to x="100000" y="95000"/>
                                    </p:animScale>
                                    <p:animScale>
                                      <p:cBhvr>
                                        <p:cTn id="64" dur="166" decel="50000">
                                          <p:stCondLst>
                                            <p:cond delay="1834"/>
                                          </p:stCondLst>
                                        </p:cTn>
                                        <p:tgtEl>
                                          <p:spTgt spid="7"/>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wipe(down)">
                                      <p:cBhvr>
                                        <p:cTn id="73" dur="580">
                                          <p:stCondLst>
                                            <p:cond delay="0"/>
                                          </p:stCondLst>
                                        </p:cTn>
                                        <p:tgtEl>
                                          <p:spTgt spid="6"/>
                                        </p:tgtEl>
                                      </p:cBhvr>
                                    </p:animEffect>
                                    <p:anim calcmode="lin" valueType="num">
                                      <p:cBhvr>
                                        <p:cTn id="7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79" dur="26">
                                          <p:stCondLst>
                                            <p:cond delay="650"/>
                                          </p:stCondLst>
                                        </p:cTn>
                                        <p:tgtEl>
                                          <p:spTgt spid="6"/>
                                        </p:tgtEl>
                                      </p:cBhvr>
                                      <p:to x="100000" y="60000"/>
                                    </p:animScale>
                                    <p:animScale>
                                      <p:cBhvr>
                                        <p:cTn id="80" dur="166" decel="50000">
                                          <p:stCondLst>
                                            <p:cond delay="676"/>
                                          </p:stCondLst>
                                        </p:cTn>
                                        <p:tgtEl>
                                          <p:spTgt spid="6"/>
                                        </p:tgtEl>
                                      </p:cBhvr>
                                      <p:to x="100000" y="100000"/>
                                    </p:animScale>
                                    <p:animScale>
                                      <p:cBhvr>
                                        <p:cTn id="81" dur="26">
                                          <p:stCondLst>
                                            <p:cond delay="1312"/>
                                          </p:stCondLst>
                                        </p:cTn>
                                        <p:tgtEl>
                                          <p:spTgt spid="6"/>
                                        </p:tgtEl>
                                      </p:cBhvr>
                                      <p:to x="100000" y="80000"/>
                                    </p:animScale>
                                    <p:animScale>
                                      <p:cBhvr>
                                        <p:cTn id="82" dur="166" decel="50000">
                                          <p:stCondLst>
                                            <p:cond delay="1338"/>
                                          </p:stCondLst>
                                        </p:cTn>
                                        <p:tgtEl>
                                          <p:spTgt spid="6"/>
                                        </p:tgtEl>
                                      </p:cBhvr>
                                      <p:to x="100000" y="100000"/>
                                    </p:animScale>
                                    <p:animScale>
                                      <p:cBhvr>
                                        <p:cTn id="83" dur="26">
                                          <p:stCondLst>
                                            <p:cond delay="1642"/>
                                          </p:stCondLst>
                                        </p:cTn>
                                        <p:tgtEl>
                                          <p:spTgt spid="6"/>
                                        </p:tgtEl>
                                      </p:cBhvr>
                                      <p:to x="100000" y="90000"/>
                                    </p:animScale>
                                    <p:animScale>
                                      <p:cBhvr>
                                        <p:cTn id="84" dur="166" decel="50000">
                                          <p:stCondLst>
                                            <p:cond delay="1668"/>
                                          </p:stCondLst>
                                        </p:cTn>
                                        <p:tgtEl>
                                          <p:spTgt spid="6"/>
                                        </p:tgtEl>
                                      </p:cBhvr>
                                      <p:to x="100000" y="100000"/>
                                    </p:animScale>
                                    <p:animScale>
                                      <p:cBhvr>
                                        <p:cTn id="85" dur="26">
                                          <p:stCondLst>
                                            <p:cond delay="1808"/>
                                          </p:stCondLst>
                                        </p:cTn>
                                        <p:tgtEl>
                                          <p:spTgt spid="6"/>
                                        </p:tgtEl>
                                      </p:cBhvr>
                                      <p:to x="100000" y="95000"/>
                                    </p:animScale>
                                    <p:animScale>
                                      <p:cBhvr>
                                        <p:cTn id="86" dur="166" decel="50000">
                                          <p:stCondLst>
                                            <p:cond delay="1834"/>
                                          </p:stCondLst>
                                        </p:cTn>
                                        <p:tgtEl>
                                          <p:spTgt spid="6"/>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1"/>
                                        </p:tgtEl>
                                        <p:attrNameLst>
                                          <p:attrName>style.visibility</p:attrName>
                                        </p:attrNameLst>
                                      </p:cBhvr>
                                      <p:to>
                                        <p:strVal val="visible"/>
                                      </p:to>
                                    </p:set>
                                    <p:anim calcmode="lin" valueType="num">
                                      <p:cBhvr additive="base">
                                        <p:cTn id="91" dur="500" fill="hold"/>
                                        <p:tgtEl>
                                          <p:spTgt spid="11"/>
                                        </p:tgtEl>
                                        <p:attrNameLst>
                                          <p:attrName>ppt_x</p:attrName>
                                        </p:attrNameLst>
                                      </p:cBhvr>
                                      <p:tavLst>
                                        <p:tav tm="0">
                                          <p:val>
                                            <p:strVal val="#ppt_x"/>
                                          </p:val>
                                        </p:tav>
                                        <p:tav tm="100000">
                                          <p:val>
                                            <p:strVal val="#ppt_x"/>
                                          </p:val>
                                        </p:tav>
                                      </p:tavLst>
                                    </p:anim>
                                    <p:anim calcmode="lin" valueType="num">
                                      <p:cBhvr additive="base">
                                        <p:cTn id="9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2"/>
                                        </p:tgtEl>
                                        <p:attrNameLst>
                                          <p:attrName>style.visibility</p:attrName>
                                        </p:attrNameLst>
                                      </p:cBhvr>
                                      <p:to>
                                        <p:strVal val="visible"/>
                                      </p:to>
                                    </p:set>
                                    <p:anim calcmode="lin" valueType="num">
                                      <p:cBhvr additive="base">
                                        <p:cTn id="97" dur="500" fill="hold"/>
                                        <p:tgtEl>
                                          <p:spTgt spid="12"/>
                                        </p:tgtEl>
                                        <p:attrNameLst>
                                          <p:attrName>ppt_x</p:attrName>
                                        </p:attrNameLst>
                                      </p:cBhvr>
                                      <p:tavLst>
                                        <p:tav tm="0">
                                          <p:val>
                                            <p:strVal val="#ppt_x"/>
                                          </p:val>
                                        </p:tav>
                                        <p:tav tm="100000">
                                          <p:val>
                                            <p:strVal val="#ppt_x"/>
                                          </p:val>
                                        </p:tav>
                                      </p:tavLst>
                                    </p:anim>
                                    <p:anim calcmode="lin" valueType="num">
                                      <p:cBhvr additive="base">
                                        <p:cTn id="9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13"/>
                                        </p:tgtEl>
                                        <p:attrNameLst>
                                          <p:attrName>style.visibility</p:attrName>
                                        </p:attrNameLst>
                                      </p:cBhvr>
                                      <p:to>
                                        <p:strVal val="visible"/>
                                      </p:to>
                                    </p:set>
                                    <p:animEffect transition="in" filter="wipe(down)">
                                      <p:cBhvr>
                                        <p:cTn id="103" dur="580">
                                          <p:stCondLst>
                                            <p:cond delay="0"/>
                                          </p:stCondLst>
                                        </p:cTn>
                                        <p:tgtEl>
                                          <p:spTgt spid="13"/>
                                        </p:tgtEl>
                                      </p:cBhvr>
                                    </p:animEffect>
                                    <p:anim calcmode="lin" valueType="num">
                                      <p:cBhvr>
                                        <p:cTn id="10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9" dur="26">
                                          <p:stCondLst>
                                            <p:cond delay="650"/>
                                          </p:stCondLst>
                                        </p:cTn>
                                        <p:tgtEl>
                                          <p:spTgt spid="13"/>
                                        </p:tgtEl>
                                      </p:cBhvr>
                                      <p:to x="100000" y="60000"/>
                                    </p:animScale>
                                    <p:animScale>
                                      <p:cBhvr>
                                        <p:cTn id="110" dur="166" decel="50000">
                                          <p:stCondLst>
                                            <p:cond delay="676"/>
                                          </p:stCondLst>
                                        </p:cTn>
                                        <p:tgtEl>
                                          <p:spTgt spid="13"/>
                                        </p:tgtEl>
                                      </p:cBhvr>
                                      <p:to x="100000" y="100000"/>
                                    </p:animScale>
                                    <p:animScale>
                                      <p:cBhvr>
                                        <p:cTn id="111" dur="26">
                                          <p:stCondLst>
                                            <p:cond delay="1312"/>
                                          </p:stCondLst>
                                        </p:cTn>
                                        <p:tgtEl>
                                          <p:spTgt spid="13"/>
                                        </p:tgtEl>
                                      </p:cBhvr>
                                      <p:to x="100000" y="80000"/>
                                    </p:animScale>
                                    <p:animScale>
                                      <p:cBhvr>
                                        <p:cTn id="112" dur="166" decel="50000">
                                          <p:stCondLst>
                                            <p:cond delay="1338"/>
                                          </p:stCondLst>
                                        </p:cTn>
                                        <p:tgtEl>
                                          <p:spTgt spid="13"/>
                                        </p:tgtEl>
                                      </p:cBhvr>
                                      <p:to x="100000" y="100000"/>
                                    </p:animScale>
                                    <p:animScale>
                                      <p:cBhvr>
                                        <p:cTn id="113" dur="26">
                                          <p:stCondLst>
                                            <p:cond delay="1642"/>
                                          </p:stCondLst>
                                        </p:cTn>
                                        <p:tgtEl>
                                          <p:spTgt spid="13"/>
                                        </p:tgtEl>
                                      </p:cBhvr>
                                      <p:to x="100000" y="90000"/>
                                    </p:animScale>
                                    <p:animScale>
                                      <p:cBhvr>
                                        <p:cTn id="114" dur="166" decel="50000">
                                          <p:stCondLst>
                                            <p:cond delay="1668"/>
                                          </p:stCondLst>
                                        </p:cTn>
                                        <p:tgtEl>
                                          <p:spTgt spid="13"/>
                                        </p:tgtEl>
                                      </p:cBhvr>
                                      <p:to x="100000" y="100000"/>
                                    </p:animScale>
                                    <p:animScale>
                                      <p:cBhvr>
                                        <p:cTn id="115" dur="26">
                                          <p:stCondLst>
                                            <p:cond delay="1808"/>
                                          </p:stCondLst>
                                        </p:cTn>
                                        <p:tgtEl>
                                          <p:spTgt spid="13"/>
                                        </p:tgtEl>
                                      </p:cBhvr>
                                      <p:to x="100000" y="95000"/>
                                    </p:animScale>
                                    <p:animScale>
                                      <p:cBhvr>
                                        <p:cTn id="116" dur="166" decel="50000">
                                          <p:stCondLst>
                                            <p:cond delay="1834"/>
                                          </p:stCondLst>
                                        </p:cTn>
                                        <p:tgtEl>
                                          <p:spTgt spid="13"/>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14"/>
                                        </p:tgtEl>
                                        <p:attrNameLst>
                                          <p:attrName>style.visibility</p:attrName>
                                        </p:attrNameLst>
                                      </p:cBhvr>
                                      <p:to>
                                        <p:strVal val="visible"/>
                                      </p:to>
                                    </p:set>
                                    <p:anim calcmode="lin" valueType="num">
                                      <p:cBhvr additive="base">
                                        <p:cTn id="121" dur="500" fill="hold"/>
                                        <p:tgtEl>
                                          <p:spTgt spid="14"/>
                                        </p:tgtEl>
                                        <p:attrNameLst>
                                          <p:attrName>ppt_x</p:attrName>
                                        </p:attrNameLst>
                                      </p:cBhvr>
                                      <p:tavLst>
                                        <p:tav tm="0">
                                          <p:val>
                                            <p:strVal val="#ppt_x"/>
                                          </p:val>
                                        </p:tav>
                                        <p:tav tm="100000">
                                          <p:val>
                                            <p:strVal val="#ppt_x"/>
                                          </p:val>
                                        </p:tav>
                                      </p:tavLst>
                                    </p:anim>
                                    <p:anim calcmode="lin" valueType="num">
                                      <p:cBhvr additive="base">
                                        <p:cTn id="1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6" presetClass="entr" presetSubtype="0" fill="hold" grpId="0" nodeType="clickEffect">
                                  <p:stCondLst>
                                    <p:cond delay="0"/>
                                  </p:stCondLst>
                                  <p:childTnLst>
                                    <p:set>
                                      <p:cBhvr>
                                        <p:cTn id="126" dur="1" fill="hold">
                                          <p:stCondLst>
                                            <p:cond delay="0"/>
                                          </p:stCondLst>
                                        </p:cTn>
                                        <p:tgtEl>
                                          <p:spTgt spid="15"/>
                                        </p:tgtEl>
                                        <p:attrNameLst>
                                          <p:attrName>style.visibility</p:attrName>
                                        </p:attrNameLst>
                                      </p:cBhvr>
                                      <p:to>
                                        <p:strVal val="visible"/>
                                      </p:to>
                                    </p:set>
                                    <p:animEffect transition="in" filter="wipe(down)">
                                      <p:cBhvr>
                                        <p:cTn id="127" dur="580">
                                          <p:stCondLst>
                                            <p:cond delay="0"/>
                                          </p:stCondLst>
                                        </p:cTn>
                                        <p:tgtEl>
                                          <p:spTgt spid="15"/>
                                        </p:tgtEl>
                                      </p:cBhvr>
                                    </p:animEffect>
                                    <p:anim calcmode="lin" valueType="num">
                                      <p:cBhvr>
                                        <p:cTn id="12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3" dur="26">
                                          <p:stCondLst>
                                            <p:cond delay="650"/>
                                          </p:stCondLst>
                                        </p:cTn>
                                        <p:tgtEl>
                                          <p:spTgt spid="15"/>
                                        </p:tgtEl>
                                      </p:cBhvr>
                                      <p:to x="100000" y="60000"/>
                                    </p:animScale>
                                    <p:animScale>
                                      <p:cBhvr>
                                        <p:cTn id="134" dur="166" decel="50000">
                                          <p:stCondLst>
                                            <p:cond delay="676"/>
                                          </p:stCondLst>
                                        </p:cTn>
                                        <p:tgtEl>
                                          <p:spTgt spid="15"/>
                                        </p:tgtEl>
                                      </p:cBhvr>
                                      <p:to x="100000" y="100000"/>
                                    </p:animScale>
                                    <p:animScale>
                                      <p:cBhvr>
                                        <p:cTn id="135" dur="26">
                                          <p:stCondLst>
                                            <p:cond delay="1312"/>
                                          </p:stCondLst>
                                        </p:cTn>
                                        <p:tgtEl>
                                          <p:spTgt spid="15"/>
                                        </p:tgtEl>
                                      </p:cBhvr>
                                      <p:to x="100000" y="80000"/>
                                    </p:animScale>
                                    <p:animScale>
                                      <p:cBhvr>
                                        <p:cTn id="136" dur="166" decel="50000">
                                          <p:stCondLst>
                                            <p:cond delay="1338"/>
                                          </p:stCondLst>
                                        </p:cTn>
                                        <p:tgtEl>
                                          <p:spTgt spid="15"/>
                                        </p:tgtEl>
                                      </p:cBhvr>
                                      <p:to x="100000" y="100000"/>
                                    </p:animScale>
                                    <p:animScale>
                                      <p:cBhvr>
                                        <p:cTn id="137" dur="26">
                                          <p:stCondLst>
                                            <p:cond delay="1642"/>
                                          </p:stCondLst>
                                        </p:cTn>
                                        <p:tgtEl>
                                          <p:spTgt spid="15"/>
                                        </p:tgtEl>
                                      </p:cBhvr>
                                      <p:to x="100000" y="90000"/>
                                    </p:animScale>
                                    <p:animScale>
                                      <p:cBhvr>
                                        <p:cTn id="138" dur="166" decel="50000">
                                          <p:stCondLst>
                                            <p:cond delay="1668"/>
                                          </p:stCondLst>
                                        </p:cTn>
                                        <p:tgtEl>
                                          <p:spTgt spid="15"/>
                                        </p:tgtEl>
                                      </p:cBhvr>
                                      <p:to x="100000" y="100000"/>
                                    </p:animScale>
                                    <p:animScale>
                                      <p:cBhvr>
                                        <p:cTn id="139" dur="26">
                                          <p:stCondLst>
                                            <p:cond delay="1808"/>
                                          </p:stCondLst>
                                        </p:cTn>
                                        <p:tgtEl>
                                          <p:spTgt spid="15"/>
                                        </p:tgtEl>
                                      </p:cBhvr>
                                      <p:to x="100000" y="95000"/>
                                    </p:animScale>
                                    <p:animScale>
                                      <p:cBhvr>
                                        <p:cTn id="140" dur="166" decel="50000">
                                          <p:stCondLst>
                                            <p:cond delay="1834"/>
                                          </p:stCondLst>
                                        </p:cTn>
                                        <p:tgtEl>
                                          <p:spTgt spid="15"/>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31" presetClass="entr" presetSubtype="0" fill="hold" grpId="0" nodeType="clickEffect">
                                  <p:stCondLst>
                                    <p:cond delay="0"/>
                                  </p:stCondLst>
                                  <p:childTnLst>
                                    <p:set>
                                      <p:cBhvr>
                                        <p:cTn id="144" dur="1" fill="hold">
                                          <p:stCondLst>
                                            <p:cond delay="0"/>
                                          </p:stCondLst>
                                        </p:cTn>
                                        <p:tgtEl>
                                          <p:spTgt spid="17"/>
                                        </p:tgtEl>
                                        <p:attrNameLst>
                                          <p:attrName>style.visibility</p:attrName>
                                        </p:attrNameLst>
                                      </p:cBhvr>
                                      <p:to>
                                        <p:strVal val="visible"/>
                                      </p:to>
                                    </p:set>
                                    <p:anim calcmode="lin" valueType="num">
                                      <p:cBhvr>
                                        <p:cTn id="145" dur="1000" fill="hold"/>
                                        <p:tgtEl>
                                          <p:spTgt spid="17"/>
                                        </p:tgtEl>
                                        <p:attrNameLst>
                                          <p:attrName>ppt_w</p:attrName>
                                        </p:attrNameLst>
                                      </p:cBhvr>
                                      <p:tavLst>
                                        <p:tav tm="0">
                                          <p:val>
                                            <p:fltVal val="0"/>
                                          </p:val>
                                        </p:tav>
                                        <p:tav tm="100000">
                                          <p:val>
                                            <p:strVal val="#ppt_w"/>
                                          </p:val>
                                        </p:tav>
                                      </p:tavLst>
                                    </p:anim>
                                    <p:anim calcmode="lin" valueType="num">
                                      <p:cBhvr>
                                        <p:cTn id="146" dur="1000" fill="hold"/>
                                        <p:tgtEl>
                                          <p:spTgt spid="17"/>
                                        </p:tgtEl>
                                        <p:attrNameLst>
                                          <p:attrName>ppt_h</p:attrName>
                                        </p:attrNameLst>
                                      </p:cBhvr>
                                      <p:tavLst>
                                        <p:tav tm="0">
                                          <p:val>
                                            <p:fltVal val="0"/>
                                          </p:val>
                                        </p:tav>
                                        <p:tav tm="100000">
                                          <p:val>
                                            <p:strVal val="#ppt_h"/>
                                          </p:val>
                                        </p:tav>
                                      </p:tavLst>
                                    </p:anim>
                                    <p:anim calcmode="lin" valueType="num">
                                      <p:cBhvr>
                                        <p:cTn id="147" dur="1000" fill="hold"/>
                                        <p:tgtEl>
                                          <p:spTgt spid="17"/>
                                        </p:tgtEl>
                                        <p:attrNameLst>
                                          <p:attrName>style.rotation</p:attrName>
                                        </p:attrNameLst>
                                      </p:cBhvr>
                                      <p:tavLst>
                                        <p:tav tm="0">
                                          <p:val>
                                            <p:fltVal val="90"/>
                                          </p:val>
                                        </p:tav>
                                        <p:tav tm="100000">
                                          <p:val>
                                            <p:fltVal val="0"/>
                                          </p:val>
                                        </p:tav>
                                      </p:tavLst>
                                    </p:anim>
                                    <p:animEffect transition="in" filter="fade">
                                      <p:cBhvr>
                                        <p:cTn id="148" dur="1000"/>
                                        <p:tgtEl>
                                          <p:spTgt spid="17"/>
                                        </p:tgtEl>
                                      </p:cBhvr>
                                    </p:animEffect>
                                  </p:childTnLst>
                                </p:cTn>
                              </p:par>
                            </p:childTnLst>
                          </p:cTn>
                        </p:par>
                      </p:childTnLst>
                    </p:cTn>
                  </p:par>
                  <p:par>
                    <p:cTn id="149" fill="hold">
                      <p:stCondLst>
                        <p:cond delay="indefinite"/>
                      </p:stCondLst>
                      <p:childTnLst>
                        <p:par>
                          <p:cTn id="150" fill="hold">
                            <p:stCondLst>
                              <p:cond delay="0"/>
                            </p:stCondLst>
                            <p:childTnLst>
                              <p:par>
                                <p:cTn id="151" presetID="31" presetClass="entr" presetSubtype="0" fill="hold" grpId="0" nodeType="clickEffect">
                                  <p:stCondLst>
                                    <p:cond delay="0"/>
                                  </p:stCondLst>
                                  <p:childTnLst>
                                    <p:set>
                                      <p:cBhvr>
                                        <p:cTn id="152" dur="1" fill="hold">
                                          <p:stCondLst>
                                            <p:cond delay="0"/>
                                          </p:stCondLst>
                                        </p:cTn>
                                        <p:tgtEl>
                                          <p:spTgt spid="18"/>
                                        </p:tgtEl>
                                        <p:attrNameLst>
                                          <p:attrName>style.visibility</p:attrName>
                                        </p:attrNameLst>
                                      </p:cBhvr>
                                      <p:to>
                                        <p:strVal val="visible"/>
                                      </p:to>
                                    </p:set>
                                    <p:anim calcmode="lin" valueType="num">
                                      <p:cBhvr>
                                        <p:cTn id="153" dur="1000" fill="hold"/>
                                        <p:tgtEl>
                                          <p:spTgt spid="18"/>
                                        </p:tgtEl>
                                        <p:attrNameLst>
                                          <p:attrName>ppt_w</p:attrName>
                                        </p:attrNameLst>
                                      </p:cBhvr>
                                      <p:tavLst>
                                        <p:tav tm="0">
                                          <p:val>
                                            <p:fltVal val="0"/>
                                          </p:val>
                                        </p:tav>
                                        <p:tav tm="100000">
                                          <p:val>
                                            <p:strVal val="#ppt_w"/>
                                          </p:val>
                                        </p:tav>
                                      </p:tavLst>
                                    </p:anim>
                                    <p:anim calcmode="lin" valueType="num">
                                      <p:cBhvr>
                                        <p:cTn id="154" dur="1000" fill="hold"/>
                                        <p:tgtEl>
                                          <p:spTgt spid="18"/>
                                        </p:tgtEl>
                                        <p:attrNameLst>
                                          <p:attrName>ppt_h</p:attrName>
                                        </p:attrNameLst>
                                      </p:cBhvr>
                                      <p:tavLst>
                                        <p:tav tm="0">
                                          <p:val>
                                            <p:fltVal val="0"/>
                                          </p:val>
                                        </p:tav>
                                        <p:tav tm="100000">
                                          <p:val>
                                            <p:strVal val="#ppt_h"/>
                                          </p:val>
                                        </p:tav>
                                      </p:tavLst>
                                    </p:anim>
                                    <p:anim calcmode="lin" valueType="num">
                                      <p:cBhvr>
                                        <p:cTn id="155" dur="1000" fill="hold"/>
                                        <p:tgtEl>
                                          <p:spTgt spid="18"/>
                                        </p:tgtEl>
                                        <p:attrNameLst>
                                          <p:attrName>style.rotation</p:attrName>
                                        </p:attrNameLst>
                                      </p:cBhvr>
                                      <p:tavLst>
                                        <p:tav tm="0">
                                          <p:val>
                                            <p:fltVal val="90"/>
                                          </p:val>
                                        </p:tav>
                                        <p:tav tm="100000">
                                          <p:val>
                                            <p:fltVal val="0"/>
                                          </p:val>
                                        </p:tav>
                                      </p:tavLst>
                                    </p:anim>
                                    <p:animEffect transition="in" filter="fade">
                                      <p:cBhvr>
                                        <p:cTn id="156" dur="1000"/>
                                        <p:tgtEl>
                                          <p:spTgt spid="18"/>
                                        </p:tgtEl>
                                      </p:cBhvr>
                                    </p:animEffect>
                                  </p:childTnLst>
                                </p:cTn>
                              </p:par>
                            </p:childTnLst>
                          </p:cTn>
                        </p:par>
                      </p:childTnLst>
                    </p:cTn>
                  </p:par>
                  <p:par>
                    <p:cTn id="157" fill="hold">
                      <p:stCondLst>
                        <p:cond delay="indefinite"/>
                      </p:stCondLst>
                      <p:childTnLst>
                        <p:par>
                          <p:cTn id="158" fill="hold">
                            <p:stCondLst>
                              <p:cond delay="0"/>
                            </p:stCondLst>
                            <p:childTnLst>
                              <p:par>
                                <p:cTn id="159" presetID="31" presetClass="entr" presetSubtype="0" fill="hold" grpId="0" nodeType="clickEffect">
                                  <p:stCondLst>
                                    <p:cond delay="0"/>
                                  </p:stCondLst>
                                  <p:childTnLst>
                                    <p:set>
                                      <p:cBhvr>
                                        <p:cTn id="160" dur="1" fill="hold">
                                          <p:stCondLst>
                                            <p:cond delay="0"/>
                                          </p:stCondLst>
                                        </p:cTn>
                                        <p:tgtEl>
                                          <p:spTgt spid="16"/>
                                        </p:tgtEl>
                                        <p:attrNameLst>
                                          <p:attrName>style.visibility</p:attrName>
                                        </p:attrNameLst>
                                      </p:cBhvr>
                                      <p:to>
                                        <p:strVal val="visible"/>
                                      </p:to>
                                    </p:set>
                                    <p:anim calcmode="lin" valueType="num">
                                      <p:cBhvr>
                                        <p:cTn id="161" dur="1000" fill="hold"/>
                                        <p:tgtEl>
                                          <p:spTgt spid="16"/>
                                        </p:tgtEl>
                                        <p:attrNameLst>
                                          <p:attrName>ppt_w</p:attrName>
                                        </p:attrNameLst>
                                      </p:cBhvr>
                                      <p:tavLst>
                                        <p:tav tm="0">
                                          <p:val>
                                            <p:fltVal val="0"/>
                                          </p:val>
                                        </p:tav>
                                        <p:tav tm="100000">
                                          <p:val>
                                            <p:strVal val="#ppt_w"/>
                                          </p:val>
                                        </p:tav>
                                      </p:tavLst>
                                    </p:anim>
                                    <p:anim calcmode="lin" valueType="num">
                                      <p:cBhvr>
                                        <p:cTn id="162" dur="1000" fill="hold"/>
                                        <p:tgtEl>
                                          <p:spTgt spid="16"/>
                                        </p:tgtEl>
                                        <p:attrNameLst>
                                          <p:attrName>ppt_h</p:attrName>
                                        </p:attrNameLst>
                                      </p:cBhvr>
                                      <p:tavLst>
                                        <p:tav tm="0">
                                          <p:val>
                                            <p:fltVal val="0"/>
                                          </p:val>
                                        </p:tav>
                                        <p:tav tm="100000">
                                          <p:val>
                                            <p:strVal val="#ppt_h"/>
                                          </p:val>
                                        </p:tav>
                                      </p:tavLst>
                                    </p:anim>
                                    <p:anim calcmode="lin" valueType="num">
                                      <p:cBhvr>
                                        <p:cTn id="163" dur="1000" fill="hold"/>
                                        <p:tgtEl>
                                          <p:spTgt spid="16"/>
                                        </p:tgtEl>
                                        <p:attrNameLst>
                                          <p:attrName>style.rotation</p:attrName>
                                        </p:attrNameLst>
                                      </p:cBhvr>
                                      <p:tavLst>
                                        <p:tav tm="0">
                                          <p:val>
                                            <p:fltVal val="90"/>
                                          </p:val>
                                        </p:tav>
                                        <p:tav tm="100000">
                                          <p:val>
                                            <p:fltVal val="0"/>
                                          </p:val>
                                        </p:tav>
                                      </p:tavLst>
                                    </p:anim>
                                    <p:animEffect transition="in" filter="fade">
                                      <p:cBhvr>
                                        <p:cTn id="164" dur="1000"/>
                                        <p:tgtEl>
                                          <p:spTgt spid="16"/>
                                        </p:tgtEl>
                                      </p:cBhvr>
                                    </p:animEffect>
                                  </p:childTnLst>
                                </p:cTn>
                              </p:par>
                            </p:childTnLst>
                          </p:cTn>
                        </p:par>
                      </p:childTnLst>
                    </p:cTn>
                  </p:par>
                  <p:par>
                    <p:cTn id="165" fill="hold">
                      <p:stCondLst>
                        <p:cond delay="indefinite"/>
                      </p:stCondLst>
                      <p:childTnLst>
                        <p:par>
                          <p:cTn id="166" fill="hold">
                            <p:stCondLst>
                              <p:cond delay="0"/>
                            </p:stCondLst>
                            <p:childTnLst>
                              <p:par>
                                <p:cTn id="167" presetID="31" presetClass="entr" presetSubtype="0" fill="hold" grpId="0" nodeType="clickEffect">
                                  <p:stCondLst>
                                    <p:cond delay="0"/>
                                  </p:stCondLst>
                                  <p:childTnLst>
                                    <p:set>
                                      <p:cBhvr>
                                        <p:cTn id="168" dur="1" fill="hold">
                                          <p:stCondLst>
                                            <p:cond delay="0"/>
                                          </p:stCondLst>
                                        </p:cTn>
                                        <p:tgtEl>
                                          <p:spTgt spid="19"/>
                                        </p:tgtEl>
                                        <p:attrNameLst>
                                          <p:attrName>style.visibility</p:attrName>
                                        </p:attrNameLst>
                                      </p:cBhvr>
                                      <p:to>
                                        <p:strVal val="visible"/>
                                      </p:to>
                                    </p:set>
                                    <p:anim calcmode="lin" valueType="num">
                                      <p:cBhvr>
                                        <p:cTn id="169" dur="1000" fill="hold"/>
                                        <p:tgtEl>
                                          <p:spTgt spid="19"/>
                                        </p:tgtEl>
                                        <p:attrNameLst>
                                          <p:attrName>ppt_w</p:attrName>
                                        </p:attrNameLst>
                                      </p:cBhvr>
                                      <p:tavLst>
                                        <p:tav tm="0">
                                          <p:val>
                                            <p:fltVal val="0"/>
                                          </p:val>
                                        </p:tav>
                                        <p:tav tm="100000">
                                          <p:val>
                                            <p:strVal val="#ppt_w"/>
                                          </p:val>
                                        </p:tav>
                                      </p:tavLst>
                                    </p:anim>
                                    <p:anim calcmode="lin" valueType="num">
                                      <p:cBhvr>
                                        <p:cTn id="170" dur="1000" fill="hold"/>
                                        <p:tgtEl>
                                          <p:spTgt spid="19"/>
                                        </p:tgtEl>
                                        <p:attrNameLst>
                                          <p:attrName>ppt_h</p:attrName>
                                        </p:attrNameLst>
                                      </p:cBhvr>
                                      <p:tavLst>
                                        <p:tav tm="0">
                                          <p:val>
                                            <p:fltVal val="0"/>
                                          </p:val>
                                        </p:tav>
                                        <p:tav tm="100000">
                                          <p:val>
                                            <p:strVal val="#ppt_h"/>
                                          </p:val>
                                        </p:tav>
                                      </p:tavLst>
                                    </p:anim>
                                    <p:anim calcmode="lin" valueType="num">
                                      <p:cBhvr>
                                        <p:cTn id="171" dur="1000" fill="hold"/>
                                        <p:tgtEl>
                                          <p:spTgt spid="19"/>
                                        </p:tgtEl>
                                        <p:attrNameLst>
                                          <p:attrName>style.rotation</p:attrName>
                                        </p:attrNameLst>
                                      </p:cBhvr>
                                      <p:tavLst>
                                        <p:tav tm="0">
                                          <p:val>
                                            <p:fltVal val="90"/>
                                          </p:val>
                                        </p:tav>
                                        <p:tav tm="100000">
                                          <p:val>
                                            <p:fltVal val="0"/>
                                          </p:val>
                                        </p:tav>
                                      </p:tavLst>
                                    </p:anim>
                                    <p:animEffect transition="in" filter="fade">
                                      <p:cBhvr>
                                        <p:cTn id="17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a:t>
            </a:r>
            <a:endParaRPr lang="zh-CN" altLang="en-US" dirty="0"/>
          </a:p>
        </p:txBody>
      </p:sp>
      <p:sp>
        <p:nvSpPr>
          <p:cNvPr id="3" name="内容占位符 2"/>
          <p:cNvSpPr>
            <a:spLocks noGrp="1"/>
          </p:cNvSpPr>
          <p:nvPr>
            <p:ph idx="1"/>
          </p:nvPr>
        </p:nvSpPr>
        <p:spPr>
          <a:xfrm>
            <a:off x="279133" y="1337912"/>
            <a:ext cx="11636943" cy="5520087"/>
          </a:xfrm>
        </p:spPr>
        <p:txBody>
          <a:bodyPr/>
          <a:lstStyle/>
          <a:p>
            <a:pPr marL="0" indent="0" algn="just">
              <a:buNone/>
            </a:pPr>
            <a:r>
              <a:rPr lang="en-US" altLang="zh-CN" b="1" dirty="0">
                <a:solidFill>
                  <a:srgbClr val="FF0000"/>
                </a:solidFill>
              </a:rPr>
              <a:t>Please note that:</a:t>
            </a:r>
          </a:p>
          <a:p>
            <a:pPr marL="514350" indent="-514350" algn="just">
              <a:buFont typeface="+mj-ea"/>
              <a:buAutoNum type="circleNumDbPlain"/>
            </a:pPr>
            <a:r>
              <a:rPr lang="en-US" altLang="zh-CN" i="1" dirty="0">
                <a:solidFill>
                  <a:srgbClr val="FF0000"/>
                </a:solidFill>
              </a:rPr>
              <a:t>Processing is not necessarily a program. </a:t>
            </a:r>
            <a:r>
              <a:rPr lang="en-US" altLang="zh-CN" dirty="0"/>
              <a:t>A processing block may represent </a:t>
            </a:r>
            <a:r>
              <a:rPr lang="en-US" altLang="zh-CN" u="sng" dirty="0">
                <a:solidFill>
                  <a:srgbClr val="0000CC"/>
                </a:solidFill>
              </a:rPr>
              <a:t>a series of programs</a:t>
            </a:r>
            <a:r>
              <a:rPr lang="en-US" altLang="zh-CN" dirty="0"/>
              <a:t>, </a:t>
            </a:r>
            <a:r>
              <a:rPr lang="en-US" altLang="zh-CN" u="sng" dirty="0">
                <a:solidFill>
                  <a:srgbClr val="0000CC"/>
                </a:solidFill>
              </a:rPr>
              <a:t>a single program</a:t>
            </a:r>
            <a:r>
              <a:rPr lang="en-US" altLang="zh-CN" dirty="0"/>
              <a:t>.</a:t>
            </a:r>
          </a:p>
          <a:p>
            <a:pPr marL="514350" indent="-514350" algn="just">
              <a:buFont typeface="+mj-ea"/>
              <a:buAutoNum type="circleNumDbPlain"/>
            </a:pPr>
            <a:r>
              <a:rPr lang="en-US" altLang="zh-CN" i="1" dirty="0">
                <a:solidFill>
                  <a:srgbClr val="FF0000"/>
                </a:solidFill>
              </a:rPr>
              <a:t>A data store is not the same as a file</a:t>
            </a:r>
            <a:r>
              <a:rPr lang="en-US" altLang="zh-CN" dirty="0"/>
              <a:t>, it can represent</a:t>
            </a:r>
            <a:r>
              <a:rPr lang="en-US" altLang="zh-CN" u="sng" dirty="0">
                <a:solidFill>
                  <a:srgbClr val="0000CC"/>
                </a:solidFill>
              </a:rPr>
              <a:t> a file, a part of a file, a database element, a part of a record, </a:t>
            </a:r>
            <a:r>
              <a:rPr lang="en-US" altLang="zh-CN" dirty="0"/>
              <a:t>etc.</a:t>
            </a:r>
          </a:p>
          <a:p>
            <a:pPr marL="514350" indent="-514350" algn="just">
              <a:buFont typeface="+mj-ea"/>
              <a:buAutoNum type="circleNumDbPlain"/>
            </a:pPr>
            <a:r>
              <a:rPr lang="en-US" altLang="zh-CN" i="1" dirty="0">
                <a:solidFill>
                  <a:srgbClr val="FF0000"/>
                </a:solidFill>
              </a:rPr>
              <a:t>Both data storage and data flow are data</a:t>
            </a:r>
            <a:r>
              <a:rPr lang="en-US" altLang="zh-CN" dirty="0"/>
              <a:t>, only in different states. </a:t>
            </a:r>
            <a:r>
              <a:rPr lang="en-US" altLang="zh-CN" u="sng" dirty="0">
                <a:solidFill>
                  <a:srgbClr val="FF0000"/>
                </a:solidFill>
                <a:effectLst>
                  <a:outerShdw blurRad="38100" dist="38100" dir="2700000" algn="tl">
                    <a:srgbClr val="000000">
                      <a:alpha val="43137"/>
                    </a:srgbClr>
                  </a:outerShdw>
                </a:effectLst>
              </a:rPr>
              <a:t>The data store is at rest. The data stream is data in motion.(</a:t>
            </a:r>
            <a:r>
              <a:rPr lang="zh-CN" altLang="en-US" b="1" dirty="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数据存储是处于静止状态的数据，数据流是处于运动中的数据</a:t>
            </a:r>
            <a:r>
              <a:rPr lang="en-US" altLang="zh-CN" u="sng" dirty="0">
                <a:solidFill>
                  <a:srgbClr val="FF0000"/>
                </a:solidFill>
                <a:effectLst>
                  <a:outerShdw blurRad="38100" dist="38100" dir="2700000" algn="tl">
                    <a:srgbClr val="000000">
                      <a:alpha val="43137"/>
                    </a:srgbClr>
                  </a:outerShdw>
                </a:effectLst>
              </a:rPr>
              <a:t>).</a:t>
            </a:r>
          </a:p>
          <a:p>
            <a:pPr marL="514350" indent="-514350" algn="just">
              <a:buFont typeface="+mj-ea"/>
              <a:buAutoNum type="circleNumDbPlain"/>
            </a:pPr>
            <a:r>
              <a:rPr lang="en-US" altLang="zh-CN" dirty="0">
                <a:solidFill>
                  <a:srgbClr val="0000CC"/>
                </a:solidFill>
              </a:rPr>
              <a:t>DFD answers "what to do"  not "how to do".</a:t>
            </a:r>
            <a:endParaRPr lang="zh-CN" altLang="en-US"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57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sp>
        <p:nvSpPr>
          <p:cNvPr id="3" name="内容占位符 2"/>
          <p:cNvSpPr>
            <a:spLocks noGrp="1"/>
          </p:cNvSpPr>
          <p:nvPr>
            <p:ph idx="1"/>
          </p:nvPr>
        </p:nvSpPr>
        <p:spPr>
          <a:xfrm>
            <a:off x="279133" y="1337913"/>
            <a:ext cx="11636943" cy="3451258"/>
          </a:xfrm>
        </p:spPr>
        <p:txBody>
          <a:bodyPr/>
          <a:lstStyle/>
          <a:p>
            <a:pPr marL="0" indent="0" algn="just">
              <a:lnSpc>
                <a:spcPct val="150000"/>
              </a:lnSpc>
              <a:buNone/>
            </a:pPr>
            <a:r>
              <a:rPr lang="zh-CN" altLang="en-US" b="1" dirty="0"/>
              <a:t>假设一家工厂的</a:t>
            </a:r>
            <a:r>
              <a:rPr lang="zh-CN" altLang="en-US" b="1" dirty="0">
                <a:solidFill>
                  <a:srgbClr val="FF0000"/>
                </a:solidFill>
              </a:rPr>
              <a:t>釆购部每天需要一张定货报表</a:t>
            </a:r>
            <a:r>
              <a:rPr lang="en-US" altLang="zh-CN" b="1" dirty="0"/>
              <a:t>,</a:t>
            </a:r>
            <a:r>
              <a:rPr lang="zh-CN" altLang="en-US" b="1" dirty="0"/>
              <a:t>报表按零件编号排序</a:t>
            </a:r>
            <a:r>
              <a:rPr lang="en-US" altLang="zh-CN" b="1" dirty="0"/>
              <a:t>,</a:t>
            </a:r>
            <a:r>
              <a:rPr lang="zh-CN" altLang="en-US" b="1" dirty="0"/>
              <a:t>表中列出所有需要再次定货的零件。对于每个需要再次定货的零件应该列出下述数据</a:t>
            </a:r>
            <a:r>
              <a:rPr lang="en-US" altLang="zh-CN" b="1" dirty="0"/>
              <a:t>:</a:t>
            </a:r>
            <a:r>
              <a:rPr lang="zh-CN" altLang="en-US" b="1" dirty="0"/>
              <a:t>零件编号</a:t>
            </a:r>
            <a:r>
              <a:rPr lang="en-US" altLang="zh-CN" b="1" dirty="0"/>
              <a:t>,</a:t>
            </a:r>
            <a:r>
              <a:rPr lang="zh-CN" altLang="en-US" b="1" dirty="0"/>
              <a:t>零件名称</a:t>
            </a:r>
            <a:r>
              <a:rPr lang="en-US" altLang="zh-CN" b="1" dirty="0"/>
              <a:t>,</a:t>
            </a:r>
            <a:r>
              <a:rPr lang="zh-CN" altLang="en-US" b="1" dirty="0"/>
              <a:t>定货数量</a:t>
            </a:r>
            <a:r>
              <a:rPr lang="en-US" altLang="zh-CN" b="1" dirty="0"/>
              <a:t>,</a:t>
            </a:r>
            <a:r>
              <a:rPr lang="zh-CN" altLang="en-US" b="1" dirty="0"/>
              <a:t>目前价格</a:t>
            </a:r>
            <a:r>
              <a:rPr lang="en-US" altLang="zh-CN" b="1" dirty="0"/>
              <a:t>,</a:t>
            </a:r>
            <a:r>
              <a:rPr lang="zh-CN" altLang="en-US" b="1" dirty="0"/>
              <a:t>主要供应者</a:t>
            </a:r>
            <a:r>
              <a:rPr lang="en-US" altLang="zh-CN" b="1" dirty="0"/>
              <a:t>,</a:t>
            </a:r>
            <a:r>
              <a:rPr lang="zh-CN" altLang="en-US" b="1" dirty="0"/>
              <a:t>次要供应者。零件入库或出库称为事务</a:t>
            </a:r>
            <a:r>
              <a:rPr lang="en-US" altLang="zh-CN" b="1" dirty="0"/>
              <a:t>,</a:t>
            </a:r>
            <a:r>
              <a:rPr lang="zh-CN" altLang="en-US" b="1" dirty="0"/>
              <a:t>通过放在仓库中的</a:t>
            </a:r>
            <a:r>
              <a:rPr lang="en-US" altLang="zh-CN" b="1" dirty="0"/>
              <a:t>CRT</a:t>
            </a:r>
            <a:r>
              <a:rPr lang="zh-CN" altLang="en-US" b="1" dirty="0"/>
              <a:t>终端把事务报告给定货系统。当某种零件的库存数量少于库存量临界值时就应该再次</a:t>
            </a:r>
            <a:r>
              <a:rPr lang="zh-CN" altLang="en-US" b="1" dirty="0" smtClean="0"/>
              <a:t>定货</a:t>
            </a:r>
            <a:r>
              <a:rPr lang="zh-CN" altLang="en-US" b="1" dirty="0"/>
              <a:t>。</a:t>
            </a:r>
            <a:endParaRPr lang="zh-CN" altLang="en-US" dirty="0"/>
          </a:p>
        </p:txBody>
      </p:sp>
      <p:sp>
        <p:nvSpPr>
          <p:cNvPr id="4" name="矩形 3"/>
          <p:cNvSpPr/>
          <p:nvPr/>
        </p:nvSpPr>
        <p:spPr>
          <a:xfrm>
            <a:off x="1428750" y="4789173"/>
            <a:ext cx="2571750" cy="68052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t>数据源点和终点</a:t>
            </a:r>
          </a:p>
        </p:txBody>
      </p:sp>
      <p:sp>
        <p:nvSpPr>
          <p:cNvPr id="5" name="矩形 4"/>
          <p:cNvSpPr/>
          <p:nvPr/>
        </p:nvSpPr>
        <p:spPr>
          <a:xfrm>
            <a:off x="4529503" y="4789172"/>
            <a:ext cx="2571750" cy="68052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t>数据处理</a:t>
            </a:r>
          </a:p>
        </p:txBody>
      </p:sp>
      <p:sp>
        <p:nvSpPr>
          <p:cNvPr id="6" name="矩形 5"/>
          <p:cNvSpPr/>
          <p:nvPr/>
        </p:nvSpPr>
        <p:spPr>
          <a:xfrm>
            <a:off x="7493096" y="4789171"/>
            <a:ext cx="3296824" cy="68052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CN" altLang="en-US" sz="2400" b="1" dirty="0"/>
              <a:t>数据流和数据存储</a:t>
            </a:r>
          </a:p>
        </p:txBody>
      </p:sp>
      <p:sp>
        <p:nvSpPr>
          <p:cNvPr id="7" name="矩形 6"/>
          <p:cNvSpPr/>
          <p:nvPr/>
        </p:nvSpPr>
        <p:spPr>
          <a:xfrm>
            <a:off x="2628598" y="5783580"/>
            <a:ext cx="7475521" cy="7658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CN" altLang="en-US" sz="4000" b="1" dirty="0">
                <a:latin typeface="黑体" panose="02010609060101010101" pitchFamily="49" charset="-122"/>
                <a:ea typeface="黑体" panose="02010609060101010101" pitchFamily="49" charset="-122"/>
              </a:rPr>
              <a:t>数据流图</a:t>
            </a:r>
            <a:r>
              <a:rPr lang="en-US" altLang="zh-CN" sz="4000" b="1" dirty="0">
                <a:latin typeface="黑体" panose="02010609060101010101" pitchFamily="49" charset="-122"/>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工厂零件采购系统</a:t>
            </a:r>
          </a:p>
        </p:txBody>
      </p:sp>
    </p:spTree>
    <p:extLst>
      <p:ext uri="{BB962C8B-B14F-4D97-AF65-F5344CB8AC3E}">
        <p14:creationId xmlns:p14="http://schemas.microsoft.com/office/powerpoint/2010/main" val="1807699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sp>
        <p:nvSpPr>
          <p:cNvPr id="3" name="内容占位符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ü"/>
            </a:pPr>
            <a:r>
              <a:rPr lang="zh-CN" altLang="en-US" b="1" dirty="0">
                <a:solidFill>
                  <a:srgbClr val="FF0000"/>
                </a:solidFill>
              </a:rPr>
              <a:t>釆购部每天需要一张定货报表</a:t>
            </a:r>
            <a:endParaRPr lang="en-US" altLang="zh-CN" b="1" dirty="0">
              <a:solidFill>
                <a:srgbClr val="FF0000"/>
              </a:solidFill>
            </a:endParaRPr>
          </a:p>
          <a:p>
            <a:pPr>
              <a:lnSpc>
                <a:spcPct val="150000"/>
              </a:lnSpc>
              <a:buFont typeface="Wingdings" panose="05000000000000000000" pitchFamily="2" charset="2"/>
              <a:buChar char="ü"/>
            </a:pPr>
            <a:r>
              <a:rPr lang="zh-CN" altLang="en-US" b="1" dirty="0"/>
              <a:t>通过放在仓库中的</a:t>
            </a:r>
            <a:r>
              <a:rPr lang="en-US" altLang="zh-CN" b="1" dirty="0"/>
              <a:t>CRT</a:t>
            </a:r>
            <a:r>
              <a:rPr lang="zh-CN" altLang="en-US" b="1" dirty="0"/>
              <a:t>终端把事务报告给定货系统</a:t>
            </a:r>
            <a:endParaRPr lang="en-US" altLang="zh-CN" b="1" dirty="0"/>
          </a:p>
          <a:p>
            <a:pPr marL="0" indent="457200">
              <a:lnSpc>
                <a:spcPct val="150000"/>
              </a:lnSpc>
              <a:buNone/>
            </a:pPr>
            <a:r>
              <a:rPr lang="zh-CN" altLang="en-US" b="1" dirty="0">
                <a:solidFill>
                  <a:srgbClr val="0000CC"/>
                </a:solidFill>
              </a:rPr>
              <a:t>数据源点：</a:t>
            </a:r>
            <a:endParaRPr lang="en-US" altLang="zh-CN" b="1" dirty="0">
              <a:solidFill>
                <a:srgbClr val="0000CC"/>
              </a:solidFill>
            </a:endParaRPr>
          </a:p>
          <a:p>
            <a:pPr marL="0" indent="457200">
              <a:lnSpc>
                <a:spcPct val="150000"/>
              </a:lnSpc>
              <a:buNone/>
            </a:pPr>
            <a:r>
              <a:rPr lang="zh-CN" altLang="en-US" b="1" dirty="0">
                <a:solidFill>
                  <a:srgbClr val="0000CC"/>
                </a:solidFill>
              </a:rPr>
              <a:t>数据终点：</a:t>
            </a:r>
            <a:endParaRPr lang="en-US" altLang="zh-CN" b="1" dirty="0">
              <a:solidFill>
                <a:srgbClr val="0000CC"/>
              </a:solidFill>
            </a:endParaRPr>
          </a:p>
          <a:p>
            <a:pPr marL="0" indent="457200">
              <a:lnSpc>
                <a:spcPct val="150000"/>
              </a:lnSpc>
              <a:buNone/>
            </a:pPr>
            <a:r>
              <a:rPr lang="zh-CN" altLang="en-US" b="1" dirty="0">
                <a:solidFill>
                  <a:srgbClr val="0000CC"/>
                </a:solidFill>
              </a:rPr>
              <a:t>数据处理：</a:t>
            </a:r>
            <a:endParaRPr lang="en-US" altLang="zh-CN" b="1" dirty="0">
              <a:solidFill>
                <a:srgbClr val="0000CC"/>
              </a:solidFill>
            </a:endParaRPr>
          </a:p>
          <a:p>
            <a:pPr marL="0" indent="457200">
              <a:lnSpc>
                <a:spcPct val="150000"/>
              </a:lnSpc>
              <a:buNone/>
            </a:pPr>
            <a:r>
              <a:rPr lang="zh-CN" altLang="en-US" b="1" dirty="0">
                <a:solidFill>
                  <a:srgbClr val="0000CC"/>
                </a:solidFill>
              </a:rPr>
              <a:t>数   据  流：</a:t>
            </a:r>
            <a:endParaRPr lang="en-US" altLang="zh-CN" b="1" dirty="0">
              <a:solidFill>
                <a:srgbClr val="0000CC"/>
              </a:solidFill>
            </a:endParaRPr>
          </a:p>
          <a:p>
            <a:pPr marL="0" indent="457200">
              <a:lnSpc>
                <a:spcPct val="150000"/>
              </a:lnSpc>
              <a:buNone/>
            </a:pPr>
            <a:r>
              <a:rPr lang="zh-CN" altLang="en-US" b="1" dirty="0">
                <a:solidFill>
                  <a:srgbClr val="0000CC"/>
                </a:solidFill>
              </a:rPr>
              <a:t>数据存储：</a:t>
            </a:r>
            <a:endParaRPr lang="zh-CN" altLang="en-US" dirty="0">
              <a:solidFill>
                <a:srgbClr val="0000CC"/>
              </a:solidFill>
            </a:endParaRPr>
          </a:p>
        </p:txBody>
      </p:sp>
      <p:sp>
        <p:nvSpPr>
          <p:cNvPr id="5" name="矩形 4"/>
          <p:cNvSpPr/>
          <p:nvPr/>
        </p:nvSpPr>
        <p:spPr>
          <a:xfrm>
            <a:off x="2617470" y="3537147"/>
            <a:ext cx="1554480"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采购员</a:t>
            </a:r>
          </a:p>
        </p:txBody>
      </p:sp>
      <p:sp>
        <p:nvSpPr>
          <p:cNvPr id="6" name="矩形 5"/>
          <p:cNvSpPr/>
          <p:nvPr/>
        </p:nvSpPr>
        <p:spPr>
          <a:xfrm>
            <a:off x="2617470" y="4222252"/>
            <a:ext cx="2205990"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产生定货报表</a:t>
            </a:r>
          </a:p>
        </p:txBody>
      </p:sp>
      <p:sp>
        <p:nvSpPr>
          <p:cNvPr id="7" name="矩形 6"/>
          <p:cNvSpPr/>
          <p:nvPr/>
        </p:nvSpPr>
        <p:spPr>
          <a:xfrm>
            <a:off x="2617470" y="4941647"/>
            <a:ext cx="1554480"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定货报表</a:t>
            </a:r>
          </a:p>
        </p:txBody>
      </p:sp>
      <p:sp>
        <p:nvSpPr>
          <p:cNvPr id="8" name="矩形 7"/>
          <p:cNvSpPr/>
          <p:nvPr/>
        </p:nvSpPr>
        <p:spPr>
          <a:xfrm>
            <a:off x="6546898" y="2999937"/>
            <a:ext cx="1800526"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rPr>
              <a:t>仓库管理员</a:t>
            </a:r>
          </a:p>
        </p:txBody>
      </p:sp>
      <p:sp>
        <p:nvSpPr>
          <p:cNvPr id="9" name="矩形 8"/>
          <p:cNvSpPr/>
          <p:nvPr/>
        </p:nvSpPr>
        <p:spPr>
          <a:xfrm>
            <a:off x="6546898" y="4227967"/>
            <a:ext cx="1800526"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rPr>
              <a:t>事务处理</a:t>
            </a:r>
          </a:p>
        </p:txBody>
      </p:sp>
      <p:sp>
        <p:nvSpPr>
          <p:cNvPr id="10" name="矩形 9"/>
          <p:cNvSpPr/>
          <p:nvPr/>
        </p:nvSpPr>
        <p:spPr>
          <a:xfrm>
            <a:off x="6546898" y="4953077"/>
            <a:ext cx="1800526"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rPr>
              <a:t>事务</a:t>
            </a:r>
          </a:p>
        </p:txBody>
      </p:sp>
      <p:sp>
        <p:nvSpPr>
          <p:cNvPr id="11" name="矩形 10"/>
          <p:cNvSpPr/>
          <p:nvPr/>
        </p:nvSpPr>
        <p:spPr>
          <a:xfrm>
            <a:off x="2617470" y="5581727"/>
            <a:ext cx="2994660"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产生定货报表的数据</a:t>
            </a:r>
          </a:p>
        </p:txBody>
      </p:sp>
      <p:sp>
        <p:nvSpPr>
          <p:cNvPr id="12" name="矩形 11"/>
          <p:cNvSpPr/>
          <p:nvPr/>
        </p:nvSpPr>
        <p:spPr>
          <a:xfrm>
            <a:off x="6546898" y="5558867"/>
            <a:ext cx="1800526" cy="349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FF0000"/>
                </a:solidFill>
              </a:rPr>
              <a:t>库存清单</a:t>
            </a:r>
          </a:p>
        </p:txBody>
      </p:sp>
    </p:spTree>
    <p:extLst>
      <p:ext uri="{BB962C8B-B14F-4D97-AF65-F5344CB8AC3E}">
        <p14:creationId xmlns:p14="http://schemas.microsoft.com/office/powerpoint/2010/main" val="5032186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2.4   Data flow diagram-Example</a:t>
            </a:r>
            <a:endParaRPr lang="zh-CN" altLang="en-US" dirty="0"/>
          </a:p>
        </p:txBody>
      </p:sp>
      <p:sp>
        <p:nvSpPr>
          <p:cNvPr id="3" name="内容占位符 2"/>
          <p:cNvSpPr>
            <a:spLocks noGrp="1"/>
          </p:cNvSpPr>
          <p:nvPr>
            <p:ph idx="1"/>
          </p:nvPr>
        </p:nvSpPr>
        <p:spPr/>
        <p:txBody>
          <a:bodyPr/>
          <a:lstStyle/>
          <a:p>
            <a:pPr marL="0" indent="0">
              <a:buNone/>
            </a:pPr>
            <a:r>
              <a:rPr lang="en-US" altLang="zh-CN" b="1" dirty="0"/>
              <a:t>Elements of DFD:</a:t>
            </a:r>
            <a:endParaRPr lang="zh-CN" altLang="en-US" dirty="0"/>
          </a:p>
        </p:txBody>
      </p:sp>
      <p:graphicFrame>
        <p:nvGraphicFramePr>
          <p:cNvPr id="4" name="Group 61"/>
          <p:cNvGraphicFramePr>
            <a:graphicFrameLocks/>
          </p:cNvGraphicFramePr>
          <p:nvPr>
            <p:extLst>
              <p:ext uri="{D42A27DB-BD31-4B8C-83A1-F6EECF244321}">
                <p14:modId xmlns:p14="http://schemas.microsoft.com/office/powerpoint/2010/main" val="4030557344"/>
              </p:ext>
            </p:extLst>
          </p:nvPr>
        </p:nvGraphicFramePr>
        <p:xfrm>
          <a:off x="2897188" y="1356097"/>
          <a:ext cx="6697662" cy="5266538"/>
        </p:xfrm>
        <a:graphic>
          <a:graphicData uri="http://schemas.openxmlformats.org/drawingml/2006/table">
            <a:tbl>
              <a:tblPr/>
              <a:tblGrid>
                <a:gridCol w="3349625">
                  <a:extLst>
                    <a:ext uri="{9D8B030D-6E8A-4147-A177-3AD203B41FA5}">
                      <a16:colId xmlns:a16="http://schemas.microsoft.com/office/drawing/2014/main" xmlns="" val="20000"/>
                    </a:ext>
                  </a:extLst>
                </a:gridCol>
                <a:gridCol w="3348037">
                  <a:extLst>
                    <a:ext uri="{9D8B030D-6E8A-4147-A177-3AD203B41FA5}">
                      <a16:colId xmlns:a16="http://schemas.microsoft.com/office/drawing/2014/main" xmlns="" val="20001"/>
                    </a:ext>
                  </a:extLst>
                </a:gridCol>
              </a:tblGrid>
              <a:tr h="396262">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rgbClr val="FF0000"/>
                          </a:solidFill>
                          <a:effectLst/>
                          <a:latin typeface="Arial" panose="020B0604020202020204" pitchFamily="34" charset="0"/>
                          <a:ea typeface="楷体_GB2312" pitchFamily="49" charset="-122"/>
                        </a:rPr>
                        <a:t>源点</a:t>
                      </a:r>
                      <a:r>
                        <a:rPr kumimoji="0" lang="en-US" altLang="zh-CN" sz="2000" b="1" i="0" u="none" strike="noStrike" cap="none" normalizeH="0" baseline="0" dirty="0">
                          <a:ln>
                            <a:noFill/>
                          </a:ln>
                          <a:solidFill>
                            <a:srgbClr val="FF0000"/>
                          </a:solidFill>
                          <a:effectLst/>
                          <a:latin typeface="Arial" panose="020B0604020202020204" pitchFamily="34" charset="0"/>
                          <a:ea typeface="楷体_GB2312" pitchFamily="49" charset="-122"/>
                        </a:rPr>
                        <a:t>/</a:t>
                      </a:r>
                      <a:r>
                        <a:rPr kumimoji="0" lang="zh-CN" altLang="en-US" sz="2000" b="1" i="0" u="none" strike="noStrike" cap="none" normalizeH="0" baseline="0" dirty="0">
                          <a:ln>
                            <a:noFill/>
                          </a:ln>
                          <a:solidFill>
                            <a:srgbClr val="FF0000"/>
                          </a:solidFill>
                          <a:effectLst/>
                          <a:latin typeface="Arial" panose="020B0604020202020204" pitchFamily="34" charset="0"/>
                          <a:ea typeface="楷体_GB2312" pitchFamily="49" charset="-122"/>
                        </a:rPr>
                        <a:t>终点</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rgbClr val="FF0000"/>
                          </a:solidFill>
                          <a:effectLst/>
                          <a:latin typeface="Arial" panose="020B0604020202020204" pitchFamily="34" charset="0"/>
                          <a:ea typeface="楷体_GB2312" pitchFamily="49" charset="-122"/>
                        </a:rPr>
                        <a:t>处理</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9943">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采购员</a:t>
                      </a:r>
                      <a:r>
                        <a:rPr kumimoji="0" lang="en-US" altLang="zh-CN" sz="2000" b="1" i="0" u="none" strike="noStrike" cap="none" normalizeH="0" baseline="0" dirty="0">
                          <a:ln>
                            <a:noFill/>
                          </a:ln>
                          <a:solidFill>
                            <a:schemeClr val="tx1"/>
                          </a:solidFill>
                          <a:effectLst/>
                          <a:latin typeface="仿宋_GB2312" pitchFamily="49" charset="-122"/>
                          <a:ea typeface="仿宋_GB2312" pitchFamily="49" charset="-122"/>
                        </a:rPr>
                        <a:t>;</a:t>
                      </a: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仓库管理员</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产生报表</a:t>
                      </a:r>
                      <a:r>
                        <a:rPr kumimoji="0" lang="en-US" altLang="zh-CN" sz="2000" b="1" i="0" u="none" strike="noStrike" cap="none" normalizeH="0" baseline="0" dirty="0">
                          <a:ln>
                            <a:noFill/>
                          </a:ln>
                          <a:solidFill>
                            <a:schemeClr val="tx1"/>
                          </a:solidFill>
                          <a:effectLst/>
                          <a:latin typeface="仿宋_GB2312" pitchFamily="49" charset="-122"/>
                          <a:ea typeface="仿宋_GB2312" pitchFamily="49" charset="-122"/>
                        </a:rPr>
                        <a:t>;</a:t>
                      </a: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处理事务</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96262">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rgbClr val="FF0000"/>
                          </a:solidFill>
                          <a:effectLst/>
                          <a:latin typeface="Arial" panose="020B0604020202020204" pitchFamily="34" charset="0"/>
                          <a:ea typeface="楷体_GB2312" pitchFamily="49" charset="-122"/>
                        </a:rPr>
                        <a:t>数据流</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rgbClr val="FF0000"/>
                          </a:solidFill>
                          <a:effectLst/>
                          <a:latin typeface="Arial" panose="020B0604020202020204" pitchFamily="34" charset="0"/>
                          <a:ea typeface="楷体_GB2312" pitchFamily="49" charset="-122"/>
                        </a:rPr>
                        <a:t>数据存储</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054071">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订货报表</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零件编号</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零件名称</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订货数量</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目前价格</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主要供应商</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次要供应商</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事务</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零件编号</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事务类型</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数量</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1pPr>
                      <a:lvl2pPr>
                        <a:spcBef>
                          <a:spcPct val="20000"/>
                        </a:spcBef>
                        <a:buClr>
                          <a:schemeClr val="tx2"/>
                        </a:buClr>
                        <a:buSzPct val="50000"/>
                        <a:buFont typeface="Wingdings" panose="05000000000000000000" pitchFamily="2" charset="2"/>
                        <a:defRPr sz="24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2pPr>
                      <a:lvl3pPr>
                        <a:spcBef>
                          <a:spcPct val="20000"/>
                        </a:spcBef>
                        <a:buClr>
                          <a:schemeClr val="accent2"/>
                        </a:buClr>
                        <a:defRPr sz="2000">
                          <a:solidFill>
                            <a:schemeClr val="tx1"/>
                          </a:solidFill>
                          <a:effectLst>
                            <a:outerShdw blurRad="38100" dist="38100" dir="2700000" algn="tl">
                              <a:srgbClr val="000000"/>
                            </a:outerShdw>
                          </a:effectLst>
                          <a:latin typeface="Arial" panose="020B0604020202020204" pitchFamily="34" charset="0"/>
                          <a:ea typeface="楷体_GB2312" pitchFamily="49" charset="-122"/>
                        </a:defRPr>
                      </a:lvl3pPr>
                      <a:lvl4pPr>
                        <a:spcBef>
                          <a:spcPct val="20000"/>
                        </a:spcBef>
                        <a:buClr>
                          <a:schemeClr val="folHlink"/>
                        </a:buClr>
                        <a:buSzPct val="5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4pPr>
                      <a:lvl5pPr>
                        <a:spcBef>
                          <a:spcPct val="20000"/>
                        </a:spcBef>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5pPr>
                      <a:lvl6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6pPr>
                      <a:lvl7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7pPr>
                      <a:lvl8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8pPr>
                      <a:lvl9pPr fontAlgn="base">
                        <a:spcBef>
                          <a:spcPct val="20000"/>
                        </a:spcBef>
                        <a:spcAft>
                          <a:spcPct val="0"/>
                        </a:spcAft>
                        <a:buClr>
                          <a:schemeClr val="hlink"/>
                        </a:buClr>
                        <a:defRPr>
                          <a:solidFill>
                            <a:schemeClr val="tx1"/>
                          </a:solidFill>
                          <a:effectLst>
                            <a:outerShdw blurRad="38100" dist="38100" dir="2700000" algn="tl">
                              <a:srgbClr val="000000"/>
                            </a:outerShdw>
                          </a:effectLst>
                          <a:latin typeface="Arial" panose="020B0604020202020204" pitchFamily="34" charset="0"/>
                          <a:ea typeface="楷体_GB2312" pitchFamily="49" charset="-122"/>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订货信息</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（见订货报表）</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库存清单</a:t>
                      </a:r>
                      <a:r>
                        <a:rPr kumimoji="0" lang="zh-CN" altLang="en-US" sz="2000" b="1" i="0" u="none" strike="noStrike" cap="none" normalizeH="0" baseline="30000" dirty="0">
                          <a:ln>
                            <a:noFill/>
                          </a:ln>
                          <a:solidFill>
                            <a:schemeClr val="tx1"/>
                          </a:solidFill>
                          <a:effectLst/>
                          <a:latin typeface="仿宋_GB2312" pitchFamily="49" charset="-122"/>
                          <a:ea typeface="仿宋_GB2312" pitchFamily="49" charset="-122"/>
                        </a:rPr>
                        <a:t>*</a:t>
                      </a:r>
                      <a:r>
                        <a:rPr kumimoji="0" lang="en-US" altLang="zh-CN" sz="2000" b="1" i="0" u="none" strike="noStrike" cap="none" normalizeH="0" baseline="0" dirty="0">
                          <a:ln>
                            <a:noFill/>
                          </a:ln>
                          <a:solidFill>
                            <a:schemeClr val="tx1"/>
                          </a:solidFill>
                          <a:effectLst/>
                          <a:latin typeface="仿宋_GB2312" pitchFamily="49" charset="-122"/>
                          <a:ea typeface="仿宋_GB2312" pitchFamily="49" charset="-122"/>
                        </a:rPr>
                        <a:t>(</a:t>
                      </a: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隐含</a:t>
                      </a:r>
                      <a:r>
                        <a:rPr kumimoji="0" lang="en-US" altLang="zh-CN" sz="2000" b="1" i="0" u="none" strike="noStrike" cap="none" normalizeH="0" baseline="0" dirty="0">
                          <a:ln>
                            <a:noFill/>
                          </a:ln>
                          <a:solidFill>
                            <a:schemeClr val="tx1"/>
                          </a:solidFill>
                          <a:effectLst/>
                          <a:latin typeface="仿宋_GB2312" pitchFamily="49" charset="-122"/>
                          <a:ea typeface="仿宋_GB2312" pitchFamily="49" charset="-122"/>
                        </a:rPr>
                        <a:t>)</a:t>
                      </a:r>
                      <a:endPar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零件编号</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库存量</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zh-CN" altLang="en-US" sz="2000" b="1" i="0" u="none" strike="noStrike" cap="none" normalizeH="0" baseline="0" dirty="0">
                          <a:ln>
                            <a:noFill/>
                          </a:ln>
                          <a:solidFill>
                            <a:schemeClr val="tx1"/>
                          </a:solidFill>
                          <a:effectLst/>
                          <a:latin typeface="仿宋_GB2312" pitchFamily="49" charset="-122"/>
                          <a:ea typeface="仿宋_GB2312" pitchFamily="49" charset="-122"/>
                        </a:rPr>
                        <a:t>    库存量临界值</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1104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English mode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 model</Template>
  <TotalTime>2414</TotalTime>
  <Words>3833</Words>
  <Application>Microsoft Office PowerPoint</Application>
  <PresentationFormat>宽屏</PresentationFormat>
  <Paragraphs>569</Paragraphs>
  <Slides>50</Slides>
  <Notes>7</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50</vt:i4>
      </vt:variant>
    </vt:vector>
  </HeadingPairs>
  <TitlesOfParts>
    <vt:vector size="66" baseType="lpstr">
      <vt:lpstr>-apple-system</vt:lpstr>
      <vt:lpstr>仿宋_GB2312</vt:lpstr>
      <vt:lpstr>黑体</vt:lpstr>
      <vt:lpstr>楷体_GB2312</vt:lpstr>
      <vt:lpstr>宋体</vt:lpstr>
      <vt:lpstr>幼圆</vt:lpstr>
      <vt:lpstr>Arial</vt:lpstr>
      <vt:lpstr>Bahnschrift Condensed</vt:lpstr>
      <vt:lpstr>Calibri</vt:lpstr>
      <vt:lpstr>Calibri Light</vt:lpstr>
      <vt:lpstr>Century Schoolbook</vt:lpstr>
      <vt:lpstr>Segoe UI Black</vt:lpstr>
      <vt:lpstr>Times New Roman</vt:lpstr>
      <vt:lpstr>Wingdings</vt:lpstr>
      <vt:lpstr>English model</vt:lpstr>
      <vt:lpstr>公式</vt:lpstr>
      <vt:lpstr>Software Engineering Introduction</vt:lpstr>
      <vt:lpstr>2 Feasibility study</vt:lpstr>
      <vt:lpstr>2.4   Data flow diagram</vt:lpstr>
      <vt:lpstr>2.4   Data flow diagram-basic symbols</vt:lpstr>
      <vt:lpstr>2.4   Data flow diagram-additional symbols</vt:lpstr>
      <vt:lpstr>2.4   Data flow diagram</vt:lpstr>
      <vt:lpstr>2.4   Data flow diagram-Example</vt:lpstr>
      <vt:lpstr>2.4   Data flow diagram-Example</vt:lpstr>
      <vt:lpstr>2.4   Data flow diagram-Example</vt:lpstr>
      <vt:lpstr>2.4   Data flow diagram-Example</vt:lpstr>
      <vt:lpstr>2.4   Data flow diagram-Example</vt:lpstr>
      <vt:lpstr>2.4   Data flow diagram-Example</vt:lpstr>
      <vt:lpstr>2.4   Data flow diagram-Name</vt:lpstr>
      <vt:lpstr>2.4   Data flow diagram-Name</vt:lpstr>
      <vt:lpstr>2.4   Data flow diagram-Name</vt:lpstr>
      <vt:lpstr>2.4   Data flow diagram-Name</vt:lpstr>
      <vt:lpstr>2.4   Data flow diagram-Purpose</vt:lpstr>
      <vt:lpstr>2.4   Data flow diagram-Example 2</vt:lpstr>
      <vt:lpstr>2.4   Data flow diagram-Example 2</vt:lpstr>
      <vt:lpstr>2.4   Data flow diagram-Example 2</vt:lpstr>
      <vt:lpstr>2.4   Data flow diagram-Example 2</vt:lpstr>
      <vt:lpstr>2.4   Data flow diagram-Example 2</vt:lpstr>
      <vt:lpstr>2 Feasibility study</vt:lpstr>
      <vt:lpstr>2.5   Data dictionary</vt:lpstr>
      <vt:lpstr>2.5   Data dictionary—content</vt:lpstr>
      <vt:lpstr>2.5   Data dictionary</vt:lpstr>
      <vt:lpstr>2.5   Data dictionary—content</vt:lpstr>
      <vt:lpstr>2.5   Data dictionary—Example</vt:lpstr>
      <vt:lpstr>2.5   Data dictionary—data definition method</vt:lpstr>
      <vt:lpstr>2.5   Data dictionary—data definition method</vt:lpstr>
      <vt:lpstr>2.5   Data dictionary—Example</vt:lpstr>
      <vt:lpstr>2.5   Data dictionary—data definition method</vt:lpstr>
      <vt:lpstr>2.5   Data dictionary—data definition method</vt:lpstr>
      <vt:lpstr>2.5   Data dictionary—Example</vt:lpstr>
      <vt:lpstr>2.5   Data dictionary—data definition method</vt:lpstr>
      <vt:lpstr>2.5   Data dictionary—data definition method</vt:lpstr>
      <vt:lpstr>2.5   Data dictionary—data definition method</vt:lpstr>
      <vt:lpstr>2.5   Data dictionary—Example 1</vt:lpstr>
      <vt:lpstr>2.5   Data dictionary—function</vt:lpstr>
      <vt:lpstr>2.5   Data dictionary—implement</vt:lpstr>
      <vt:lpstr>2.6   cost / benefit analysis</vt:lpstr>
      <vt:lpstr>2.6   cost / benefit analysis</vt:lpstr>
      <vt:lpstr>2.6   cost / benefit analysis</vt:lpstr>
      <vt:lpstr>2.6   cost / benefit analysis</vt:lpstr>
      <vt:lpstr>2.6   cost / benefit analysis—method</vt:lpstr>
      <vt:lpstr>2.6   cost / benefit analysis—method</vt:lpstr>
      <vt:lpstr>2.6   cost / benefit analysis—method</vt:lpstr>
      <vt:lpstr>2.6   cost / benefit analysis—example</vt:lpstr>
      <vt:lpstr>2.6   cost / benefit analysis—example</vt:lpstr>
      <vt:lpstr>第二章小结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Shaun</cp:lastModifiedBy>
  <cp:revision>1999</cp:revision>
  <dcterms:created xsi:type="dcterms:W3CDTF">2022-08-23T04:12:54Z</dcterms:created>
  <dcterms:modified xsi:type="dcterms:W3CDTF">2023-04-10T13:51:00Z</dcterms:modified>
</cp:coreProperties>
</file>