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1"/>
  </p:notesMasterIdLst>
  <p:sldIdLst>
    <p:sldId id="260" r:id="rId2"/>
    <p:sldId id="271" r:id="rId3"/>
    <p:sldId id="272" r:id="rId4"/>
    <p:sldId id="273" r:id="rId5"/>
    <p:sldId id="344" r:id="rId6"/>
    <p:sldId id="281" r:id="rId7"/>
    <p:sldId id="274" r:id="rId8"/>
    <p:sldId id="275" r:id="rId9"/>
    <p:sldId id="276" r:id="rId10"/>
    <p:sldId id="277" r:id="rId11"/>
    <p:sldId id="278" r:id="rId12"/>
    <p:sldId id="280" r:id="rId13"/>
    <p:sldId id="279" r:id="rId14"/>
    <p:sldId id="283" r:id="rId15"/>
    <p:sldId id="282" r:id="rId16"/>
    <p:sldId id="285" r:id="rId17"/>
    <p:sldId id="287" r:id="rId18"/>
    <p:sldId id="286" r:id="rId19"/>
    <p:sldId id="288" r:id="rId20"/>
    <p:sldId id="289" r:id="rId21"/>
    <p:sldId id="290" r:id="rId22"/>
    <p:sldId id="291" r:id="rId23"/>
    <p:sldId id="292" r:id="rId24"/>
    <p:sldId id="293" r:id="rId25"/>
    <p:sldId id="294" r:id="rId26"/>
    <p:sldId id="295" r:id="rId27"/>
    <p:sldId id="296" r:id="rId28"/>
    <p:sldId id="297" r:id="rId29"/>
    <p:sldId id="298" r:id="rId30"/>
    <p:sldId id="343"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40" r:id="rId46"/>
    <p:sldId id="341" r:id="rId47"/>
    <p:sldId id="329" r:id="rId48"/>
    <p:sldId id="330" r:id="rId49"/>
    <p:sldId id="331" r:id="rId50"/>
    <p:sldId id="333" r:id="rId51"/>
    <p:sldId id="313" r:id="rId52"/>
    <p:sldId id="314" r:id="rId53"/>
    <p:sldId id="315" r:id="rId54"/>
    <p:sldId id="316" r:id="rId55"/>
    <p:sldId id="318" r:id="rId56"/>
    <p:sldId id="319" r:id="rId57"/>
    <p:sldId id="320" r:id="rId58"/>
    <p:sldId id="321" r:id="rId59"/>
    <p:sldId id="322" r:id="rId60"/>
    <p:sldId id="323" r:id="rId61"/>
    <p:sldId id="324" r:id="rId62"/>
    <p:sldId id="325" r:id="rId63"/>
    <p:sldId id="326" r:id="rId64"/>
    <p:sldId id="327" r:id="rId65"/>
    <p:sldId id="334" r:id="rId66"/>
    <p:sldId id="335" r:id="rId67"/>
    <p:sldId id="336" r:id="rId68"/>
    <p:sldId id="338" r:id="rId69"/>
    <p:sldId id="339" r:id="rId7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77163" autoAdjust="0"/>
  </p:normalViewPr>
  <p:slideViewPr>
    <p:cSldViewPr snapToGrid="0">
      <p:cViewPr varScale="1">
        <p:scale>
          <a:sx n="124" d="100"/>
          <a:sy n="124" d="100"/>
        </p:scale>
        <p:origin x="1692"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02685F-73AF-40C8-A8BF-3020DE2B1479}" type="datetimeFigureOut">
              <a:rPr lang="zh-CN" altLang="en-US" smtClean="0"/>
              <a:t>2023/5/7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4DA81-6360-4C5F-8971-CF1F68AC2CBE}" type="slidenum">
              <a:rPr lang="zh-CN" altLang="en-US" smtClean="0"/>
              <a:t>‹#›</a:t>
            </a:fld>
            <a:endParaRPr lang="zh-CN" altLang="en-US"/>
          </a:p>
        </p:txBody>
      </p:sp>
    </p:spTree>
    <p:extLst>
      <p:ext uri="{BB962C8B-B14F-4D97-AF65-F5344CB8AC3E}">
        <p14:creationId xmlns:p14="http://schemas.microsoft.com/office/powerpoint/2010/main" val="1502171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a:t>第四周</a:t>
            </a:r>
          </a:p>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1</a:t>
            </a:fld>
            <a:endParaRPr lang="zh-CN" altLang="en-US"/>
          </a:p>
        </p:txBody>
      </p:sp>
    </p:spTree>
    <p:extLst>
      <p:ext uri="{BB962C8B-B14F-4D97-AF65-F5344CB8AC3E}">
        <p14:creationId xmlns:p14="http://schemas.microsoft.com/office/powerpoint/2010/main" val="1649142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31</a:t>
            </a:fld>
            <a:endParaRPr lang="zh-CN" altLang="en-US"/>
          </a:p>
        </p:txBody>
      </p:sp>
    </p:spTree>
    <p:extLst>
      <p:ext uri="{BB962C8B-B14F-4D97-AF65-F5344CB8AC3E}">
        <p14:creationId xmlns:p14="http://schemas.microsoft.com/office/powerpoint/2010/main" val="3421878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如果两个耦合共享的数据很多，都通过参数可能很不方便，则可以利用公共环境耦合。</a:t>
            </a:r>
          </a:p>
        </p:txBody>
      </p:sp>
      <p:sp>
        <p:nvSpPr>
          <p:cNvPr id="4" name="灯片编号占位符 3"/>
          <p:cNvSpPr>
            <a:spLocks noGrp="1"/>
          </p:cNvSpPr>
          <p:nvPr>
            <p:ph type="sldNum" sz="quarter" idx="10"/>
          </p:nvPr>
        </p:nvSpPr>
        <p:spPr/>
        <p:txBody>
          <a:bodyPr/>
          <a:lstStyle/>
          <a:p>
            <a:fld id="{E0B4DA81-6360-4C5F-8971-CF1F68AC2CBE}" type="slidenum">
              <a:rPr lang="zh-CN" altLang="en-US" smtClean="0"/>
              <a:t>42</a:t>
            </a:fld>
            <a:endParaRPr lang="zh-CN" altLang="en-US"/>
          </a:p>
        </p:txBody>
      </p:sp>
    </p:spTree>
    <p:extLst>
      <p:ext uri="{BB962C8B-B14F-4D97-AF65-F5344CB8AC3E}">
        <p14:creationId xmlns:p14="http://schemas.microsoft.com/office/powerpoint/2010/main" val="2781863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b="1" dirty="0">
                <a:ea typeface="黑体" panose="02010609060101010101" pitchFamily="49" charset="-122"/>
              </a:rPr>
              <a:t>一个模块有多个入口：</a:t>
            </a:r>
            <a:endParaRPr lang="en-US" altLang="zh-CN" dirty="0"/>
          </a:p>
          <a:p>
            <a:r>
              <a:rPr lang="zh-CN" altLang="en-US" dirty="0"/>
              <a:t>这种模块完成多个功能，各个功能都在同一数据结构上操作，每一项功能有一个唯一的入口点。这个模块将根据不同的要求，确定该执行哪一个功能。由于这个模块的所有功能都是基于同一个数据结构（符号表），因此，它是一个信息内聚的模块。</a:t>
            </a:r>
          </a:p>
        </p:txBody>
      </p:sp>
      <p:sp>
        <p:nvSpPr>
          <p:cNvPr id="4" name="灯片编号占位符 3"/>
          <p:cNvSpPr>
            <a:spLocks noGrp="1"/>
          </p:cNvSpPr>
          <p:nvPr>
            <p:ph type="sldNum" sz="quarter" idx="10"/>
          </p:nvPr>
        </p:nvSpPr>
        <p:spPr/>
        <p:txBody>
          <a:bodyPr/>
          <a:lstStyle/>
          <a:p>
            <a:fld id="{E0B4DA81-6360-4C5F-8971-CF1F68AC2CBE}" type="slidenum">
              <a:rPr lang="zh-CN" altLang="en-US" smtClean="0"/>
              <a:t>43</a:t>
            </a:fld>
            <a:endParaRPr lang="zh-CN" altLang="en-US"/>
          </a:p>
        </p:txBody>
      </p:sp>
    </p:spTree>
    <p:extLst>
      <p:ext uri="{BB962C8B-B14F-4D97-AF65-F5344CB8AC3E}">
        <p14:creationId xmlns:p14="http://schemas.microsoft.com/office/powerpoint/2010/main" val="4006111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0B4DA81-6360-4C5F-8971-CF1F68AC2CBE}" type="slidenum">
              <a:rPr lang="zh-CN" altLang="en-US" smtClean="0"/>
              <a:t>50</a:t>
            </a:fld>
            <a:endParaRPr lang="zh-CN" altLang="en-US"/>
          </a:p>
        </p:txBody>
      </p:sp>
    </p:spTree>
    <p:extLst>
      <p:ext uri="{BB962C8B-B14F-4D97-AF65-F5344CB8AC3E}">
        <p14:creationId xmlns:p14="http://schemas.microsoft.com/office/powerpoint/2010/main" val="1262726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写一个程序时，发现一组语句，虽然彼此没有关系，但多次出现，就把这些语句组织起来，形成一个模块，以节省内存，这就是偶然内聚。</a:t>
            </a:r>
          </a:p>
        </p:txBody>
      </p:sp>
      <p:sp>
        <p:nvSpPr>
          <p:cNvPr id="4" name="灯片编号占位符 3"/>
          <p:cNvSpPr>
            <a:spLocks noGrp="1"/>
          </p:cNvSpPr>
          <p:nvPr>
            <p:ph type="sldNum" sz="quarter" idx="10"/>
          </p:nvPr>
        </p:nvSpPr>
        <p:spPr/>
        <p:txBody>
          <a:bodyPr/>
          <a:lstStyle/>
          <a:p>
            <a:fld id="{E0B4DA81-6360-4C5F-8971-CF1F68AC2CBE}" type="slidenum">
              <a:rPr lang="zh-CN" altLang="en-US" smtClean="0"/>
              <a:t>52</a:t>
            </a:fld>
            <a:endParaRPr lang="zh-CN" altLang="en-US"/>
          </a:p>
        </p:txBody>
      </p:sp>
    </p:spTree>
    <p:extLst>
      <p:ext uri="{BB962C8B-B14F-4D97-AF65-F5344CB8AC3E}">
        <p14:creationId xmlns:p14="http://schemas.microsoft.com/office/powerpoint/2010/main" val="67722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53</a:t>
            </a:fld>
            <a:endParaRPr lang="zh-CN" altLang="en-US"/>
          </a:p>
        </p:txBody>
      </p:sp>
    </p:spTree>
    <p:extLst>
      <p:ext uri="{BB962C8B-B14F-4D97-AF65-F5344CB8AC3E}">
        <p14:creationId xmlns:p14="http://schemas.microsoft.com/office/powerpoint/2010/main" val="41495846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64</a:t>
            </a:fld>
            <a:endParaRPr lang="zh-CN" altLang="en-US"/>
          </a:p>
        </p:txBody>
      </p:sp>
    </p:spTree>
    <p:extLst>
      <p:ext uri="{BB962C8B-B14F-4D97-AF65-F5344CB8AC3E}">
        <p14:creationId xmlns:p14="http://schemas.microsoft.com/office/powerpoint/2010/main" val="37406087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69</a:t>
            </a:fld>
            <a:endParaRPr lang="zh-CN" altLang="en-US"/>
          </a:p>
        </p:txBody>
      </p:sp>
    </p:spTree>
    <p:extLst>
      <p:ext uri="{BB962C8B-B14F-4D97-AF65-F5344CB8AC3E}">
        <p14:creationId xmlns:p14="http://schemas.microsoft.com/office/powerpoint/2010/main" val="1071359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划分物理元素：程序、文件、数据库、人工过程和文档；每个物理元素仍处于黑盒子级，具体内容在后面详细设计；</a:t>
            </a:r>
            <a:endParaRPr lang="en-US" altLang="zh-CN" dirty="0"/>
          </a:p>
          <a:p>
            <a:endParaRPr lang="en-US" altLang="zh-CN"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3</a:t>
            </a:fld>
            <a:endParaRPr lang="zh-CN" altLang="en-US"/>
          </a:p>
        </p:txBody>
      </p:sp>
    </p:spTree>
    <p:extLst>
      <p:ext uri="{BB962C8B-B14F-4D97-AF65-F5344CB8AC3E}">
        <p14:creationId xmlns:p14="http://schemas.microsoft.com/office/powerpoint/2010/main" val="1346792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从数据流图中寻找各种可能性的方案，然后选取若干个可能的方案，准备系统流程图，列出所有的物理元素，进行成本效益分析，制定方案的进度计划。</a:t>
            </a:r>
          </a:p>
        </p:txBody>
      </p:sp>
      <p:sp>
        <p:nvSpPr>
          <p:cNvPr id="4" name="灯片编号占位符 3"/>
          <p:cNvSpPr>
            <a:spLocks noGrp="1"/>
          </p:cNvSpPr>
          <p:nvPr>
            <p:ph type="sldNum" sz="quarter" idx="10"/>
          </p:nvPr>
        </p:nvSpPr>
        <p:spPr/>
        <p:txBody>
          <a:bodyPr/>
          <a:lstStyle/>
          <a:p>
            <a:fld id="{E0B4DA81-6360-4C5F-8971-CF1F68AC2CBE}" type="slidenum">
              <a:rPr lang="zh-CN" altLang="en-US" smtClean="0"/>
              <a:t>4</a:t>
            </a:fld>
            <a:endParaRPr lang="zh-CN" altLang="en-US"/>
          </a:p>
        </p:txBody>
      </p:sp>
    </p:spTree>
    <p:extLst>
      <p:ext uri="{BB962C8B-B14F-4D97-AF65-F5344CB8AC3E}">
        <p14:creationId xmlns:p14="http://schemas.microsoft.com/office/powerpoint/2010/main" val="3971120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7</a:t>
            </a:fld>
            <a:endParaRPr lang="zh-CN" altLang="en-US"/>
          </a:p>
        </p:txBody>
      </p:sp>
    </p:spTree>
    <p:extLst>
      <p:ext uri="{BB962C8B-B14F-4D97-AF65-F5344CB8AC3E}">
        <p14:creationId xmlns:p14="http://schemas.microsoft.com/office/powerpoint/2010/main" val="28581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一个复杂的动态系统首先可以用一些高层次的抽象概念来构建和理解，而这些高层次的概念又可以用一些低层次的概念来构建和理解，以此类推，直到最低层次的具体元素。</a:t>
            </a:r>
          </a:p>
        </p:txBody>
      </p:sp>
      <p:sp>
        <p:nvSpPr>
          <p:cNvPr id="4" name="灯片编号占位符 3"/>
          <p:cNvSpPr>
            <a:spLocks noGrp="1"/>
          </p:cNvSpPr>
          <p:nvPr>
            <p:ph type="sldNum" sz="quarter" idx="10"/>
          </p:nvPr>
        </p:nvSpPr>
        <p:spPr/>
        <p:txBody>
          <a:bodyPr/>
          <a:lstStyle/>
          <a:p>
            <a:fld id="{E0B4DA81-6360-4C5F-8971-CF1F68AC2CBE}" type="slidenum">
              <a:rPr lang="zh-CN" altLang="en-US" smtClean="0"/>
              <a:t>22</a:t>
            </a:fld>
            <a:endParaRPr lang="zh-CN" altLang="en-US"/>
          </a:p>
        </p:txBody>
      </p:sp>
    </p:spTree>
    <p:extLst>
      <p:ext uri="{BB962C8B-B14F-4D97-AF65-F5344CB8AC3E}">
        <p14:creationId xmlns:p14="http://schemas.microsoft.com/office/powerpoint/2010/main" val="3817369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24</a:t>
            </a:fld>
            <a:endParaRPr lang="zh-CN" altLang="en-US"/>
          </a:p>
        </p:txBody>
      </p:sp>
    </p:spTree>
    <p:extLst>
      <p:ext uri="{BB962C8B-B14F-4D97-AF65-F5344CB8AC3E}">
        <p14:creationId xmlns:p14="http://schemas.microsoft.com/office/powerpoint/2010/main" val="3107267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26</a:t>
            </a:fld>
            <a:endParaRPr lang="zh-CN" altLang="en-US"/>
          </a:p>
        </p:txBody>
      </p:sp>
    </p:spTree>
    <p:extLst>
      <p:ext uri="{BB962C8B-B14F-4D97-AF65-F5344CB8AC3E}">
        <p14:creationId xmlns:p14="http://schemas.microsoft.com/office/powerpoint/2010/main" val="1152853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29</a:t>
            </a:fld>
            <a:endParaRPr lang="zh-CN" altLang="en-US"/>
          </a:p>
        </p:txBody>
      </p:sp>
    </p:spTree>
    <p:extLst>
      <p:ext uri="{BB962C8B-B14F-4D97-AF65-F5344CB8AC3E}">
        <p14:creationId xmlns:p14="http://schemas.microsoft.com/office/powerpoint/2010/main" val="1890283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30</a:t>
            </a:fld>
            <a:endParaRPr lang="zh-CN" altLang="en-US"/>
          </a:p>
        </p:txBody>
      </p:sp>
    </p:spTree>
    <p:extLst>
      <p:ext uri="{BB962C8B-B14F-4D97-AF65-F5344CB8AC3E}">
        <p14:creationId xmlns:p14="http://schemas.microsoft.com/office/powerpoint/2010/main" val="5056561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079274"/>
            <a:ext cx="9144000" cy="2387600"/>
          </a:xfrm>
        </p:spPr>
        <p:txBody>
          <a:bodyPr anchor="ctr" anchorCtr="0">
            <a:normAutofit/>
          </a:bodyPr>
          <a:lstStyle>
            <a:lvl1pPr algn="ctr">
              <a:defRPr sz="5400">
                <a:latin typeface="Segoe UI Black" panose="020B0A02040204020203" pitchFamily="34" charset="0"/>
              </a:defRPr>
            </a:lvl1pPr>
          </a:lstStyle>
          <a:p>
            <a:r>
              <a:rPr lang="zh-CN" altLang="en-US"/>
              <a:t>单击此处编辑母版标题样式</a:t>
            </a:r>
            <a:endParaRPr lang="zh-CN" altLang="en-US" dirty="0"/>
          </a:p>
        </p:txBody>
      </p:sp>
      <p:sp>
        <p:nvSpPr>
          <p:cNvPr id="3" name="副标题 2"/>
          <p:cNvSpPr>
            <a:spLocks noGrp="1"/>
          </p:cNvSpPr>
          <p:nvPr>
            <p:ph type="subTitle" idx="1"/>
          </p:nvPr>
        </p:nvSpPr>
        <p:spPr>
          <a:xfrm>
            <a:off x="1524000" y="4083731"/>
            <a:ext cx="9144000" cy="1655762"/>
          </a:xfrm>
        </p:spPr>
        <p:txBody>
          <a:bodyPr>
            <a:normAutofit/>
          </a:bodyPr>
          <a:lstStyle>
            <a:lvl1pPr marL="0" indent="0" algn="ctr">
              <a:buNone/>
              <a:defRPr sz="4400">
                <a:latin typeface="Segoe UI Black" panose="020B0A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dirty="0"/>
          </a:p>
        </p:txBody>
      </p:sp>
      <p:sp>
        <p:nvSpPr>
          <p:cNvPr id="4" name="日期占位符 3"/>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pic>
        <p:nvPicPr>
          <p:cNvPr id="8" name="图片 7"/>
          <p:cNvPicPr>
            <a:picLocks noChangeAspect="1"/>
          </p:cNvPicPr>
          <p:nvPr/>
        </p:nvPicPr>
        <p:blipFill>
          <a:blip r:embed="rId2"/>
          <a:stretch>
            <a:fillRect/>
          </a:stretch>
        </p:blipFill>
        <p:spPr>
          <a:xfrm>
            <a:off x="9409891" y="0"/>
            <a:ext cx="2782109" cy="625642"/>
          </a:xfrm>
          <a:prstGeom prst="rect">
            <a:avLst/>
          </a:prstGeom>
        </p:spPr>
      </p:pic>
    </p:spTree>
    <p:extLst>
      <p:ext uri="{BB962C8B-B14F-4D97-AF65-F5344CB8AC3E}">
        <p14:creationId xmlns:p14="http://schemas.microsoft.com/office/powerpoint/2010/main" val="1282272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3799567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136010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79133" y="396069"/>
            <a:ext cx="9060810" cy="685106"/>
          </a:xfrm>
        </p:spPr>
        <p:txBody>
          <a:bodyPr/>
          <a:lstStyle>
            <a:lvl1pPr>
              <a:defRPr>
                <a:latin typeface="Segoe UI Black" panose="020B0A02040204020203" pitchFamily="34" charset="0"/>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279133" y="1337912"/>
            <a:ext cx="11636943" cy="4839051"/>
          </a:xfrm>
        </p:spPr>
        <p:txBody>
          <a:bodyPr/>
          <a:lstStyle>
            <a:lvl1pPr>
              <a:defRPr>
                <a:latin typeface="Bahnschrift Condensed" panose="020B0502040204020203" pitchFamily="34" charset="0"/>
              </a:defRPr>
            </a:lvl1pPr>
            <a:lvl2pPr>
              <a:defRPr>
                <a:latin typeface="Bahnschrift Condensed" panose="020B0502040204020203" pitchFamily="34" charset="0"/>
              </a:defRPr>
            </a:lvl2pPr>
            <a:lvl3pPr>
              <a:defRPr>
                <a:latin typeface="Bahnschrift Condensed" panose="020B0502040204020203" pitchFamily="34" charset="0"/>
              </a:defRPr>
            </a:lvl3pPr>
            <a:lvl4pPr>
              <a:defRPr>
                <a:latin typeface="Bahnschrift Condensed" panose="020B0502040204020203" pitchFamily="34" charset="0"/>
              </a:defRPr>
            </a:lvl4pPr>
            <a:lvl5pPr>
              <a:defRPr>
                <a:latin typeface="Bahnschrift Condensed" panose="020B0502040204020203"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日期占位符 3"/>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pic>
        <p:nvPicPr>
          <p:cNvPr id="8" name="图片 7"/>
          <p:cNvPicPr>
            <a:picLocks noChangeAspect="1"/>
          </p:cNvPicPr>
          <p:nvPr/>
        </p:nvPicPr>
        <p:blipFill>
          <a:blip r:embed="rId2"/>
          <a:stretch>
            <a:fillRect/>
          </a:stretch>
        </p:blipFill>
        <p:spPr>
          <a:xfrm>
            <a:off x="9409891" y="0"/>
            <a:ext cx="2782109" cy="625642"/>
          </a:xfrm>
          <a:prstGeom prst="rect">
            <a:avLst/>
          </a:prstGeom>
        </p:spPr>
      </p:pic>
    </p:spTree>
    <p:extLst>
      <p:ext uri="{BB962C8B-B14F-4D97-AF65-F5344CB8AC3E}">
        <p14:creationId xmlns:p14="http://schemas.microsoft.com/office/powerpoint/2010/main" val="576169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196317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2439075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2339583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34978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2637099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317702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400EE0-FFAA-4A93-8913-2EE010BFE1BC}" type="datetimeFigureOut">
              <a:rPr lang="zh-CN" altLang="en-US" smtClean="0"/>
              <a:t>2023/5/7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733379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00EE0-FFAA-4A93-8913-2EE010BFE1BC}" type="datetimeFigureOut">
              <a:rPr lang="zh-CN" altLang="en-US" smtClean="0"/>
              <a:t>2023/5/7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430773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oleObject" Target="../embeddings/oleObject7.bin"/><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48937" y="1113654"/>
            <a:ext cx="10276114" cy="2387600"/>
          </a:xfrm>
        </p:spPr>
        <p:txBody>
          <a:bodyPr>
            <a:normAutofit/>
          </a:bodyPr>
          <a:lstStyle/>
          <a:p>
            <a:r>
              <a:rPr lang="en-US" altLang="zh-CN" sz="6600" b="1" dirty="0">
                <a:latin typeface="Bahnschrift Condensed" panose="020B0502040204020203" pitchFamily="34" charset="0"/>
                <a:ea typeface="黑体" panose="02010609060101010101" pitchFamily="49" charset="-122"/>
              </a:rPr>
              <a:t>Software Engineering Introduction</a:t>
            </a:r>
            <a:endParaRPr lang="zh-CN" altLang="en-US" sz="6600" dirty="0">
              <a:latin typeface="Bahnschrift Condensed" panose="020B0502040204020203" pitchFamily="34" charset="0"/>
            </a:endParaRPr>
          </a:p>
        </p:txBody>
      </p:sp>
      <p:sp>
        <p:nvSpPr>
          <p:cNvPr id="3" name="副标题 2"/>
          <p:cNvSpPr>
            <a:spLocks noGrp="1"/>
          </p:cNvSpPr>
          <p:nvPr>
            <p:ph type="subTitle" idx="1"/>
          </p:nvPr>
        </p:nvSpPr>
        <p:spPr>
          <a:xfrm>
            <a:off x="1523999" y="3889421"/>
            <a:ext cx="9144000" cy="1655762"/>
          </a:xfrm>
        </p:spPr>
        <p:txBody>
          <a:bodyPr/>
          <a:lstStyle/>
          <a:p>
            <a:pPr>
              <a:spcBef>
                <a:spcPct val="20000"/>
              </a:spcBef>
            </a:pPr>
            <a:endParaRPr lang="zh-CN" altLang="en-US" dirty="0">
              <a:latin typeface="Bahnschrift Condensed" panose="020B0502040204020203" pitchFamily="34" charset="0"/>
            </a:endParaRPr>
          </a:p>
        </p:txBody>
      </p:sp>
    </p:spTree>
    <p:extLst>
      <p:ext uri="{BB962C8B-B14F-4D97-AF65-F5344CB8AC3E}">
        <p14:creationId xmlns:p14="http://schemas.microsoft.com/office/powerpoint/2010/main" val="214211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5.1 Design process</a:t>
            </a:r>
            <a:endParaRPr lang="zh-CN" altLang="en-US" dirty="0"/>
          </a:p>
        </p:txBody>
      </p:sp>
      <p:sp>
        <p:nvSpPr>
          <p:cNvPr id="6" name="矩形 5"/>
          <p:cNvSpPr/>
          <p:nvPr/>
        </p:nvSpPr>
        <p:spPr>
          <a:xfrm>
            <a:off x="474046" y="2340406"/>
            <a:ext cx="2465097" cy="4010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zh-CN" sz="2400" b="1" dirty="0">
                <a:latin typeface="Times New Roman" panose="02020603050405020304" pitchFamily="18" charset="0"/>
              </a:rPr>
              <a:t>6. </a:t>
            </a:r>
            <a:r>
              <a:rPr lang="zh-CN" altLang="en-US" sz="2400" b="1" dirty="0">
                <a:latin typeface="Times New Roman" panose="02020603050405020304" pitchFamily="18" charset="0"/>
              </a:rPr>
              <a:t>设计数据库</a:t>
            </a:r>
          </a:p>
        </p:txBody>
      </p:sp>
      <p:cxnSp>
        <p:nvCxnSpPr>
          <p:cNvPr id="11" name="直接箭头连接符 10"/>
          <p:cNvCxnSpPr>
            <a:stCxn id="6" idx="3"/>
          </p:cNvCxnSpPr>
          <p:nvPr/>
        </p:nvCxnSpPr>
        <p:spPr>
          <a:xfrm flipV="1">
            <a:off x="2939143" y="2540930"/>
            <a:ext cx="2654624" cy="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5609007" y="1700500"/>
            <a:ext cx="6047872" cy="168086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zh-CN" altLang="en-US" sz="2400" b="1" dirty="0">
                <a:solidFill>
                  <a:schemeClr val="bg1"/>
                </a:solidFill>
                <a:latin typeface="Times New Roman" panose="02020603050405020304" pitchFamily="18" charset="0"/>
              </a:rPr>
              <a:t>对于需要使用数据库的那些应用系统，软件工程师应该在需求分析阶段所确定的系统数据需求的基础上，进一步设计数据库。</a:t>
            </a:r>
          </a:p>
        </p:txBody>
      </p:sp>
      <p:sp>
        <p:nvSpPr>
          <p:cNvPr id="12" name="矩形 11"/>
          <p:cNvSpPr/>
          <p:nvPr/>
        </p:nvSpPr>
        <p:spPr>
          <a:xfrm>
            <a:off x="489286" y="4445135"/>
            <a:ext cx="2449857" cy="4010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zh-CN" sz="2400" b="1" dirty="0">
                <a:latin typeface="Times New Roman" panose="02020603050405020304" pitchFamily="18" charset="0"/>
              </a:rPr>
              <a:t>7. </a:t>
            </a:r>
            <a:r>
              <a:rPr lang="zh-CN" altLang="en-US" sz="2400" b="1" dirty="0">
                <a:latin typeface="Times New Roman" panose="02020603050405020304" pitchFamily="18" charset="0"/>
              </a:rPr>
              <a:t>制定测试计划</a:t>
            </a:r>
          </a:p>
        </p:txBody>
      </p:sp>
      <p:sp>
        <p:nvSpPr>
          <p:cNvPr id="13" name="矩形 12"/>
          <p:cNvSpPr/>
          <p:nvPr/>
        </p:nvSpPr>
        <p:spPr>
          <a:xfrm>
            <a:off x="5593767" y="3805232"/>
            <a:ext cx="6063112" cy="168086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zh-CN" altLang="en-US" sz="2400" b="1" dirty="0">
                <a:solidFill>
                  <a:schemeClr val="bg1"/>
                </a:solidFill>
                <a:latin typeface="Times New Roman" panose="02020603050405020304" pitchFamily="18" charset="0"/>
              </a:rPr>
              <a:t>在软件开发的早期阶段考虑测试问题，能促使软件设计人员在设计时注意提高软件的可测试性。</a:t>
            </a:r>
          </a:p>
        </p:txBody>
      </p:sp>
      <p:cxnSp>
        <p:nvCxnSpPr>
          <p:cNvPr id="14" name="直接箭头连接符 13"/>
          <p:cNvCxnSpPr>
            <a:stCxn id="12" idx="3"/>
          </p:cNvCxnSpPr>
          <p:nvPr/>
        </p:nvCxnSpPr>
        <p:spPr>
          <a:xfrm>
            <a:off x="2939143" y="4645662"/>
            <a:ext cx="2598698" cy="6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7721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5.1 Design process</a:t>
            </a:r>
            <a:endParaRPr lang="zh-CN" altLang="en-US" dirty="0"/>
          </a:p>
        </p:txBody>
      </p:sp>
      <p:sp>
        <p:nvSpPr>
          <p:cNvPr id="7" name="矩形 6"/>
          <p:cNvSpPr/>
          <p:nvPr/>
        </p:nvSpPr>
        <p:spPr>
          <a:xfrm>
            <a:off x="417439" y="2689925"/>
            <a:ext cx="1890332" cy="4010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zh-CN" sz="2400" b="1" dirty="0">
                <a:latin typeface="Times New Roman" panose="02020603050405020304" pitchFamily="18" charset="0"/>
              </a:rPr>
              <a:t>8. </a:t>
            </a:r>
            <a:r>
              <a:rPr lang="zh-CN" altLang="en-US" sz="2400" b="1" dirty="0">
                <a:latin typeface="Times New Roman" panose="02020603050405020304" pitchFamily="18" charset="0"/>
              </a:rPr>
              <a:t>书写文档</a:t>
            </a:r>
          </a:p>
        </p:txBody>
      </p:sp>
      <p:sp>
        <p:nvSpPr>
          <p:cNvPr id="8" name="矩形 7"/>
          <p:cNvSpPr/>
          <p:nvPr/>
        </p:nvSpPr>
        <p:spPr>
          <a:xfrm>
            <a:off x="5521920" y="1600790"/>
            <a:ext cx="6267308" cy="257932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zh-CN" altLang="en-US" sz="2400" b="1" dirty="0">
                <a:solidFill>
                  <a:schemeClr val="bg1"/>
                </a:solidFill>
                <a:latin typeface="Times New Roman" panose="02020603050405020304" pitchFamily="18" charset="0"/>
              </a:rPr>
              <a:t>应该用正式的文档记录总体设计的结果，在这个阶段应该完成的文档通常有下述几种：</a:t>
            </a:r>
          </a:p>
          <a:p>
            <a:pPr algn="just">
              <a:lnSpc>
                <a:spcPct val="150000"/>
              </a:lnSpc>
            </a:pPr>
            <a:r>
              <a:rPr lang="zh-CN" altLang="en-US" sz="2400" b="1" dirty="0">
                <a:solidFill>
                  <a:schemeClr val="bg1"/>
                </a:solidFill>
                <a:latin typeface="Times New Roman" panose="02020603050405020304" pitchFamily="18" charset="0"/>
              </a:rPr>
              <a:t>  </a:t>
            </a:r>
            <a:r>
              <a:rPr lang="en-US" altLang="zh-CN" sz="2400" b="1" dirty="0">
                <a:solidFill>
                  <a:schemeClr val="bg1"/>
                </a:solidFill>
                <a:latin typeface="Times New Roman" panose="02020603050405020304" pitchFamily="18" charset="0"/>
              </a:rPr>
              <a:t>(1) </a:t>
            </a:r>
            <a:r>
              <a:rPr lang="zh-CN" altLang="en-US" sz="2400" b="1" dirty="0">
                <a:solidFill>
                  <a:schemeClr val="bg1"/>
                </a:solidFill>
                <a:latin typeface="Times New Roman" panose="02020603050405020304" pitchFamily="18" charset="0"/>
              </a:rPr>
              <a:t>系统说明； </a:t>
            </a:r>
            <a:r>
              <a:rPr lang="en-US" altLang="zh-CN" sz="2400" b="1" dirty="0">
                <a:solidFill>
                  <a:schemeClr val="bg1"/>
                </a:solidFill>
                <a:latin typeface="Times New Roman" panose="02020603050405020304" pitchFamily="18" charset="0"/>
              </a:rPr>
              <a:t>(2) </a:t>
            </a:r>
            <a:r>
              <a:rPr lang="zh-CN" altLang="en-US" sz="2400" b="1" dirty="0">
                <a:solidFill>
                  <a:schemeClr val="bg1"/>
                </a:solidFill>
                <a:latin typeface="Times New Roman" panose="02020603050405020304" pitchFamily="18" charset="0"/>
              </a:rPr>
              <a:t>用户手册；</a:t>
            </a:r>
            <a:r>
              <a:rPr lang="en-US" altLang="zh-CN" sz="2400" b="1" dirty="0">
                <a:solidFill>
                  <a:schemeClr val="bg1"/>
                </a:solidFill>
                <a:latin typeface="Times New Roman" panose="02020603050405020304" pitchFamily="18" charset="0"/>
              </a:rPr>
              <a:t>(3) </a:t>
            </a:r>
            <a:r>
              <a:rPr lang="zh-CN" altLang="en-US" sz="2400" b="1" dirty="0">
                <a:solidFill>
                  <a:schemeClr val="bg1"/>
                </a:solidFill>
                <a:latin typeface="Times New Roman" panose="02020603050405020304" pitchFamily="18" charset="0"/>
              </a:rPr>
              <a:t>测试计划； </a:t>
            </a:r>
          </a:p>
          <a:p>
            <a:pPr algn="just">
              <a:lnSpc>
                <a:spcPct val="150000"/>
              </a:lnSpc>
            </a:pPr>
            <a:r>
              <a:rPr lang="zh-CN" altLang="en-US" sz="2400" b="1" dirty="0">
                <a:solidFill>
                  <a:schemeClr val="bg1"/>
                </a:solidFill>
                <a:latin typeface="Times New Roman" panose="02020603050405020304" pitchFamily="18" charset="0"/>
              </a:rPr>
              <a:t>  </a:t>
            </a:r>
            <a:r>
              <a:rPr lang="en-US" altLang="zh-CN" sz="2400" b="1" dirty="0">
                <a:solidFill>
                  <a:schemeClr val="bg1"/>
                </a:solidFill>
                <a:latin typeface="Times New Roman" panose="02020603050405020304" pitchFamily="18" charset="0"/>
              </a:rPr>
              <a:t>(4) </a:t>
            </a:r>
            <a:r>
              <a:rPr lang="zh-CN" altLang="en-US" sz="2400" b="1" dirty="0">
                <a:solidFill>
                  <a:schemeClr val="bg1"/>
                </a:solidFill>
                <a:latin typeface="Times New Roman" panose="02020603050405020304" pitchFamily="18" charset="0"/>
              </a:rPr>
              <a:t>详细的实现计划；</a:t>
            </a:r>
            <a:r>
              <a:rPr lang="en-US" altLang="zh-CN" sz="2400" b="1" dirty="0">
                <a:solidFill>
                  <a:schemeClr val="bg1"/>
                </a:solidFill>
                <a:latin typeface="Times New Roman" panose="02020603050405020304" pitchFamily="18" charset="0"/>
              </a:rPr>
              <a:t>(5) </a:t>
            </a:r>
            <a:r>
              <a:rPr lang="zh-CN" altLang="en-US" sz="2400" b="1" dirty="0">
                <a:solidFill>
                  <a:schemeClr val="bg1"/>
                </a:solidFill>
                <a:latin typeface="Times New Roman" panose="02020603050405020304" pitchFamily="18" charset="0"/>
              </a:rPr>
              <a:t>数据库设计结果。</a:t>
            </a:r>
          </a:p>
        </p:txBody>
      </p:sp>
      <p:cxnSp>
        <p:nvCxnSpPr>
          <p:cNvPr id="10" name="直接箭头连接符 9"/>
          <p:cNvCxnSpPr>
            <a:stCxn id="7" idx="3"/>
          </p:cNvCxnSpPr>
          <p:nvPr/>
        </p:nvCxnSpPr>
        <p:spPr>
          <a:xfrm flipV="1">
            <a:off x="2307771" y="2890451"/>
            <a:ext cx="321414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417439" y="5122022"/>
            <a:ext cx="2097161" cy="4010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zh-CN" sz="2400" b="1" dirty="0">
                <a:latin typeface="Times New Roman" panose="02020603050405020304" pitchFamily="18" charset="0"/>
              </a:rPr>
              <a:t>9. </a:t>
            </a:r>
            <a:r>
              <a:rPr lang="zh-CN" altLang="en-US" sz="2400" b="1" dirty="0">
                <a:latin typeface="Times New Roman" panose="02020603050405020304" pitchFamily="18" charset="0"/>
              </a:rPr>
              <a:t>审查和复审</a:t>
            </a:r>
          </a:p>
        </p:txBody>
      </p:sp>
      <p:sp>
        <p:nvSpPr>
          <p:cNvPr id="13" name="矩形 12"/>
          <p:cNvSpPr/>
          <p:nvPr/>
        </p:nvSpPr>
        <p:spPr>
          <a:xfrm>
            <a:off x="5521920" y="4700908"/>
            <a:ext cx="6267308" cy="124328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zh-CN" altLang="en-US" sz="2400" b="1" dirty="0">
                <a:solidFill>
                  <a:schemeClr val="bg1"/>
                </a:solidFill>
                <a:latin typeface="Times New Roman" panose="02020603050405020304" pitchFamily="18" charset="0"/>
              </a:rPr>
              <a:t>最后应该对总体设计的结果进行严格的技术审查和管理复审</a:t>
            </a:r>
          </a:p>
        </p:txBody>
      </p:sp>
      <p:cxnSp>
        <p:nvCxnSpPr>
          <p:cNvPr id="14" name="直接箭头连接符 13"/>
          <p:cNvCxnSpPr>
            <a:stCxn id="11" idx="3"/>
          </p:cNvCxnSpPr>
          <p:nvPr/>
        </p:nvCxnSpPr>
        <p:spPr>
          <a:xfrm>
            <a:off x="2514600" y="5322549"/>
            <a:ext cx="30073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4692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ea typeface="Segoe UI Black" panose="020B0A02040204020203" pitchFamily="34" charset="0"/>
              </a:rPr>
              <a:t>Chapter 5 Overall Design</a:t>
            </a:r>
            <a:endParaRPr lang="zh-CN" altLang="en-US" dirty="0"/>
          </a:p>
        </p:txBody>
      </p:sp>
      <p:sp>
        <p:nvSpPr>
          <p:cNvPr id="3" name="内容占位符 2"/>
          <p:cNvSpPr>
            <a:spLocks noGrp="1"/>
          </p:cNvSpPr>
          <p:nvPr>
            <p:ph idx="1"/>
          </p:nvPr>
        </p:nvSpPr>
        <p:spPr>
          <a:xfrm>
            <a:off x="279133" y="1337912"/>
            <a:ext cx="11636943" cy="5348638"/>
          </a:xfrm>
        </p:spPr>
        <p:txBody>
          <a:bodyPr>
            <a:normAutofit/>
          </a:bodyPr>
          <a:lstStyle/>
          <a:p>
            <a:pPr algn="just">
              <a:lnSpc>
                <a:spcPct val="130000"/>
              </a:lnSpc>
              <a:spcBef>
                <a:spcPts val="0"/>
              </a:spcBef>
              <a:buFont typeface="Wingdings" panose="05000000000000000000" pitchFamily="2" charset="2"/>
              <a:buChar char="u"/>
            </a:pPr>
            <a:r>
              <a:rPr lang="en-US" altLang="zh-CN" sz="3600" dirty="0"/>
              <a:t>5.1 Design process</a:t>
            </a:r>
          </a:p>
          <a:p>
            <a:pPr algn="just">
              <a:lnSpc>
                <a:spcPct val="130000"/>
              </a:lnSpc>
              <a:spcBef>
                <a:spcPts val="0"/>
              </a:spcBef>
              <a:buFont typeface="Wingdings" panose="05000000000000000000" pitchFamily="2" charset="2"/>
              <a:buChar char="u"/>
            </a:pPr>
            <a:r>
              <a:rPr lang="en-US" altLang="zh-CN" sz="3600" dirty="0">
                <a:solidFill>
                  <a:srgbClr val="FF0000"/>
                </a:solidFill>
              </a:rPr>
              <a:t>5.2 Design principle</a:t>
            </a:r>
          </a:p>
          <a:p>
            <a:pPr algn="just">
              <a:lnSpc>
                <a:spcPct val="130000"/>
              </a:lnSpc>
              <a:spcBef>
                <a:spcPts val="0"/>
              </a:spcBef>
              <a:buFont typeface="Wingdings" panose="05000000000000000000" pitchFamily="2" charset="2"/>
              <a:buChar char="u"/>
            </a:pPr>
            <a:r>
              <a:rPr lang="en-US" altLang="zh-CN" sz="3600" dirty="0"/>
              <a:t>5.3 Heuristic rules</a:t>
            </a:r>
          </a:p>
          <a:p>
            <a:pPr algn="just">
              <a:lnSpc>
                <a:spcPct val="130000"/>
              </a:lnSpc>
              <a:spcBef>
                <a:spcPts val="0"/>
              </a:spcBef>
              <a:buFont typeface="Wingdings" panose="05000000000000000000" pitchFamily="2" charset="2"/>
              <a:buChar char="u"/>
            </a:pPr>
            <a:r>
              <a:rPr lang="en-US" altLang="zh-CN" sz="3600" dirty="0"/>
              <a:t>5.4 Graphical tools for describing software structure</a:t>
            </a:r>
          </a:p>
          <a:p>
            <a:pPr algn="just">
              <a:lnSpc>
                <a:spcPct val="130000"/>
              </a:lnSpc>
              <a:spcBef>
                <a:spcPts val="0"/>
              </a:spcBef>
              <a:buFont typeface="Wingdings" panose="05000000000000000000" pitchFamily="2" charset="2"/>
              <a:buChar char="u"/>
            </a:pPr>
            <a:r>
              <a:rPr lang="en-US" altLang="zh-CN" sz="3600" dirty="0"/>
              <a:t>5.5 Data flow oriented design method</a:t>
            </a:r>
            <a:endParaRPr lang="en-US" altLang="zh-CN" sz="36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19715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p>
        </p:txBody>
      </p:sp>
      <p:sp>
        <p:nvSpPr>
          <p:cNvPr id="3" name="内容占位符 2"/>
          <p:cNvSpPr>
            <a:spLocks noGrp="1"/>
          </p:cNvSpPr>
          <p:nvPr>
            <p:ph idx="1"/>
          </p:nvPr>
        </p:nvSpPr>
        <p:spPr/>
        <p:txBody>
          <a:bodyPr>
            <a:normAutofit/>
          </a:bodyPr>
          <a:lstStyle/>
          <a:p>
            <a:pPr marL="0" indent="0" algn="just">
              <a:lnSpc>
                <a:spcPct val="150000"/>
              </a:lnSpc>
              <a:buNone/>
            </a:pPr>
            <a:r>
              <a:rPr lang="en-US" altLang="zh-CN" sz="3200" dirty="0">
                <a:solidFill>
                  <a:srgbClr val="FF0000"/>
                </a:solidFill>
              </a:rPr>
              <a:t>Module: </a:t>
            </a:r>
            <a:r>
              <a:rPr lang="en-US" altLang="zh-CN" sz="3200" dirty="0"/>
              <a:t>It is a sequence of adjacent program elements defined by boundary elements, and it is represented by a global identifier.</a:t>
            </a:r>
          </a:p>
          <a:p>
            <a:pPr marL="0" indent="0" algn="just">
              <a:lnSpc>
                <a:spcPct val="150000"/>
              </a:lnSpc>
              <a:buNone/>
            </a:pPr>
            <a:r>
              <a:rPr lang="zh-CN" altLang="en-US" sz="3200" b="1" dirty="0">
                <a:solidFill>
                  <a:srgbClr val="FF0000"/>
                </a:solidFill>
                <a:latin typeface="黑体" panose="02010609060101010101" pitchFamily="49" charset="-122"/>
                <a:ea typeface="黑体" panose="02010609060101010101" pitchFamily="49" charset="-122"/>
              </a:rPr>
              <a:t>模块是由</a:t>
            </a:r>
            <a:r>
              <a:rPr lang="zh-CN" altLang="en-US" sz="3200" b="1" u="sng" dirty="0">
                <a:solidFill>
                  <a:srgbClr val="0000CC"/>
                </a:solidFill>
                <a:latin typeface="黑体" panose="02010609060101010101" pitchFamily="49" charset="-122"/>
                <a:ea typeface="黑体" panose="02010609060101010101" pitchFamily="49" charset="-122"/>
              </a:rPr>
              <a:t>边界元素限定的相邻程序元素的序列</a:t>
            </a:r>
            <a:r>
              <a:rPr lang="zh-CN" altLang="en-US" sz="3200" b="1" dirty="0">
                <a:solidFill>
                  <a:srgbClr val="FF0000"/>
                </a:solidFill>
                <a:latin typeface="黑体" panose="02010609060101010101" pitchFamily="49" charset="-122"/>
                <a:ea typeface="黑体" panose="02010609060101010101" pitchFamily="49" charset="-122"/>
              </a:rPr>
              <a:t>，而且</a:t>
            </a:r>
            <a:r>
              <a:rPr lang="zh-CN" altLang="en-US" sz="3200" b="1" u="sng" dirty="0">
                <a:solidFill>
                  <a:srgbClr val="0000CC"/>
                </a:solidFill>
                <a:latin typeface="黑体" panose="02010609060101010101" pitchFamily="49" charset="-122"/>
                <a:ea typeface="黑体" panose="02010609060101010101" pitchFamily="49" charset="-122"/>
              </a:rPr>
              <a:t>有一个总体标识符代表它</a:t>
            </a:r>
            <a:r>
              <a:rPr lang="zh-CN" altLang="en-US" sz="3200" b="1" dirty="0">
                <a:solidFill>
                  <a:srgbClr val="FF0000"/>
                </a:solidFill>
                <a:latin typeface="黑体" panose="02010609060101010101" pitchFamily="49" charset="-122"/>
                <a:ea typeface="黑体" panose="02010609060101010101" pitchFamily="49" charset="-122"/>
              </a:rPr>
              <a:t>。</a:t>
            </a:r>
            <a:endParaRPr lang="zh-CN" altLang="en-US" sz="3200" dirty="0"/>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模块化</a:t>
            </a:r>
          </a:p>
        </p:txBody>
      </p:sp>
    </p:spTree>
    <p:extLst>
      <p:ext uri="{BB962C8B-B14F-4D97-AF65-F5344CB8AC3E}">
        <p14:creationId xmlns:p14="http://schemas.microsoft.com/office/powerpoint/2010/main" val="2394034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p>
        </p:txBody>
      </p:sp>
      <p:sp>
        <p:nvSpPr>
          <p:cNvPr id="3" name="内容占位符 2"/>
          <p:cNvSpPr>
            <a:spLocks noGrp="1"/>
          </p:cNvSpPr>
          <p:nvPr>
            <p:ph idx="1"/>
          </p:nvPr>
        </p:nvSpPr>
        <p:spPr/>
        <p:txBody>
          <a:bodyPr>
            <a:normAutofit/>
          </a:bodyPr>
          <a:lstStyle/>
          <a:p>
            <a:pPr marL="0" indent="0" algn="just">
              <a:lnSpc>
                <a:spcPct val="120000"/>
              </a:lnSpc>
              <a:spcBef>
                <a:spcPts val="0"/>
              </a:spcBef>
              <a:buNone/>
            </a:pPr>
            <a:r>
              <a:rPr lang="en-US" altLang="zh-CN" sz="3500" dirty="0">
                <a:solidFill>
                  <a:srgbClr val="FF0000"/>
                </a:solidFill>
              </a:rPr>
              <a:t>Modularization: </a:t>
            </a:r>
            <a:r>
              <a:rPr lang="en-US" altLang="zh-CN" sz="3500" dirty="0"/>
              <a:t>it is to divide the program into independently named and independently accessible modules, each module completes a </a:t>
            </a:r>
            <a:r>
              <a:rPr lang="en-US" altLang="zh-CN" sz="3500" dirty="0" err="1"/>
              <a:t>subfunction</a:t>
            </a:r>
            <a:r>
              <a:rPr lang="en-US" altLang="zh-CN" sz="3500" dirty="0"/>
              <a:t>, integrate these modules to form a whole, and complete the specified functions to meet the needs of users. </a:t>
            </a:r>
          </a:p>
          <a:p>
            <a:pPr marL="0" indent="0" algn="just">
              <a:lnSpc>
                <a:spcPct val="120000"/>
              </a:lnSpc>
              <a:spcBef>
                <a:spcPts val="0"/>
              </a:spcBef>
              <a:buNone/>
            </a:pPr>
            <a:r>
              <a:rPr lang="zh-CN" altLang="en-US" sz="3500" b="1" dirty="0">
                <a:solidFill>
                  <a:srgbClr val="FF0000"/>
                </a:solidFill>
                <a:latin typeface="黑体" panose="02010609060101010101" pitchFamily="49" charset="-122"/>
                <a:ea typeface="黑体" panose="02010609060101010101" pitchFamily="49" charset="-122"/>
              </a:rPr>
              <a:t>模块化就是</a:t>
            </a:r>
            <a:r>
              <a:rPr lang="zh-CN" altLang="en-US" sz="3500" b="1" u="sng" dirty="0">
                <a:solidFill>
                  <a:srgbClr val="0000CC"/>
                </a:solidFill>
                <a:latin typeface="黑体" panose="02010609060101010101" pitchFamily="49" charset="-122"/>
                <a:ea typeface="黑体" panose="02010609060101010101" pitchFamily="49" charset="-122"/>
              </a:rPr>
              <a:t>把程序划分成独立命名且可独立访问的模块，每个模块完成一个子功能</a:t>
            </a:r>
            <a:r>
              <a:rPr lang="zh-CN" altLang="en-US" sz="3500" b="1" dirty="0">
                <a:solidFill>
                  <a:srgbClr val="FF0000"/>
                </a:solidFill>
                <a:latin typeface="黑体" panose="02010609060101010101" pitchFamily="49" charset="-122"/>
                <a:ea typeface="黑体" panose="02010609060101010101" pitchFamily="49" charset="-122"/>
              </a:rPr>
              <a:t>，把这些模块集成起来构成一个整体，可以完成指定功能满足用户的需求。</a:t>
            </a:r>
            <a:endParaRPr lang="zh-CN" altLang="en-US" sz="3500" dirty="0"/>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模块化</a:t>
            </a:r>
          </a:p>
        </p:txBody>
      </p:sp>
    </p:spTree>
    <p:extLst>
      <p:ext uri="{BB962C8B-B14F-4D97-AF65-F5344CB8AC3E}">
        <p14:creationId xmlns:p14="http://schemas.microsoft.com/office/powerpoint/2010/main" val="952061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a:bodyPr>
          <a:lstStyle/>
          <a:p>
            <a:pPr algn="just">
              <a:buFont typeface="Wingdings" panose="05000000000000000000" pitchFamily="2" charset="2"/>
              <a:buChar char="u"/>
            </a:pPr>
            <a:r>
              <a:rPr lang="zh-CN" altLang="en-US" sz="3200" b="1" dirty="0">
                <a:latin typeface="黑体" panose="02010609060101010101" pitchFamily="49" charset="-122"/>
                <a:ea typeface="黑体" panose="02010609060101010101" pitchFamily="49" charset="-122"/>
              </a:rPr>
              <a:t>模块化</a:t>
            </a:r>
            <a:endParaRPr lang="en-US" altLang="zh-CN" sz="3200" dirty="0"/>
          </a:p>
          <a:p>
            <a:pPr marL="0" indent="0" algn="ctr">
              <a:lnSpc>
                <a:spcPct val="150000"/>
              </a:lnSpc>
              <a:buNone/>
            </a:pPr>
            <a:r>
              <a:rPr lang="en-US" altLang="zh-CN" sz="4000" dirty="0">
                <a:solidFill>
                  <a:srgbClr val="C00000"/>
                </a:solidFill>
              </a:rPr>
              <a:t>Why modularity?</a:t>
            </a:r>
          </a:p>
          <a:p>
            <a:pPr marL="514350" indent="-514350" algn="just">
              <a:lnSpc>
                <a:spcPct val="150000"/>
              </a:lnSpc>
              <a:buFont typeface="+mj-ea"/>
              <a:buAutoNum type="circleNumDbPlain"/>
            </a:pPr>
            <a:r>
              <a:rPr lang="en-US" altLang="zh-CN" sz="3200" dirty="0"/>
              <a:t>Modularization is the only attribute that software should have in order to make a large complex program managed by human intelligence.</a:t>
            </a:r>
          </a:p>
          <a:p>
            <a:pPr marL="457200" lvl="1" indent="0" algn="just">
              <a:lnSpc>
                <a:spcPct val="150000"/>
              </a:lnSpc>
              <a:buNone/>
            </a:pPr>
            <a:r>
              <a:rPr lang="zh-CN" altLang="en-US" dirty="0"/>
              <a:t>模块化是软件应该具备的唯一属性，以便使大型复杂程序由人类智能管理。</a:t>
            </a:r>
            <a:endParaRPr lang="en-US" altLang="zh-CN" dirty="0"/>
          </a:p>
          <a:p>
            <a:pPr marL="514350" indent="-514350" algn="just">
              <a:lnSpc>
                <a:spcPct val="150000"/>
              </a:lnSpc>
              <a:buFont typeface="+mj-ea"/>
              <a:buAutoNum type="circleNumDbPlain"/>
            </a:pPr>
            <a:r>
              <a:rPr lang="en-US" altLang="zh-CN" sz="3200" dirty="0"/>
              <a:t>If a large program consists of only one module, it will be difficult to understand.</a:t>
            </a:r>
            <a:endParaRPr lang="zh-CN" altLang="en-US" sz="3200" dirty="0"/>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模块化</a:t>
            </a:r>
          </a:p>
        </p:txBody>
      </p:sp>
    </p:spTree>
    <p:extLst>
      <p:ext uri="{BB962C8B-B14F-4D97-AF65-F5344CB8AC3E}">
        <p14:creationId xmlns:p14="http://schemas.microsoft.com/office/powerpoint/2010/main" val="3460480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a:bodyPr>
          <a:lstStyle/>
          <a:p>
            <a:pPr marL="0">
              <a:lnSpc>
                <a:spcPct val="150000"/>
              </a:lnSpc>
              <a:spcBef>
                <a:spcPts val="0"/>
              </a:spcBef>
              <a:buNone/>
            </a:pPr>
            <a:r>
              <a:rPr lang="zh-CN" altLang="en-US" sz="3200" b="1" dirty="0">
                <a:latin typeface="黑体" panose="02010609060101010101" pitchFamily="49" charset="-122"/>
                <a:ea typeface="黑体" panose="02010609060101010101" pitchFamily="49" charset="-122"/>
              </a:rPr>
              <a:t>结论：把复杂问题分解成许多容易解决的小问题，原来的问题也就容易解决了。</a:t>
            </a:r>
            <a:endParaRPr lang="en-US" altLang="zh-CN" sz="3200" b="1" dirty="0">
              <a:latin typeface="黑体" panose="02010609060101010101" pitchFamily="49" charset="-122"/>
              <a:ea typeface="黑体" panose="02010609060101010101" pitchFamily="49" charset="-122"/>
            </a:endParaRPr>
          </a:p>
          <a:p>
            <a:pPr marL="0">
              <a:lnSpc>
                <a:spcPct val="150000"/>
              </a:lnSpc>
              <a:spcBef>
                <a:spcPts val="0"/>
              </a:spcBef>
              <a:buNone/>
            </a:pPr>
            <a:r>
              <a:rPr lang="zh-CN" altLang="en-US" sz="3200" b="1" dirty="0">
                <a:latin typeface="黑体" panose="02010609060101010101" pitchFamily="49" charset="-122"/>
                <a:ea typeface="黑体" panose="02010609060101010101" pitchFamily="49" charset="-122"/>
              </a:rPr>
              <a:t>是否意味着：如果无限地分割软件，最后为了开发软件而需要的工作量就小的可以忽略不计了。</a:t>
            </a:r>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模块化</a:t>
            </a:r>
          </a:p>
        </p:txBody>
      </p:sp>
    </p:spTree>
    <p:extLst>
      <p:ext uri="{BB962C8B-B14F-4D97-AF65-F5344CB8AC3E}">
        <p14:creationId xmlns:p14="http://schemas.microsoft.com/office/powerpoint/2010/main" val="286692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a:bodyPr>
          <a:lstStyle/>
          <a:p>
            <a:pPr marL="0">
              <a:lnSpc>
                <a:spcPct val="150000"/>
              </a:lnSpc>
              <a:spcBef>
                <a:spcPts val="0"/>
              </a:spcBef>
              <a:buNone/>
            </a:pPr>
            <a:r>
              <a:rPr lang="en-US" altLang="zh-CN" sz="3200" b="1" dirty="0">
                <a:solidFill>
                  <a:srgbClr val="FF0000"/>
                </a:solidFill>
                <a:ea typeface="黑体" panose="02010609060101010101" pitchFamily="49" charset="-122"/>
              </a:rPr>
              <a:t>Factors determining the efficiency of modularity:</a:t>
            </a:r>
          </a:p>
          <a:p>
            <a:pPr marL="285750" indent="-514350">
              <a:lnSpc>
                <a:spcPct val="150000"/>
              </a:lnSpc>
              <a:spcBef>
                <a:spcPts val="0"/>
              </a:spcBef>
              <a:buFont typeface="+mj-ea"/>
              <a:buAutoNum type="circleNumDbPlain"/>
            </a:pPr>
            <a:r>
              <a:rPr lang="en-US" altLang="zh-CN" sz="3200" b="1" dirty="0">
                <a:solidFill>
                  <a:srgbClr val="FF0000"/>
                </a:solidFill>
                <a:ea typeface="黑体" panose="02010609060101010101" pitchFamily="49" charset="-122"/>
              </a:rPr>
              <a:t>Number of modules;</a:t>
            </a:r>
          </a:p>
          <a:p>
            <a:pPr marL="285750" indent="-514350">
              <a:lnSpc>
                <a:spcPct val="150000"/>
              </a:lnSpc>
              <a:spcBef>
                <a:spcPts val="0"/>
              </a:spcBef>
              <a:buFont typeface="+mj-ea"/>
              <a:buAutoNum type="circleNumDbPlain"/>
            </a:pPr>
            <a:r>
              <a:rPr lang="en-US" altLang="zh-CN" sz="3200" b="1" dirty="0">
                <a:solidFill>
                  <a:srgbClr val="FF0000"/>
                </a:solidFill>
                <a:ea typeface="黑体" panose="02010609060101010101" pitchFamily="49" charset="-122"/>
              </a:rPr>
              <a:t>Interface between modules;</a:t>
            </a:r>
          </a:p>
          <a:p>
            <a:pPr marL="0">
              <a:lnSpc>
                <a:spcPct val="150000"/>
              </a:lnSpc>
              <a:spcBef>
                <a:spcPts val="0"/>
              </a:spcBef>
              <a:buNone/>
            </a:pPr>
            <a:r>
              <a:rPr lang="zh-CN" altLang="en-US" sz="3200" b="1" dirty="0">
                <a:solidFill>
                  <a:srgbClr val="FF0000"/>
                </a:solidFill>
                <a:ea typeface="黑体" panose="02010609060101010101" pitchFamily="49" charset="-122"/>
              </a:rPr>
              <a:t>决定模块化效率的因素：</a:t>
            </a:r>
            <a:endParaRPr lang="en-US" altLang="zh-CN" sz="3200" b="1" dirty="0">
              <a:solidFill>
                <a:srgbClr val="FF0000"/>
              </a:solidFill>
              <a:ea typeface="黑体" panose="02010609060101010101" pitchFamily="49" charset="-122"/>
            </a:endParaRPr>
          </a:p>
          <a:p>
            <a:pPr marL="514350" indent="-514350">
              <a:lnSpc>
                <a:spcPct val="150000"/>
              </a:lnSpc>
              <a:spcBef>
                <a:spcPts val="0"/>
              </a:spcBef>
              <a:buFont typeface="+mj-ea"/>
              <a:buAutoNum type="circleNumDbPlain"/>
            </a:pPr>
            <a:r>
              <a:rPr lang="zh-CN" altLang="en-US" sz="3200" b="1" dirty="0">
                <a:solidFill>
                  <a:srgbClr val="FF0000"/>
                </a:solidFill>
                <a:ea typeface="黑体" panose="02010609060101010101" pitchFamily="49" charset="-122"/>
              </a:rPr>
              <a:t>模块化的数量；</a:t>
            </a:r>
            <a:endParaRPr lang="en-US" altLang="zh-CN" sz="3200" b="1" dirty="0">
              <a:solidFill>
                <a:srgbClr val="FF0000"/>
              </a:solidFill>
              <a:ea typeface="黑体" panose="02010609060101010101" pitchFamily="49" charset="-122"/>
            </a:endParaRPr>
          </a:p>
          <a:p>
            <a:pPr marL="514350" indent="-514350">
              <a:lnSpc>
                <a:spcPct val="150000"/>
              </a:lnSpc>
              <a:spcBef>
                <a:spcPts val="0"/>
              </a:spcBef>
              <a:buFont typeface="+mj-ea"/>
              <a:buAutoNum type="circleNumDbPlain"/>
            </a:pPr>
            <a:r>
              <a:rPr lang="zh-CN" altLang="en-US" sz="3200" b="1" dirty="0">
                <a:solidFill>
                  <a:srgbClr val="FF0000"/>
                </a:solidFill>
                <a:ea typeface="黑体" panose="02010609060101010101" pitchFamily="49" charset="-122"/>
              </a:rPr>
              <a:t>模块之间的接口；</a:t>
            </a:r>
            <a:endParaRPr lang="zh-CN" altLang="en-US" sz="3200" dirty="0">
              <a:solidFill>
                <a:srgbClr val="FF0000"/>
              </a:solidFill>
              <a:ea typeface="黑体" panose="02010609060101010101" pitchFamily="49" charset="-122"/>
            </a:endParaRPr>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模块化</a:t>
            </a:r>
          </a:p>
        </p:txBody>
      </p:sp>
    </p:spTree>
    <p:extLst>
      <p:ext uri="{BB962C8B-B14F-4D97-AF65-F5344CB8AC3E}">
        <p14:creationId xmlns:p14="http://schemas.microsoft.com/office/powerpoint/2010/main" val="266119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pic>
        <p:nvPicPr>
          <p:cNvPr id="4" name="Picture 5" descr="rj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075" y="2950028"/>
            <a:ext cx="5256212" cy="352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内容占位符 2"/>
          <p:cNvSpPr>
            <a:spLocks noGrp="1"/>
          </p:cNvSpPr>
          <p:nvPr>
            <p:ph idx="1"/>
          </p:nvPr>
        </p:nvSpPr>
        <p:spPr>
          <a:xfrm>
            <a:off x="685799" y="1130255"/>
            <a:ext cx="10985626" cy="1819774"/>
          </a:xfrm>
        </p:spPr>
        <p:txBody>
          <a:bodyPr>
            <a:normAutofit/>
          </a:bodyPr>
          <a:lstStyle/>
          <a:p>
            <a:pPr marL="0" indent="0" algn="just">
              <a:lnSpc>
                <a:spcPct val="150000"/>
              </a:lnSpc>
              <a:buNone/>
            </a:pPr>
            <a:r>
              <a:rPr lang="zh-CN" altLang="en-US" sz="3200" b="1" dirty="0">
                <a:latin typeface="黑体" panose="02010609060101010101" pitchFamily="49" charset="-122"/>
                <a:ea typeface="黑体" panose="02010609060101010101" pitchFamily="49" charset="-122"/>
              </a:rPr>
              <a:t>每个程序都相应地有一个最适当的模块数目</a:t>
            </a:r>
            <a:r>
              <a:rPr lang="en-US" altLang="zh-CN" sz="3200" b="1" i="1" dirty="0">
                <a:solidFill>
                  <a:schemeClr val="hlink"/>
                </a:solidFill>
                <a:latin typeface="黑体" panose="02010609060101010101" pitchFamily="49" charset="-122"/>
                <a:ea typeface="黑体" panose="02010609060101010101" pitchFamily="49" charset="-122"/>
              </a:rPr>
              <a:t>M</a:t>
            </a:r>
            <a:r>
              <a:rPr lang="zh-CN" altLang="en-US" sz="3200" b="1" dirty="0">
                <a:latin typeface="黑体" panose="02010609060101010101" pitchFamily="49" charset="-122"/>
                <a:ea typeface="黑体" panose="02010609060101010101" pitchFamily="49" charset="-122"/>
              </a:rPr>
              <a:t>，使得系统的开发成本最小。</a:t>
            </a:r>
            <a:r>
              <a:rPr lang="zh-CN" altLang="en-US" sz="3200" dirty="0">
                <a:latin typeface="黑体" panose="02010609060101010101" pitchFamily="49" charset="-122"/>
                <a:ea typeface="黑体" panose="02010609060101010101" pitchFamily="49" charset="-122"/>
              </a:rPr>
              <a:t> </a:t>
            </a:r>
          </a:p>
        </p:txBody>
      </p:sp>
      <p:sp>
        <p:nvSpPr>
          <p:cNvPr id="6" name="Rectangle 4"/>
          <p:cNvSpPr>
            <a:spLocks noChangeArrowheads="1"/>
          </p:cNvSpPr>
          <p:nvPr/>
        </p:nvSpPr>
        <p:spPr bwMode="auto">
          <a:xfrm>
            <a:off x="6045901" y="4316004"/>
            <a:ext cx="4772025" cy="789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6350"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宋体" panose="02010600030101010101" pitchFamily="2" charset="-122"/>
              </a:defRPr>
            </a:lvl9pPr>
          </a:lstStyle>
          <a:p>
            <a:pPr algn="ctr" eaLnBrk="1" hangingPunct="1">
              <a:spcBef>
                <a:spcPct val="20000"/>
              </a:spcBef>
              <a:buClr>
                <a:schemeClr val="accent1"/>
              </a:buClr>
              <a:buSzPct val="65000"/>
              <a:buFont typeface="Wingdings" panose="05000000000000000000" pitchFamily="2" charset="2"/>
              <a:buNone/>
            </a:pPr>
            <a:r>
              <a:rPr lang="zh-CN" altLang="en-US" sz="4000" dirty="0">
                <a:latin typeface="黑体" panose="02010609060101010101" pitchFamily="49" charset="-122"/>
                <a:ea typeface="黑体" panose="02010609060101010101" pitchFamily="49" charset="-122"/>
              </a:rPr>
              <a:t>模块化和软件成本</a:t>
            </a:r>
          </a:p>
        </p:txBody>
      </p:sp>
      <p:sp>
        <p:nvSpPr>
          <p:cNvPr id="7" name="矩形 6"/>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模块化</a:t>
            </a:r>
          </a:p>
        </p:txBody>
      </p:sp>
    </p:spTree>
    <p:extLst>
      <p:ext uri="{BB962C8B-B14F-4D97-AF65-F5344CB8AC3E}">
        <p14:creationId xmlns:p14="http://schemas.microsoft.com/office/powerpoint/2010/main" val="2654015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a:lnSpc>
                <a:spcPct val="150000"/>
              </a:lnSpc>
              <a:buNone/>
            </a:pPr>
            <a:r>
              <a:rPr lang="zh-CN" altLang="en-US" b="1" dirty="0">
                <a:latin typeface="黑体" panose="02010609060101010101" pitchFamily="49" charset="-122"/>
                <a:ea typeface="黑体" panose="02010609060101010101" pitchFamily="49" charset="-122"/>
              </a:rPr>
              <a:t>评价一种设计方法定义模块能力的五条标准：</a:t>
            </a:r>
          </a:p>
          <a:p>
            <a:pPr>
              <a:lnSpc>
                <a:spcPct val="150000"/>
              </a:lnSpc>
            </a:pPr>
            <a:r>
              <a:rPr lang="zh-CN" altLang="en-US" b="1" dirty="0">
                <a:latin typeface="黑体" panose="02010609060101010101" pitchFamily="49" charset="-122"/>
                <a:ea typeface="黑体" panose="02010609060101010101" pitchFamily="49" charset="-122"/>
              </a:rPr>
              <a:t>模块可分解性</a:t>
            </a:r>
          </a:p>
          <a:p>
            <a:pPr>
              <a:lnSpc>
                <a:spcPct val="150000"/>
              </a:lnSpc>
            </a:pPr>
            <a:r>
              <a:rPr lang="zh-CN" altLang="en-US" b="1" dirty="0">
                <a:latin typeface="黑体" panose="02010609060101010101" pitchFamily="49" charset="-122"/>
                <a:ea typeface="黑体" panose="02010609060101010101" pitchFamily="49" charset="-122"/>
              </a:rPr>
              <a:t>模块可组装性 </a:t>
            </a:r>
          </a:p>
          <a:p>
            <a:pPr>
              <a:lnSpc>
                <a:spcPct val="150000"/>
              </a:lnSpc>
            </a:pPr>
            <a:r>
              <a:rPr lang="zh-CN" altLang="en-US" b="1" dirty="0">
                <a:latin typeface="黑体" panose="02010609060101010101" pitchFamily="49" charset="-122"/>
                <a:ea typeface="黑体" panose="02010609060101010101" pitchFamily="49" charset="-122"/>
              </a:rPr>
              <a:t>模块可理解性</a:t>
            </a:r>
            <a:endParaRPr lang="en-US" altLang="zh-CN" b="1" dirty="0">
              <a:latin typeface="黑体" panose="02010609060101010101" pitchFamily="49" charset="-122"/>
              <a:ea typeface="黑体" panose="02010609060101010101" pitchFamily="49" charset="-122"/>
            </a:endParaRPr>
          </a:p>
          <a:p>
            <a:pPr>
              <a:lnSpc>
                <a:spcPct val="150000"/>
              </a:lnSpc>
            </a:pPr>
            <a:r>
              <a:rPr lang="zh-CN" altLang="en-US" b="1" dirty="0">
                <a:latin typeface="黑体" panose="02010609060101010101" pitchFamily="49" charset="-122"/>
                <a:ea typeface="黑体" panose="02010609060101010101" pitchFamily="49" charset="-122"/>
              </a:rPr>
              <a:t>模块连续性 </a:t>
            </a:r>
          </a:p>
          <a:p>
            <a:pPr>
              <a:lnSpc>
                <a:spcPct val="150000"/>
              </a:lnSpc>
            </a:pPr>
            <a:r>
              <a:rPr lang="zh-CN" altLang="en-US" b="1" dirty="0">
                <a:latin typeface="黑体" panose="02010609060101010101" pitchFamily="49" charset="-122"/>
                <a:ea typeface="黑体" panose="02010609060101010101" pitchFamily="49" charset="-122"/>
              </a:rPr>
              <a:t>模块保护性</a:t>
            </a:r>
            <a:endParaRPr lang="zh-CN" altLang="en-US" dirty="0">
              <a:latin typeface="黑体" panose="02010609060101010101" pitchFamily="49" charset="-122"/>
              <a:ea typeface="黑体" panose="02010609060101010101" pitchFamily="49" charset="-122"/>
            </a:endParaRPr>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模块化</a:t>
            </a:r>
          </a:p>
        </p:txBody>
      </p:sp>
    </p:spTree>
    <p:extLst>
      <p:ext uri="{BB962C8B-B14F-4D97-AF65-F5344CB8AC3E}">
        <p14:creationId xmlns:p14="http://schemas.microsoft.com/office/powerpoint/2010/main" val="1942644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ea typeface="Segoe UI Black" panose="020B0A02040204020203" pitchFamily="34" charset="0"/>
              </a:rPr>
              <a:t>Chapter 5 Overall Design</a:t>
            </a:r>
            <a:endParaRPr lang="zh-CN" altLang="en-US" dirty="0"/>
          </a:p>
        </p:txBody>
      </p:sp>
      <p:sp>
        <p:nvSpPr>
          <p:cNvPr id="3" name="内容占位符 2"/>
          <p:cNvSpPr>
            <a:spLocks noGrp="1"/>
          </p:cNvSpPr>
          <p:nvPr>
            <p:ph idx="1"/>
          </p:nvPr>
        </p:nvSpPr>
        <p:spPr>
          <a:xfrm>
            <a:off x="279133" y="1337912"/>
            <a:ext cx="11636943" cy="5348638"/>
          </a:xfrm>
        </p:spPr>
        <p:txBody>
          <a:bodyPr>
            <a:normAutofit fontScale="85000" lnSpcReduction="20000"/>
          </a:bodyPr>
          <a:lstStyle/>
          <a:p>
            <a:pPr algn="just">
              <a:lnSpc>
                <a:spcPct val="130000"/>
              </a:lnSpc>
              <a:spcBef>
                <a:spcPts val="0"/>
              </a:spcBef>
              <a:buFont typeface="Wingdings" panose="05000000000000000000" pitchFamily="2" charset="2"/>
              <a:buChar char="u"/>
            </a:pPr>
            <a:r>
              <a:rPr lang="en-US" altLang="zh-CN" sz="3600" dirty="0"/>
              <a:t>5.1 Design process</a:t>
            </a:r>
            <a:r>
              <a:rPr kumimoji="1" lang="zh-CN" altLang="en-US" sz="3600" b="1" dirty="0">
                <a:latin typeface="+mn-ea"/>
              </a:rPr>
              <a:t>过程</a:t>
            </a:r>
            <a:endParaRPr lang="en-US" altLang="zh-CN" sz="3600" dirty="0"/>
          </a:p>
          <a:p>
            <a:pPr algn="just">
              <a:lnSpc>
                <a:spcPct val="130000"/>
              </a:lnSpc>
              <a:spcBef>
                <a:spcPts val="0"/>
              </a:spcBef>
              <a:buFont typeface="Wingdings" panose="05000000000000000000" pitchFamily="2" charset="2"/>
              <a:buChar char="u"/>
            </a:pPr>
            <a:r>
              <a:rPr lang="en-US" altLang="zh-CN" sz="3600" dirty="0"/>
              <a:t>5.2 Design principle</a:t>
            </a:r>
            <a:r>
              <a:rPr kumimoji="1" lang="zh-CN" altLang="en-US" sz="3600" b="1" dirty="0">
                <a:latin typeface="+mn-ea"/>
              </a:rPr>
              <a:t>原理</a:t>
            </a:r>
            <a:endParaRPr lang="en-US" altLang="zh-CN" sz="3600" dirty="0"/>
          </a:p>
          <a:p>
            <a:pPr algn="just">
              <a:lnSpc>
                <a:spcPct val="130000"/>
              </a:lnSpc>
              <a:spcBef>
                <a:spcPts val="0"/>
              </a:spcBef>
              <a:buFont typeface="Wingdings" panose="05000000000000000000" pitchFamily="2" charset="2"/>
              <a:buChar char="u"/>
            </a:pPr>
            <a:r>
              <a:rPr lang="en-US" altLang="zh-CN" sz="3600" dirty="0"/>
              <a:t>5.3 Heuristic rules</a:t>
            </a:r>
            <a:r>
              <a:rPr kumimoji="1" lang="zh-CN" altLang="en-US" sz="3600" b="1" dirty="0">
                <a:latin typeface="+mn-ea"/>
              </a:rPr>
              <a:t>启发式规则</a:t>
            </a:r>
            <a:endParaRPr lang="en-US" altLang="zh-CN" sz="3600" dirty="0"/>
          </a:p>
          <a:p>
            <a:pPr algn="just">
              <a:lnSpc>
                <a:spcPct val="130000"/>
              </a:lnSpc>
              <a:spcBef>
                <a:spcPts val="0"/>
              </a:spcBef>
              <a:buFont typeface="Wingdings" panose="05000000000000000000" pitchFamily="2" charset="2"/>
              <a:buChar char="u"/>
            </a:pPr>
            <a:r>
              <a:rPr lang="en-US" altLang="zh-CN" sz="3600" dirty="0"/>
              <a:t>5.4 Graphical tools for describing software structure </a:t>
            </a:r>
            <a:r>
              <a:rPr kumimoji="1" lang="zh-CN" altLang="en-US" sz="3600" b="1" dirty="0">
                <a:latin typeface="+mn-ea"/>
              </a:rPr>
              <a:t>描绘软件结构的图形工具</a:t>
            </a:r>
            <a:endParaRPr lang="en-US" altLang="zh-CN" sz="3600" dirty="0"/>
          </a:p>
          <a:p>
            <a:pPr algn="just">
              <a:lnSpc>
                <a:spcPct val="130000"/>
              </a:lnSpc>
              <a:spcBef>
                <a:spcPts val="0"/>
              </a:spcBef>
              <a:buFont typeface="Wingdings" panose="05000000000000000000" pitchFamily="2" charset="2"/>
              <a:buChar char="u"/>
            </a:pPr>
            <a:r>
              <a:rPr lang="en-US" altLang="zh-CN" sz="3600" dirty="0"/>
              <a:t>5.5 Data flow oriented design method </a:t>
            </a:r>
            <a:r>
              <a:rPr kumimoji="1" lang="zh-CN" altLang="en-US" sz="3600" b="1" dirty="0">
                <a:latin typeface="+mn-ea"/>
              </a:rPr>
              <a:t>面向数据流的设计方法</a:t>
            </a:r>
            <a:endParaRPr lang="en-US" altLang="zh-CN" sz="3600" dirty="0"/>
          </a:p>
          <a:p>
            <a:pPr marL="0" indent="0" algn="just">
              <a:lnSpc>
                <a:spcPct val="130000"/>
              </a:lnSpc>
              <a:spcBef>
                <a:spcPts val="0"/>
              </a:spcBef>
              <a:buNone/>
            </a:pPr>
            <a:r>
              <a:rPr lang="zh-CN" altLang="en-US" sz="3600" dirty="0">
                <a:solidFill>
                  <a:srgbClr val="FF0000"/>
                </a:solidFill>
                <a:effectLst>
                  <a:outerShdw blurRad="38100" dist="38100" dir="2700000" algn="tl">
                    <a:srgbClr val="000000">
                      <a:alpha val="43137"/>
                    </a:srgbClr>
                  </a:outerShdw>
                </a:effectLst>
              </a:rPr>
              <a:t>总体设计的基本目的就是回答“概括地说，系统应该如何实现”这个问题，因此，总体设计又称为概要设计或初步设计。</a:t>
            </a:r>
          </a:p>
          <a:p>
            <a:pPr marL="0" indent="0" algn="just">
              <a:lnSpc>
                <a:spcPct val="130000"/>
              </a:lnSpc>
              <a:spcBef>
                <a:spcPts val="0"/>
              </a:spcBef>
              <a:buNone/>
            </a:pPr>
            <a:r>
              <a:rPr lang="zh-CN" altLang="en-US" sz="3600" dirty="0">
                <a:solidFill>
                  <a:srgbClr val="FF0000"/>
                </a:solidFill>
                <a:effectLst>
                  <a:outerShdw blurRad="38100" dist="38100" dir="2700000" algn="tl">
                    <a:srgbClr val="000000">
                      <a:alpha val="43137"/>
                    </a:srgbClr>
                  </a:outerShdw>
                </a:effectLst>
              </a:rPr>
              <a:t>总体设计阶段的另一项重要任务是设计软件的结构，也就是要确定系统中每个程序是由哪些模块组成的，以及这些模块相互间的关系。</a:t>
            </a:r>
          </a:p>
          <a:p>
            <a:pPr marL="0" indent="0" algn="just">
              <a:lnSpc>
                <a:spcPct val="130000"/>
              </a:lnSpc>
              <a:spcBef>
                <a:spcPts val="0"/>
              </a:spcBef>
              <a:buNone/>
            </a:pPr>
            <a:endParaRPr lang="en-US" altLang="zh-CN" sz="36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0122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a:lnSpc>
                <a:spcPct val="140000"/>
              </a:lnSpc>
              <a:buNone/>
            </a:pPr>
            <a:r>
              <a:rPr lang="zh-CN" altLang="en-US" b="1" dirty="0">
                <a:latin typeface="黑体" panose="02010609060101010101" pitchFamily="49" charset="-122"/>
                <a:ea typeface="黑体" panose="02010609060101010101" pitchFamily="49" charset="-122"/>
              </a:rPr>
              <a:t>模块化的作用：</a:t>
            </a:r>
          </a:p>
          <a:p>
            <a:pPr>
              <a:lnSpc>
                <a:spcPct val="140000"/>
              </a:lnSpc>
            </a:pPr>
            <a:r>
              <a:rPr lang="zh-CN" altLang="en-US" b="1" dirty="0">
                <a:latin typeface="黑体" panose="02010609060101010101" pitchFamily="49" charset="-122"/>
                <a:ea typeface="黑体" panose="02010609060101010101" pitchFamily="49" charset="-122"/>
              </a:rPr>
              <a:t>采用模块化原理可以使软件结构清晰，不仅容易设计也容易阅读和理解。</a:t>
            </a:r>
          </a:p>
          <a:p>
            <a:pPr>
              <a:lnSpc>
                <a:spcPct val="140000"/>
              </a:lnSpc>
            </a:pPr>
            <a:r>
              <a:rPr lang="zh-CN" altLang="en-US" b="1" dirty="0">
                <a:latin typeface="黑体" panose="02010609060101010101" pitchFamily="49" charset="-122"/>
                <a:ea typeface="黑体" panose="02010609060101010101" pitchFamily="49" charset="-122"/>
              </a:rPr>
              <a:t>模块化使软件容易测试和调试，因而有助于提高软件的可靠性。</a:t>
            </a:r>
          </a:p>
          <a:p>
            <a:pPr>
              <a:lnSpc>
                <a:spcPct val="140000"/>
              </a:lnSpc>
            </a:pPr>
            <a:r>
              <a:rPr lang="zh-CN" altLang="en-US" b="1" dirty="0">
                <a:latin typeface="黑体" panose="02010609060101010101" pitchFamily="49" charset="-122"/>
                <a:ea typeface="黑体" panose="02010609060101010101" pitchFamily="49" charset="-122"/>
              </a:rPr>
              <a:t>模块化能够提高软件的可修改性。</a:t>
            </a:r>
          </a:p>
          <a:p>
            <a:pPr>
              <a:lnSpc>
                <a:spcPct val="140000"/>
              </a:lnSpc>
            </a:pPr>
            <a:r>
              <a:rPr lang="zh-CN" altLang="en-US" b="1" dirty="0">
                <a:latin typeface="黑体" panose="02010609060101010101" pitchFamily="49" charset="-122"/>
                <a:ea typeface="黑体" panose="02010609060101010101" pitchFamily="49" charset="-122"/>
              </a:rPr>
              <a:t>模块化也有助于软件开发工程的组织管理。 </a:t>
            </a:r>
            <a:endParaRPr lang="zh-CN" altLang="en-US" dirty="0">
              <a:latin typeface="黑体" panose="02010609060101010101" pitchFamily="49" charset="-122"/>
              <a:ea typeface="黑体" panose="02010609060101010101" pitchFamily="49" charset="-122"/>
            </a:endParaRPr>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模块化</a:t>
            </a:r>
          </a:p>
        </p:txBody>
      </p:sp>
    </p:spTree>
    <p:extLst>
      <p:ext uri="{BB962C8B-B14F-4D97-AF65-F5344CB8AC3E}">
        <p14:creationId xmlns:p14="http://schemas.microsoft.com/office/powerpoint/2010/main" val="758827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lnSpcReduction="10000"/>
          </a:bodyPr>
          <a:lstStyle/>
          <a:p>
            <a:pPr marL="0" indent="0" algn="just">
              <a:lnSpc>
                <a:spcPct val="150000"/>
              </a:lnSpc>
              <a:buNone/>
            </a:pPr>
            <a:r>
              <a:rPr lang="en-US" altLang="zh-CN" sz="3600" dirty="0">
                <a:solidFill>
                  <a:srgbClr val="FF0000"/>
                </a:solidFill>
              </a:rPr>
              <a:t>Abstraction: </a:t>
            </a:r>
            <a:r>
              <a:rPr lang="en-US" altLang="zh-CN" sz="3600" dirty="0"/>
              <a:t>There are always </a:t>
            </a:r>
            <a:r>
              <a:rPr lang="en-US" altLang="zh-CN" sz="3600" u="sng" dirty="0">
                <a:solidFill>
                  <a:srgbClr val="0000CC"/>
                </a:solidFill>
              </a:rPr>
              <a:t>some similar aspects </a:t>
            </a:r>
            <a:r>
              <a:rPr lang="en-US" altLang="zh-CN" sz="3600" dirty="0"/>
              <a:t>(commonalities</a:t>
            </a:r>
            <a:r>
              <a:rPr lang="zh-CN" altLang="en-US" sz="3600" dirty="0">
                <a:latin typeface="黑体" panose="02010609060101010101" pitchFamily="49" charset="-122"/>
                <a:ea typeface="黑体" panose="02010609060101010101" pitchFamily="49" charset="-122"/>
              </a:rPr>
              <a:t>共性</a:t>
            </a:r>
            <a:r>
              <a:rPr lang="en-US" altLang="zh-CN" sz="3600" dirty="0"/>
              <a:t>) between </a:t>
            </a:r>
            <a:r>
              <a:rPr lang="en-US" altLang="zh-CN" sz="3600" u="sng" dirty="0">
                <a:solidFill>
                  <a:srgbClr val="0000CC"/>
                </a:solidFill>
              </a:rPr>
              <a:t>certain things, states or processes in the real world</a:t>
            </a:r>
            <a:r>
              <a:rPr lang="en-US" altLang="zh-CN" sz="3600" dirty="0"/>
              <a:t>. To </a:t>
            </a:r>
            <a:r>
              <a:rPr lang="en-US" altLang="zh-CN" sz="3600" u="sng" dirty="0">
                <a:solidFill>
                  <a:srgbClr val="0000CC"/>
                </a:solidFill>
              </a:rPr>
              <a:t>concentrate and summarize these similar aspects </a:t>
            </a:r>
            <a:r>
              <a:rPr lang="en-US" altLang="zh-CN" sz="3600" dirty="0"/>
              <a:t>and temporarily(</a:t>
            </a:r>
            <a:r>
              <a:rPr lang="zh-CN" altLang="en-US" sz="3600" dirty="0"/>
              <a:t>暂时</a:t>
            </a:r>
            <a:r>
              <a:rPr lang="en-US" altLang="zh-CN" sz="3600" dirty="0"/>
              <a:t>) ignore the differences between them is called abstraction.</a:t>
            </a:r>
          </a:p>
          <a:p>
            <a:pPr marL="0" indent="0" algn="just">
              <a:lnSpc>
                <a:spcPct val="150000"/>
              </a:lnSpc>
              <a:buNone/>
            </a:pPr>
            <a:r>
              <a:rPr lang="en-US" altLang="zh-CN" sz="3600" u="sng" dirty="0"/>
              <a:t>Abstraction is to extract the essential characteristics of things without considering details temporarily.</a:t>
            </a:r>
            <a:endParaRPr lang="zh-CN" altLang="en-US" sz="3600" u="sng" dirty="0"/>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抽象</a:t>
            </a:r>
          </a:p>
        </p:txBody>
      </p:sp>
    </p:spTree>
    <p:extLst>
      <p:ext uri="{BB962C8B-B14F-4D97-AF65-F5344CB8AC3E}">
        <p14:creationId xmlns:p14="http://schemas.microsoft.com/office/powerpoint/2010/main" val="2942375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Autofit/>
          </a:bodyPr>
          <a:lstStyle/>
          <a:p>
            <a:pPr marL="0" indent="0">
              <a:lnSpc>
                <a:spcPct val="150000"/>
              </a:lnSpc>
              <a:spcBef>
                <a:spcPts val="0"/>
              </a:spcBef>
              <a:buNone/>
            </a:pPr>
            <a:r>
              <a:rPr lang="en-US" altLang="zh-CN" sz="3200" dirty="0"/>
              <a:t>General abstract process:</a:t>
            </a:r>
          </a:p>
          <a:p>
            <a:pPr marL="514350" indent="-514350">
              <a:lnSpc>
                <a:spcPct val="150000"/>
              </a:lnSpc>
              <a:spcBef>
                <a:spcPts val="0"/>
              </a:spcBef>
              <a:buFont typeface="+mj-ea"/>
              <a:buAutoNum type="circleNumDbPlain"/>
            </a:pPr>
            <a:r>
              <a:rPr lang="en-US" altLang="zh-CN" sz="2400" dirty="0"/>
              <a:t>The only effective way to deal with complex systems is to construct and analyze them in a hierarchical manner.</a:t>
            </a:r>
            <a:r>
              <a:rPr lang="zh-CN" altLang="en-US" sz="2400" dirty="0"/>
              <a:t>处理复杂系统的唯一有效方法是以分层的方式构建和分析它们。</a:t>
            </a:r>
            <a:endParaRPr lang="en-US" altLang="zh-CN" sz="2400" dirty="0"/>
          </a:p>
          <a:p>
            <a:pPr marL="514350" indent="-514350">
              <a:lnSpc>
                <a:spcPct val="150000"/>
              </a:lnSpc>
              <a:spcBef>
                <a:spcPts val="0"/>
              </a:spcBef>
              <a:buFont typeface="+mj-ea"/>
              <a:buAutoNum type="circleNumDbPlain"/>
            </a:pPr>
            <a:r>
              <a:rPr lang="en-US" altLang="zh-CN" sz="2400" dirty="0"/>
              <a:t>A complex dynamic system </a:t>
            </a:r>
            <a:r>
              <a:rPr lang="en-US" altLang="zh-CN" sz="2400" dirty="0">
                <a:solidFill>
                  <a:srgbClr val="0000CC"/>
                </a:solidFill>
              </a:rPr>
              <a:t>can first be constructed and understood with some high-level abstract concepts</a:t>
            </a:r>
            <a:r>
              <a:rPr lang="en-US" altLang="zh-CN" sz="2400" dirty="0"/>
              <a:t>, and </a:t>
            </a:r>
            <a:r>
              <a:rPr lang="en-US" altLang="zh-CN" sz="2400" dirty="0">
                <a:solidFill>
                  <a:srgbClr val="0000CC"/>
                </a:solidFill>
              </a:rPr>
              <a:t>these high-level concepts can be constructed and understood with some low-level concepts</a:t>
            </a:r>
            <a:r>
              <a:rPr lang="en-US" altLang="zh-CN" sz="2400" dirty="0"/>
              <a:t>, and so on </a:t>
            </a:r>
            <a:r>
              <a:rPr lang="en-US" altLang="zh-CN" sz="2400" dirty="0">
                <a:solidFill>
                  <a:srgbClr val="0000CC"/>
                </a:solidFill>
              </a:rPr>
              <a:t>until the lowest level concrete elements.</a:t>
            </a:r>
            <a:r>
              <a:rPr lang="zh-CN" altLang="en-US" sz="2400" dirty="0"/>
              <a:t>一个复杂的动态系统首先可以用一些高层次的抽象概念来构建和理解，而这些高层次的概念又可以用一些低层次的概念来构建和理解，以此类推，直到最低层次的具体元素。</a:t>
            </a:r>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抽象</a:t>
            </a:r>
          </a:p>
        </p:txBody>
      </p:sp>
    </p:spTree>
    <p:extLst>
      <p:ext uri="{BB962C8B-B14F-4D97-AF65-F5344CB8AC3E}">
        <p14:creationId xmlns:p14="http://schemas.microsoft.com/office/powerpoint/2010/main" val="3737626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marL="0" indent="0">
              <a:lnSpc>
                <a:spcPct val="150000"/>
              </a:lnSpc>
              <a:spcBef>
                <a:spcPts val="0"/>
              </a:spcBef>
              <a:buNone/>
            </a:pPr>
            <a:r>
              <a:rPr lang="zh-CN" altLang="en-US" b="1" dirty="0">
                <a:latin typeface="黑体" panose="02010609060101010101" pitchFamily="49" charset="-122"/>
                <a:ea typeface="黑体" panose="02010609060101010101" pitchFamily="49" charset="-122"/>
              </a:rPr>
              <a:t>软件工程抽象过程：软件工程过程的每一步都是对软件解法的抽象层次的一次精化。</a:t>
            </a:r>
          </a:p>
          <a:p>
            <a:pPr>
              <a:lnSpc>
                <a:spcPct val="150000"/>
              </a:lnSpc>
              <a:spcBef>
                <a:spcPts val="0"/>
              </a:spcBef>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在可行性研究阶段，软件作为系统的一个完整部件；</a:t>
            </a:r>
          </a:p>
          <a:p>
            <a:pPr>
              <a:lnSpc>
                <a:spcPct val="150000"/>
              </a:lnSpc>
              <a:spcBef>
                <a:spcPts val="0"/>
              </a:spcBef>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在需求分析期间，软件解法是使用在问题环境内熟悉的方式描述的；</a:t>
            </a:r>
          </a:p>
          <a:p>
            <a:pPr>
              <a:lnSpc>
                <a:spcPct val="150000"/>
              </a:lnSpc>
              <a:spcBef>
                <a:spcPts val="0"/>
              </a:spcBef>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当由总体设计向详细设计过渡时，抽象的程度也就随之减少了；</a:t>
            </a:r>
          </a:p>
          <a:p>
            <a:pPr>
              <a:lnSpc>
                <a:spcPct val="150000"/>
              </a:lnSpc>
              <a:spcBef>
                <a:spcPts val="0"/>
              </a:spcBef>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最后，当源程序写出来以后，也就达到了抽象的最低层。</a:t>
            </a:r>
            <a:r>
              <a:rPr lang="zh-CN" altLang="en-US" dirty="0">
                <a:latin typeface="黑体" panose="02010609060101010101" pitchFamily="49" charset="-122"/>
                <a:ea typeface="黑体" panose="02010609060101010101" pitchFamily="49" charset="-122"/>
              </a:rPr>
              <a:t> </a:t>
            </a:r>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抽象</a:t>
            </a:r>
          </a:p>
        </p:txBody>
      </p:sp>
    </p:spTree>
    <p:extLst>
      <p:ext uri="{BB962C8B-B14F-4D97-AF65-F5344CB8AC3E}">
        <p14:creationId xmlns:p14="http://schemas.microsoft.com/office/powerpoint/2010/main" val="4050779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a:xfrm>
            <a:off x="279133" y="1337913"/>
            <a:ext cx="11636943" cy="2421288"/>
          </a:xfrm>
        </p:spPr>
        <p:txBody>
          <a:bodyPr>
            <a:normAutofit/>
          </a:bodyPr>
          <a:lstStyle/>
          <a:p>
            <a:pPr marL="0" indent="0">
              <a:lnSpc>
                <a:spcPct val="150000"/>
              </a:lnSpc>
              <a:buNone/>
            </a:pPr>
            <a:r>
              <a:rPr lang="zh-CN" altLang="en-US" sz="3200" b="1" dirty="0">
                <a:latin typeface="黑体" panose="02010609060101010101" pitchFamily="49" charset="-122"/>
                <a:ea typeface="黑体" panose="02010609060101010101" pitchFamily="49" charset="-122"/>
              </a:rPr>
              <a:t>逐步求精：为了能集中精力解决主要问题而尽量推迟对问题细节的考虑。逐步求精是人类解决复杂问题时采用的基本方法，也是许多软件工程技术的基础。</a:t>
            </a:r>
            <a:endParaRPr lang="zh-CN" altLang="en-US" sz="3200" dirty="0">
              <a:latin typeface="黑体" panose="02010609060101010101" pitchFamily="49" charset="-122"/>
              <a:ea typeface="黑体" panose="02010609060101010101" pitchFamily="49" charset="-122"/>
            </a:endParaRPr>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逐步求精</a:t>
            </a:r>
            <a:endParaRPr lang="zh-CN" altLang="en-US" sz="2800" dirty="0">
              <a:latin typeface="黑体" panose="02010609060101010101" pitchFamily="49" charset="-122"/>
              <a:ea typeface="黑体" panose="02010609060101010101" pitchFamily="49" charset="-122"/>
            </a:endParaRPr>
          </a:p>
        </p:txBody>
      </p:sp>
      <p:sp>
        <p:nvSpPr>
          <p:cNvPr id="5" name="内容占位符 2"/>
          <p:cNvSpPr txBox="1">
            <a:spLocks/>
          </p:cNvSpPr>
          <p:nvPr/>
        </p:nvSpPr>
        <p:spPr>
          <a:xfrm>
            <a:off x="279133" y="3759201"/>
            <a:ext cx="11636943" cy="2421288"/>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hnschrift Condensed"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hnschrift Condensed" panose="020B050204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hnschrift Condensed" panose="020B050204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zh-CN" altLang="en-US" sz="3200" b="1" u="sng" dirty="0">
                <a:solidFill>
                  <a:srgbClr val="C00000"/>
                </a:solidFill>
                <a:latin typeface="黑体" panose="02010609060101010101" pitchFamily="49" charset="-122"/>
                <a:ea typeface="黑体" panose="02010609060101010101" pitchFamily="49" charset="-122"/>
              </a:rPr>
              <a:t>逐步求精和模块化，与抽象是紧密相关的，软件结构每一层的模块，实际上就是对软件抽象的一次精华。顶层的模块，控制了系统的主要功能并影响全局；底层模块，完成对数据的一个具体处理。</a:t>
            </a:r>
          </a:p>
        </p:txBody>
      </p:sp>
    </p:spTree>
    <p:extLst>
      <p:ext uri="{BB962C8B-B14F-4D97-AF65-F5344CB8AC3E}">
        <p14:creationId xmlns:p14="http://schemas.microsoft.com/office/powerpoint/2010/main" val="1184833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fontScale="85000" lnSpcReduction="20000"/>
          </a:bodyPr>
          <a:lstStyle/>
          <a:p>
            <a:pPr>
              <a:lnSpc>
                <a:spcPct val="150000"/>
              </a:lnSpc>
              <a:spcBef>
                <a:spcPts val="0"/>
              </a:spcBef>
              <a:buFont typeface="Wingdings" panose="05000000000000000000" pitchFamily="2" charset="2"/>
              <a:buNone/>
            </a:pPr>
            <a:r>
              <a:rPr lang="zh-CN" altLang="en-US" b="1" dirty="0">
                <a:solidFill>
                  <a:schemeClr val="tx2"/>
                </a:solidFill>
                <a:latin typeface="Times New Roman" panose="02020603050405020304" pitchFamily="18" charset="0"/>
              </a:rPr>
              <a:t>例：</a:t>
            </a:r>
            <a:r>
              <a:rPr lang="zh-CN" altLang="en-US" b="1" dirty="0">
                <a:latin typeface="Times New Roman" panose="02020603050405020304" pitchFamily="18" charset="0"/>
              </a:rPr>
              <a:t>用筛选法求</a:t>
            </a:r>
            <a:r>
              <a:rPr lang="en-US" altLang="zh-CN" b="1" dirty="0">
                <a:latin typeface="Times New Roman" panose="02020603050405020304" pitchFamily="18" charset="0"/>
              </a:rPr>
              <a:t>100</a:t>
            </a:r>
            <a:r>
              <a:rPr lang="zh-CN" altLang="en-US" b="1" dirty="0">
                <a:latin typeface="Times New Roman" panose="02020603050405020304" pitchFamily="18" charset="0"/>
              </a:rPr>
              <a:t>以内的素数。所谓的筛选法，就是从</a:t>
            </a:r>
            <a:r>
              <a:rPr lang="en-US" altLang="zh-CN" b="1" dirty="0">
                <a:latin typeface="Times New Roman" panose="02020603050405020304" pitchFamily="18" charset="0"/>
              </a:rPr>
              <a:t>2</a:t>
            </a:r>
            <a:r>
              <a:rPr lang="zh-CN" altLang="en-US" b="1" dirty="0">
                <a:latin typeface="Times New Roman" panose="02020603050405020304" pitchFamily="18" charset="0"/>
              </a:rPr>
              <a:t>到</a:t>
            </a:r>
            <a:r>
              <a:rPr lang="en-US" altLang="zh-CN" b="1" dirty="0">
                <a:latin typeface="Times New Roman" panose="02020603050405020304" pitchFamily="18" charset="0"/>
              </a:rPr>
              <a:t>100</a:t>
            </a:r>
            <a:r>
              <a:rPr lang="zh-CN" altLang="en-US" b="1" dirty="0">
                <a:latin typeface="Times New Roman" panose="02020603050405020304" pitchFamily="18" charset="0"/>
              </a:rPr>
              <a:t>中去掉</a:t>
            </a:r>
            <a:r>
              <a:rPr lang="en-US" altLang="zh-CN" b="1" dirty="0">
                <a:latin typeface="Times New Roman" panose="02020603050405020304" pitchFamily="18" charset="0"/>
              </a:rPr>
              <a:t>2</a:t>
            </a:r>
            <a:r>
              <a:rPr lang="zh-CN" altLang="en-US" b="1" dirty="0">
                <a:latin typeface="Times New Roman" panose="02020603050405020304" pitchFamily="18" charset="0"/>
              </a:rPr>
              <a:t>，</a:t>
            </a:r>
            <a:r>
              <a:rPr lang="en-US" altLang="zh-CN" b="1" dirty="0">
                <a:latin typeface="Times New Roman" panose="02020603050405020304" pitchFamily="18" charset="0"/>
              </a:rPr>
              <a:t>3</a:t>
            </a:r>
            <a:r>
              <a:rPr lang="zh-CN" altLang="en-US" b="1" dirty="0">
                <a:latin typeface="Times New Roman" panose="02020603050405020304" pitchFamily="18" charset="0"/>
              </a:rPr>
              <a:t>，</a:t>
            </a:r>
            <a:r>
              <a:rPr lang="en-US" altLang="zh-CN" b="1" dirty="0">
                <a:latin typeface="Times New Roman" panose="02020603050405020304" pitchFamily="18" charset="0"/>
              </a:rPr>
              <a:t>5</a:t>
            </a:r>
            <a:r>
              <a:rPr lang="zh-CN" altLang="en-US" b="1" dirty="0">
                <a:latin typeface="Times New Roman" panose="02020603050405020304" pitchFamily="18" charset="0"/>
              </a:rPr>
              <a:t>，</a:t>
            </a:r>
            <a:r>
              <a:rPr lang="en-US" altLang="zh-CN" b="1" dirty="0">
                <a:latin typeface="Times New Roman" panose="02020603050405020304" pitchFamily="18" charset="0"/>
              </a:rPr>
              <a:t>7</a:t>
            </a:r>
            <a:r>
              <a:rPr lang="zh-CN" altLang="en-US" b="1" dirty="0">
                <a:latin typeface="Times New Roman" panose="02020603050405020304" pitchFamily="18" charset="0"/>
              </a:rPr>
              <a:t>的倍数，剩下的就是</a:t>
            </a:r>
            <a:r>
              <a:rPr lang="en-US" altLang="zh-CN" b="1" dirty="0">
                <a:latin typeface="Times New Roman" panose="02020603050405020304" pitchFamily="18" charset="0"/>
              </a:rPr>
              <a:t>100</a:t>
            </a:r>
            <a:r>
              <a:rPr lang="zh-CN" altLang="en-US" b="1" dirty="0">
                <a:latin typeface="Times New Roman" panose="02020603050405020304" pitchFamily="18" charset="0"/>
              </a:rPr>
              <a:t>以内的素数。</a:t>
            </a:r>
            <a:endParaRPr lang="en-US" altLang="zh-CN" b="1" dirty="0">
              <a:latin typeface="Times New Roman" panose="02020603050405020304" pitchFamily="18" charset="0"/>
            </a:endParaRPr>
          </a:p>
          <a:p>
            <a:pPr>
              <a:lnSpc>
                <a:spcPct val="150000"/>
              </a:lnSpc>
              <a:spcBef>
                <a:spcPts val="0"/>
              </a:spcBef>
              <a:buFont typeface="Wingdings" panose="05000000000000000000" pitchFamily="2" charset="2"/>
              <a:buNone/>
            </a:pPr>
            <a:r>
              <a:rPr lang="zh-CN" altLang="en-US" b="1" dirty="0">
                <a:latin typeface="Times New Roman" panose="02020603050405020304" pitchFamily="18" charset="0"/>
              </a:rPr>
              <a:t>首先按程序功能写出一个框架</a:t>
            </a:r>
          </a:p>
          <a:p>
            <a:pPr>
              <a:lnSpc>
                <a:spcPct val="150000"/>
              </a:lnSpc>
              <a:spcBef>
                <a:spcPts val="0"/>
              </a:spcBef>
              <a:buFont typeface="Wingdings" panose="05000000000000000000" pitchFamily="2" charset="2"/>
              <a:buNone/>
            </a:pPr>
            <a:r>
              <a:rPr lang="en-US" altLang="zh-CN" b="1" dirty="0">
                <a:latin typeface="Times New Roman" panose="02020603050405020304" pitchFamily="18" charset="0"/>
              </a:rPr>
              <a:t>main() </a:t>
            </a:r>
          </a:p>
          <a:p>
            <a:pPr>
              <a:lnSpc>
                <a:spcPct val="150000"/>
              </a:lnSpc>
              <a:spcBef>
                <a:spcPts val="0"/>
              </a:spcBef>
              <a:buFont typeface="Wingdings" panose="05000000000000000000" pitchFamily="2" charset="2"/>
              <a:buNone/>
            </a:pPr>
            <a:r>
              <a:rPr lang="en-US" altLang="zh-CN" b="1" dirty="0">
                <a:latin typeface="Times New Roman" panose="02020603050405020304" pitchFamily="18" charset="0"/>
              </a:rPr>
              <a:t>{ </a:t>
            </a:r>
          </a:p>
          <a:p>
            <a:pPr>
              <a:lnSpc>
                <a:spcPct val="150000"/>
              </a:lnSpc>
              <a:spcBef>
                <a:spcPts val="0"/>
              </a:spcBef>
              <a:buFont typeface="Wingdings" panose="05000000000000000000" pitchFamily="2" charset="2"/>
              <a:buNone/>
            </a:pPr>
            <a:r>
              <a:rPr lang="en-US" altLang="zh-CN" b="1" dirty="0">
                <a:latin typeface="Times New Roman" panose="02020603050405020304" pitchFamily="18" charset="0"/>
              </a:rPr>
              <a:t>  </a:t>
            </a:r>
            <a:r>
              <a:rPr lang="zh-CN" altLang="en-US" b="1" dirty="0">
                <a:latin typeface="Times New Roman" panose="02020603050405020304" pitchFamily="18" charset="0"/>
              </a:rPr>
              <a:t>建立</a:t>
            </a:r>
            <a:r>
              <a:rPr lang="en-US" altLang="zh-CN" b="1" dirty="0">
                <a:latin typeface="Times New Roman" panose="02020603050405020304" pitchFamily="18" charset="0"/>
              </a:rPr>
              <a:t>2</a:t>
            </a:r>
            <a:r>
              <a:rPr lang="zh-CN" altLang="en-US" b="1" dirty="0">
                <a:latin typeface="Times New Roman" panose="02020603050405020304" pitchFamily="18" charset="0"/>
              </a:rPr>
              <a:t>到</a:t>
            </a:r>
            <a:r>
              <a:rPr lang="en-US" altLang="zh-CN" b="1" dirty="0">
                <a:latin typeface="Times New Roman" panose="02020603050405020304" pitchFamily="18" charset="0"/>
              </a:rPr>
              <a:t>100</a:t>
            </a:r>
            <a:r>
              <a:rPr lang="zh-CN" altLang="en-US" b="1" dirty="0">
                <a:latin typeface="Times New Roman" panose="02020603050405020304" pitchFamily="18" charset="0"/>
              </a:rPr>
              <a:t>的数组</a:t>
            </a:r>
            <a:r>
              <a:rPr lang="en-US" altLang="zh-CN" b="1" dirty="0">
                <a:latin typeface="Times New Roman" panose="02020603050405020304" pitchFamily="18" charset="0"/>
              </a:rPr>
              <a:t>A[ ]</a:t>
            </a:r>
            <a:r>
              <a:rPr lang="zh-CN" altLang="en-US" b="1" dirty="0">
                <a:latin typeface="Times New Roman" panose="02020603050405020304" pitchFamily="18" charset="0"/>
              </a:rPr>
              <a:t>，其中</a:t>
            </a:r>
            <a:r>
              <a:rPr lang="en-US" altLang="zh-CN" b="1" dirty="0">
                <a:latin typeface="Times New Roman" panose="02020603050405020304" pitchFamily="18" charset="0"/>
              </a:rPr>
              <a:t>A[</a:t>
            </a:r>
            <a:r>
              <a:rPr lang="en-US" altLang="zh-CN" b="1" dirty="0" err="1">
                <a:latin typeface="Times New Roman" panose="02020603050405020304" pitchFamily="18" charset="0"/>
              </a:rPr>
              <a:t>i</a:t>
            </a:r>
            <a:r>
              <a:rPr lang="en-US" altLang="zh-CN" b="1" dirty="0">
                <a:latin typeface="Times New Roman" panose="02020603050405020304" pitchFamily="18" charset="0"/>
              </a:rPr>
              <a:t>]</a:t>
            </a:r>
            <a:r>
              <a:rPr lang="zh-CN" altLang="en-US" b="1" dirty="0">
                <a:latin typeface="Times New Roman" panose="02020603050405020304" pitchFamily="18" charset="0"/>
              </a:rPr>
              <a:t>＝</a:t>
            </a:r>
            <a:r>
              <a:rPr lang="en-US" altLang="zh-CN" b="1" dirty="0" err="1">
                <a:latin typeface="Times New Roman" panose="02020603050405020304" pitchFamily="18" charset="0"/>
              </a:rPr>
              <a:t>i</a:t>
            </a:r>
            <a:r>
              <a:rPr lang="zh-CN" altLang="en-US" b="1" dirty="0">
                <a:latin typeface="Times New Roman" panose="02020603050405020304" pitchFamily="18" charset="0"/>
              </a:rPr>
              <a:t>；</a:t>
            </a:r>
            <a:r>
              <a:rPr lang="en-US" altLang="zh-CN" b="1" dirty="0">
                <a:latin typeface="Times New Roman" panose="02020603050405020304" pitchFamily="18" charset="0"/>
              </a:rPr>
              <a:t>..........................1</a:t>
            </a:r>
          </a:p>
          <a:p>
            <a:pPr>
              <a:lnSpc>
                <a:spcPct val="150000"/>
              </a:lnSpc>
              <a:spcBef>
                <a:spcPts val="0"/>
              </a:spcBef>
              <a:buFont typeface="Wingdings" panose="05000000000000000000" pitchFamily="2" charset="2"/>
              <a:buNone/>
            </a:pPr>
            <a:r>
              <a:rPr lang="en-US" altLang="zh-CN" b="1" dirty="0">
                <a:latin typeface="Times New Roman" panose="02020603050405020304" pitchFamily="18" charset="0"/>
              </a:rPr>
              <a:t>  </a:t>
            </a:r>
            <a:r>
              <a:rPr lang="zh-CN" altLang="en-US" b="1" dirty="0">
                <a:latin typeface="Times New Roman" panose="02020603050405020304" pitchFamily="18" charset="0"/>
              </a:rPr>
              <a:t>建立</a:t>
            </a:r>
            <a:r>
              <a:rPr lang="en-US" altLang="zh-CN" b="1" dirty="0">
                <a:latin typeface="Times New Roman" panose="02020603050405020304" pitchFamily="18" charset="0"/>
              </a:rPr>
              <a:t>2</a:t>
            </a:r>
            <a:r>
              <a:rPr lang="zh-CN" altLang="en-US" b="1" dirty="0">
                <a:latin typeface="Times New Roman" panose="02020603050405020304" pitchFamily="18" charset="0"/>
              </a:rPr>
              <a:t>到</a:t>
            </a:r>
            <a:r>
              <a:rPr lang="en-US" altLang="zh-CN" b="1" dirty="0">
                <a:latin typeface="Times New Roman" panose="02020603050405020304" pitchFamily="18" charset="0"/>
              </a:rPr>
              <a:t>10</a:t>
            </a:r>
            <a:r>
              <a:rPr lang="zh-CN" altLang="en-US" b="1" dirty="0">
                <a:latin typeface="Times New Roman" panose="02020603050405020304" pitchFamily="18" charset="0"/>
              </a:rPr>
              <a:t>的素数表</a:t>
            </a:r>
            <a:r>
              <a:rPr lang="en-US" altLang="zh-CN" b="1" dirty="0">
                <a:latin typeface="Times New Roman" panose="02020603050405020304" pitchFamily="18" charset="0"/>
              </a:rPr>
              <a:t>B[ ]</a:t>
            </a:r>
            <a:r>
              <a:rPr lang="zh-CN" altLang="en-US" b="1" dirty="0">
                <a:latin typeface="Times New Roman" panose="02020603050405020304" pitchFamily="18" charset="0"/>
              </a:rPr>
              <a:t>，存放</a:t>
            </a:r>
            <a:r>
              <a:rPr lang="en-US" altLang="zh-CN" b="1" dirty="0">
                <a:latin typeface="Times New Roman" panose="02020603050405020304" pitchFamily="18" charset="0"/>
              </a:rPr>
              <a:t>2</a:t>
            </a:r>
            <a:r>
              <a:rPr lang="zh-CN" altLang="en-US" b="1" dirty="0">
                <a:latin typeface="Times New Roman" panose="02020603050405020304" pitchFamily="18" charset="0"/>
              </a:rPr>
              <a:t>到</a:t>
            </a:r>
            <a:r>
              <a:rPr lang="en-US" altLang="zh-CN" b="1" dirty="0">
                <a:latin typeface="Times New Roman" panose="02020603050405020304" pitchFamily="18" charset="0"/>
              </a:rPr>
              <a:t>10</a:t>
            </a:r>
            <a:r>
              <a:rPr lang="zh-CN" altLang="en-US" b="1" dirty="0">
                <a:latin typeface="Times New Roman" panose="02020603050405020304" pitchFamily="18" charset="0"/>
              </a:rPr>
              <a:t>以内的素数；</a:t>
            </a:r>
            <a:r>
              <a:rPr lang="en-US" altLang="zh-CN" b="1" dirty="0">
                <a:latin typeface="Times New Roman" panose="02020603050405020304" pitchFamily="18" charset="0"/>
              </a:rPr>
              <a:t>......2</a:t>
            </a:r>
          </a:p>
          <a:p>
            <a:pPr>
              <a:lnSpc>
                <a:spcPct val="150000"/>
              </a:lnSpc>
              <a:spcBef>
                <a:spcPts val="0"/>
              </a:spcBef>
              <a:buFont typeface="Wingdings" panose="05000000000000000000" pitchFamily="2" charset="2"/>
              <a:buNone/>
            </a:pPr>
            <a:r>
              <a:rPr lang="en-US" altLang="zh-CN" b="1" dirty="0">
                <a:latin typeface="Times New Roman" panose="02020603050405020304" pitchFamily="18" charset="0"/>
              </a:rPr>
              <a:t>  </a:t>
            </a:r>
            <a:r>
              <a:rPr lang="zh-CN" altLang="en-US" b="1" dirty="0">
                <a:latin typeface="Times New Roman" panose="02020603050405020304" pitchFamily="18" charset="0"/>
              </a:rPr>
              <a:t>若</a:t>
            </a:r>
            <a:r>
              <a:rPr lang="en-US" altLang="zh-CN" b="1" dirty="0">
                <a:latin typeface="Times New Roman" panose="02020603050405020304" pitchFamily="18" charset="0"/>
              </a:rPr>
              <a:t>A[</a:t>
            </a:r>
            <a:r>
              <a:rPr lang="en-US" altLang="zh-CN" b="1" dirty="0" err="1">
                <a:latin typeface="Times New Roman" panose="02020603050405020304" pitchFamily="18" charset="0"/>
              </a:rPr>
              <a:t>i</a:t>
            </a:r>
            <a:r>
              <a:rPr lang="en-US" altLang="zh-CN" b="1" dirty="0">
                <a:latin typeface="Times New Roman" panose="02020603050405020304" pitchFamily="18" charset="0"/>
              </a:rPr>
              <a:t>]</a:t>
            </a:r>
            <a:r>
              <a:rPr lang="zh-CN" altLang="en-US" b="1" dirty="0">
                <a:latin typeface="Times New Roman" panose="02020603050405020304" pitchFamily="18" charset="0"/>
              </a:rPr>
              <a:t>＝</a:t>
            </a:r>
            <a:r>
              <a:rPr lang="en-US" altLang="zh-CN" b="1" dirty="0" err="1">
                <a:latin typeface="Times New Roman" panose="02020603050405020304" pitchFamily="18" charset="0"/>
              </a:rPr>
              <a:t>i</a:t>
            </a:r>
            <a:r>
              <a:rPr lang="zh-CN" altLang="en-US" b="1" dirty="0">
                <a:latin typeface="Times New Roman" panose="02020603050405020304" pitchFamily="18" charset="0"/>
              </a:rPr>
              <a:t>是</a:t>
            </a:r>
            <a:r>
              <a:rPr lang="en-US" altLang="zh-CN" b="1" dirty="0">
                <a:latin typeface="Times New Roman" panose="02020603050405020304" pitchFamily="18" charset="0"/>
              </a:rPr>
              <a:t>B[ ]</a:t>
            </a:r>
            <a:r>
              <a:rPr lang="zh-CN" altLang="en-US" b="1" dirty="0">
                <a:latin typeface="Times New Roman" panose="02020603050405020304" pitchFamily="18" charset="0"/>
              </a:rPr>
              <a:t>中任一数的倍数，则剔除</a:t>
            </a:r>
            <a:r>
              <a:rPr lang="en-US" altLang="zh-CN" b="1" dirty="0">
                <a:latin typeface="Times New Roman" panose="02020603050405020304" pitchFamily="18" charset="0"/>
              </a:rPr>
              <a:t>A[</a:t>
            </a:r>
            <a:r>
              <a:rPr lang="en-US" altLang="zh-CN" b="1" dirty="0" err="1">
                <a:latin typeface="Times New Roman" panose="02020603050405020304" pitchFamily="18" charset="0"/>
              </a:rPr>
              <a:t>i</a:t>
            </a:r>
            <a:r>
              <a:rPr lang="en-US" altLang="zh-CN" b="1" dirty="0">
                <a:latin typeface="Times New Roman" panose="02020603050405020304" pitchFamily="18" charset="0"/>
              </a:rPr>
              <a:t>]</a:t>
            </a:r>
            <a:r>
              <a:rPr lang="zh-CN" altLang="en-US" b="1" dirty="0">
                <a:latin typeface="Times New Roman" panose="02020603050405020304" pitchFamily="18" charset="0"/>
              </a:rPr>
              <a:t>；</a:t>
            </a:r>
            <a:r>
              <a:rPr lang="en-US" altLang="zh-CN" b="1" dirty="0">
                <a:latin typeface="Times New Roman" panose="02020603050405020304" pitchFamily="18" charset="0"/>
              </a:rPr>
              <a:t>............3</a:t>
            </a:r>
          </a:p>
          <a:p>
            <a:pPr>
              <a:lnSpc>
                <a:spcPct val="150000"/>
              </a:lnSpc>
              <a:spcBef>
                <a:spcPts val="0"/>
              </a:spcBef>
              <a:buFont typeface="Wingdings" panose="05000000000000000000" pitchFamily="2" charset="2"/>
              <a:buNone/>
            </a:pPr>
            <a:r>
              <a:rPr lang="en-US" altLang="zh-CN" b="1" dirty="0">
                <a:latin typeface="Times New Roman" panose="02020603050405020304" pitchFamily="18" charset="0"/>
              </a:rPr>
              <a:t>  </a:t>
            </a:r>
            <a:r>
              <a:rPr lang="zh-CN" altLang="en-US" b="1" dirty="0">
                <a:latin typeface="Times New Roman" panose="02020603050405020304" pitchFamily="18" charset="0"/>
              </a:rPr>
              <a:t>输出</a:t>
            </a:r>
            <a:r>
              <a:rPr lang="en-US" altLang="zh-CN" b="1" dirty="0">
                <a:latin typeface="Times New Roman" panose="02020603050405020304" pitchFamily="18" charset="0"/>
              </a:rPr>
              <a:t>A[ ]</a:t>
            </a:r>
            <a:r>
              <a:rPr lang="zh-CN" altLang="en-US" b="1" dirty="0">
                <a:latin typeface="Times New Roman" panose="02020603050405020304" pitchFamily="18" charset="0"/>
              </a:rPr>
              <a:t>中所有没有被剔除的数；</a:t>
            </a:r>
            <a:r>
              <a:rPr lang="en-US" altLang="zh-CN" b="1" dirty="0">
                <a:latin typeface="Times New Roman" panose="02020603050405020304" pitchFamily="18" charset="0"/>
              </a:rPr>
              <a:t>…..………………....4</a:t>
            </a:r>
          </a:p>
          <a:p>
            <a:pPr>
              <a:lnSpc>
                <a:spcPct val="150000"/>
              </a:lnSpc>
              <a:spcBef>
                <a:spcPts val="0"/>
              </a:spcBef>
              <a:buFont typeface="Wingdings" panose="05000000000000000000" pitchFamily="2" charset="2"/>
              <a:buNone/>
            </a:pPr>
            <a:r>
              <a:rPr lang="en-US" altLang="zh-CN" b="1" dirty="0">
                <a:latin typeface="Times New Roman" panose="02020603050405020304" pitchFamily="18" charset="0"/>
              </a:rPr>
              <a:t> }</a:t>
            </a:r>
            <a:endParaRPr lang="zh-CN" altLang="en-US" dirty="0"/>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逐步求精</a:t>
            </a:r>
            <a:endParaRPr lang="zh-CN" altLang="en-US" sz="2800" dirty="0">
              <a:latin typeface="黑体" panose="02010609060101010101" pitchFamily="49" charset="-122"/>
              <a:ea typeface="黑体" panose="02010609060101010101" pitchFamily="49" charset="-122"/>
            </a:endParaRPr>
          </a:p>
        </p:txBody>
      </p:sp>
      <p:sp>
        <p:nvSpPr>
          <p:cNvPr id="5" name="椭圆形标注 4"/>
          <p:cNvSpPr/>
          <p:nvPr/>
        </p:nvSpPr>
        <p:spPr>
          <a:xfrm>
            <a:off x="8887557" y="2201352"/>
            <a:ext cx="3015915" cy="1809173"/>
          </a:xfrm>
          <a:prstGeom prst="wedgeEllipseCallout">
            <a:avLst>
              <a:gd name="adj1" fmla="val -69085"/>
              <a:gd name="adj2" fmla="val 41071"/>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4800" dirty="0">
                <a:latin typeface="黑体" panose="02010609060101010101" pitchFamily="49" charset="-122"/>
                <a:ea typeface="黑体" panose="02010609060101010101" pitchFamily="49" charset="-122"/>
              </a:rPr>
              <a:t>每步都细化</a:t>
            </a:r>
          </a:p>
        </p:txBody>
      </p:sp>
    </p:spTree>
    <p:extLst>
      <p:ext uri="{BB962C8B-B14F-4D97-AF65-F5344CB8AC3E}">
        <p14:creationId xmlns:p14="http://schemas.microsoft.com/office/powerpoint/2010/main" val="403809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Autofit/>
          </a:bodyPr>
          <a:lstStyle/>
          <a:p>
            <a:pPr>
              <a:lnSpc>
                <a:spcPct val="80000"/>
              </a:lnSpc>
            </a:pPr>
            <a:r>
              <a:rPr lang="zh-CN" altLang="en-US" sz="2000" b="1" dirty="0">
                <a:latin typeface="Times New Roman" panose="02020603050405020304" pitchFamily="18" charset="0"/>
              </a:rPr>
              <a:t>上述框架中每一个加工语句都可进一步细化</a:t>
            </a:r>
          </a:p>
          <a:p>
            <a:pPr>
              <a:lnSpc>
                <a:spcPct val="80000"/>
              </a:lnSpc>
            </a:pPr>
            <a:r>
              <a:rPr lang="en-US" altLang="zh-CN" sz="2000" b="1" dirty="0">
                <a:latin typeface="Times New Roman" panose="02020603050405020304" pitchFamily="18" charset="0"/>
              </a:rPr>
              <a:t>main()   {</a:t>
            </a:r>
          </a:p>
          <a:p>
            <a:pPr>
              <a:lnSpc>
                <a:spcPct val="80000"/>
              </a:lnSpc>
              <a:buFont typeface="Wingdings" panose="05000000000000000000" pitchFamily="2" charset="2"/>
              <a:buNone/>
            </a:pPr>
            <a:r>
              <a:rPr lang="en-US" altLang="zh-CN" sz="2000" b="1" dirty="0">
                <a:latin typeface="Times New Roman" panose="02020603050405020304" pitchFamily="18" charset="0"/>
              </a:rPr>
              <a:t>   /*</a:t>
            </a:r>
            <a:r>
              <a:rPr lang="zh-CN" altLang="en-US" sz="2000" b="1" dirty="0">
                <a:latin typeface="Times New Roman" panose="02020603050405020304" pitchFamily="18" charset="0"/>
              </a:rPr>
              <a:t>建立</a:t>
            </a:r>
            <a:r>
              <a:rPr lang="en-US" altLang="zh-CN" sz="2000" b="1" dirty="0">
                <a:latin typeface="Times New Roman" panose="02020603050405020304" pitchFamily="18" charset="0"/>
              </a:rPr>
              <a:t>2</a:t>
            </a:r>
            <a:r>
              <a:rPr lang="zh-CN" altLang="en-US" sz="2000" b="1" dirty="0">
                <a:latin typeface="Times New Roman" panose="02020603050405020304" pitchFamily="18" charset="0"/>
              </a:rPr>
              <a:t>到</a:t>
            </a:r>
            <a:r>
              <a:rPr lang="en-US" altLang="zh-CN" sz="2000" b="1" dirty="0">
                <a:latin typeface="Times New Roman" panose="02020603050405020304" pitchFamily="18" charset="0"/>
              </a:rPr>
              <a:t>100</a:t>
            </a:r>
            <a:r>
              <a:rPr lang="zh-CN" altLang="en-US" sz="2000" b="1" dirty="0">
                <a:latin typeface="Times New Roman" panose="02020603050405020304" pitchFamily="18" charset="0"/>
              </a:rPr>
              <a:t>的数组</a:t>
            </a:r>
            <a:r>
              <a:rPr lang="en-US" altLang="zh-CN" sz="2000" b="1" dirty="0">
                <a:latin typeface="Times New Roman" panose="02020603050405020304" pitchFamily="18" charset="0"/>
              </a:rPr>
              <a:t>A[ ]</a:t>
            </a:r>
            <a:r>
              <a:rPr lang="zh-CN" altLang="en-US" sz="2000" b="1" dirty="0">
                <a:latin typeface="Times New Roman" panose="02020603050405020304" pitchFamily="18" charset="0"/>
              </a:rPr>
              <a:t>，其中</a:t>
            </a:r>
            <a:r>
              <a:rPr lang="en-US" altLang="zh-CN" sz="2000" b="1" dirty="0">
                <a:latin typeface="Times New Roman" panose="02020603050405020304" pitchFamily="18" charset="0"/>
              </a:rPr>
              <a:t>A[</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a:t>
            </a:r>
            <a:r>
              <a:rPr lang="zh-CN" altLang="en-US" sz="2000" b="1" dirty="0">
                <a:latin typeface="Times New Roman" panose="02020603050405020304" pitchFamily="18" charset="0"/>
              </a:rPr>
              <a:t>＝</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 ………..………1</a:t>
            </a:r>
          </a:p>
          <a:p>
            <a:pPr>
              <a:lnSpc>
                <a:spcPct val="80000"/>
              </a:lnSpc>
              <a:buFont typeface="Wingdings" panose="05000000000000000000" pitchFamily="2" charset="2"/>
              <a:buNone/>
            </a:pPr>
            <a:r>
              <a:rPr lang="en-US" altLang="zh-CN" sz="2000" b="1" dirty="0">
                <a:latin typeface="Times New Roman" panose="02020603050405020304" pitchFamily="18" charset="0"/>
              </a:rPr>
              <a:t>   for </a:t>
            </a:r>
            <a:r>
              <a:rPr lang="zh-CN" altLang="en-US" sz="2000" b="1" dirty="0">
                <a:latin typeface="Times New Roman" panose="02020603050405020304" pitchFamily="18" charset="0"/>
              </a:rPr>
              <a:t>（</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 = 2</a:t>
            </a:r>
            <a:r>
              <a:rPr lang="zh-CN" altLang="en-US" sz="2000" b="1" dirty="0">
                <a:latin typeface="Times New Roman" panose="02020603050405020304" pitchFamily="18" charset="0"/>
              </a:rPr>
              <a:t>；</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 &lt;= 100</a:t>
            </a:r>
            <a:r>
              <a:rPr lang="zh-CN" altLang="en-US" sz="2000" b="1" dirty="0">
                <a:latin typeface="Times New Roman" panose="02020603050405020304" pitchFamily="18" charset="0"/>
              </a:rPr>
              <a:t>；</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a:t>
            </a:r>
            <a:r>
              <a:rPr lang="zh-CN" altLang="en-US" sz="2000" b="1" dirty="0">
                <a:latin typeface="Times New Roman" panose="02020603050405020304" pitchFamily="18" charset="0"/>
              </a:rPr>
              <a:t>）</a:t>
            </a:r>
            <a:r>
              <a:rPr lang="en-US" altLang="zh-CN" sz="2000" b="1" dirty="0">
                <a:latin typeface="Times New Roman" panose="02020603050405020304" pitchFamily="18" charset="0"/>
              </a:rPr>
              <a:t>A[</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 = </a:t>
            </a:r>
            <a:r>
              <a:rPr lang="en-US" altLang="zh-CN" sz="2000" b="1" dirty="0" err="1">
                <a:latin typeface="Times New Roman" panose="02020603050405020304" pitchFamily="18" charset="0"/>
              </a:rPr>
              <a:t>i</a:t>
            </a:r>
            <a:r>
              <a:rPr lang="zh-CN" altLang="en-US" sz="2000" b="1" dirty="0">
                <a:latin typeface="Times New Roman" panose="02020603050405020304" pitchFamily="18" charset="0"/>
              </a:rPr>
              <a:t>；</a:t>
            </a:r>
          </a:p>
          <a:p>
            <a:pPr>
              <a:lnSpc>
                <a:spcPct val="80000"/>
              </a:lnSpc>
              <a:buFont typeface="Wingdings" panose="05000000000000000000" pitchFamily="2" charset="2"/>
              <a:buNone/>
            </a:pPr>
            <a:r>
              <a:rPr lang="zh-CN" altLang="en-US" sz="2000" b="1" dirty="0">
                <a:latin typeface="Times New Roman" panose="02020603050405020304" pitchFamily="18" charset="0"/>
              </a:rPr>
              <a:t>   </a:t>
            </a:r>
            <a:r>
              <a:rPr lang="en-US" altLang="zh-CN" sz="2000" b="1" dirty="0">
                <a:latin typeface="Times New Roman" panose="02020603050405020304" pitchFamily="18" charset="0"/>
              </a:rPr>
              <a:t>/* </a:t>
            </a:r>
            <a:r>
              <a:rPr lang="zh-CN" altLang="en-US" sz="2000" b="1" dirty="0">
                <a:latin typeface="Times New Roman" panose="02020603050405020304" pitchFamily="18" charset="0"/>
              </a:rPr>
              <a:t>建立</a:t>
            </a:r>
            <a:r>
              <a:rPr lang="en-US" altLang="zh-CN" sz="2000" b="1" dirty="0">
                <a:latin typeface="Times New Roman" panose="02020603050405020304" pitchFamily="18" charset="0"/>
              </a:rPr>
              <a:t>2</a:t>
            </a:r>
            <a:r>
              <a:rPr lang="zh-CN" altLang="en-US" sz="2000" b="1" dirty="0">
                <a:latin typeface="Times New Roman" panose="02020603050405020304" pitchFamily="18" charset="0"/>
              </a:rPr>
              <a:t>到</a:t>
            </a:r>
            <a:r>
              <a:rPr lang="en-US" altLang="zh-CN" sz="2000" b="1" dirty="0">
                <a:latin typeface="Times New Roman" panose="02020603050405020304" pitchFamily="18" charset="0"/>
              </a:rPr>
              <a:t>10</a:t>
            </a:r>
            <a:r>
              <a:rPr lang="zh-CN" altLang="en-US" sz="2000" b="1" dirty="0">
                <a:latin typeface="Times New Roman" panose="02020603050405020304" pitchFamily="18" charset="0"/>
              </a:rPr>
              <a:t>的素数表</a:t>
            </a:r>
            <a:r>
              <a:rPr lang="en-US" altLang="zh-CN" sz="2000" b="1" dirty="0">
                <a:latin typeface="Times New Roman" panose="02020603050405020304" pitchFamily="18" charset="0"/>
              </a:rPr>
              <a:t>B[ ]</a:t>
            </a:r>
            <a:r>
              <a:rPr lang="zh-CN" altLang="en-US" sz="2000" b="1" dirty="0">
                <a:latin typeface="Times New Roman" panose="02020603050405020304" pitchFamily="18" charset="0"/>
              </a:rPr>
              <a:t>，存放</a:t>
            </a:r>
            <a:r>
              <a:rPr lang="en-US" altLang="zh-CN" sz="2000" b="1" dirty="0">
                <a:latin typeface="Times New Roman" panose="02020603050405020304" pitchFamily="18" charset="0"/>
              </a:rPr>
              <a:t>2</a:t>
            </a:r>
            <a:r>
              <a:rPr lang="zh-CN" altLang="en-US" sz="2000" b="1" dirty="0">
                <a:latin typeface="Times New Roman" panose="02020603050405020304" pitchFamily="18" charset="0"/>
              </a:rPr>
              <a:t>到</a:t>
            </a:r>
            <a:r>
              <a:rPr lang="en-US" altLang="zh-CN" sz="2000" b="1" dirty="0">
                <a:latin typeface="Times New Roman" panose="02020603050405020304" pitchFamily="18" charset="0"/>
              </a:rPr>
              <a:t>10</a:t>
            </a:r>
            <a:r>
              <a:rPr lang="zh-CN" altLang="en-US" sz="2000" b="1" dirty="0">
                <a:latin typeface="Times New Roman" panose="02020603050405020304" pitchFamily="18" charset="0"/>
              </a:rPr>
              <a:t>以内的素数*</a:t>
            </a:r>
            <a:r>
              <a:rPr lang="en-US" altLang="zh-CN" sz="2000" b="1" dirty="0">
                <a:latin typeface="Times New Roman" panose="02020603050405020304" pitchFamily="18" charset="0"/>
              </a:rPr>
              <a:t>/ ….2</a:t>
            </a:r>
          </a:p>
          <a:p>
            <a:pPr>
              <a:lnSpc>
                <a:spcPct val="80000"/>
              </a:lnSpc>
              <a:buFont typeface="Wingdings" panose="05000000000000000000" pitchFamily="2" charset="2"/>
              <a:buNone/>
            </a:pPr>
            <a:r>
              <a:rPr lang="en-US" altLang="zh-CN" sz="2000" b="1" dirty="0">
                <a:latin typeface="Times New Roman" panose="02020603050405020304" pitchFamily="18" charset="0"/>
              </a:rPr>
              <a:t>   B[1] =2</a:t>
            </a:r>
            <a:r>
              <a:rPr lang="zh-CN" altLang="en-US" sz="2000" b="1" dirty="0">
                <a:latin typeface="Times New Roman" panose="02020603050405020304" pitchFamily="18" charset="0"/>
              </a:rPr>
              <a:t>；  </a:t>
            </a:r>
            <a:r>
              <a:rPr lang="en-US" altLang="zh-CN" sz="2000" b="1" dirty="0">
                <a:latin typeface="Times New Roman" panose="02020603050405020304" pitchFamily="18" charset="0"/>
              </a:rPr>
              <a:t>B[2] = 3</a:t>
            </a:r>
            <a:r>
              <a:rPr lang="zh-CN" altLang="en-US" sz="2000" b="1" dirty="0">
                <a:latin typeface="Times New Roman" panose="02020603050405020304" pitchFamily="18" charset="0"/>
              </a:rPr>
              <a:t>；  </a:t>
            </a:r>
            <a:r>
              <a:rPr lang="en-US" altLang="zh-CN" sz="2000" b="1" dirty="0">
                <a:latin typeface="Times New Roman" panose="02020603050405020304" pitchFamily="18" charset="0"/>
              </a:rPr>
              <a:t>B[3] = 5</a:t>
            </a:r>
            <a:r>
              <a:rPr lang="zh-CN" altLang="en-US" sz="2000" b="1" dirty="0">
                <a:latin typeface="Times New Roman" panose="02020603050405020304" pitchFamily="18" charset="0"/>
              </a:rPr>
              <a:t>；  </a:t>
            </a:r>
            <a:r>
              <a:rPr lang="en-US" altLang="zh-CN" sz="2000" b="1" dirty="0">
                <a:latin typeface="Times New Roman" panose="02020603050405020304" pitchFamily="18" charset="0"/>
              </a:rPr>
              <a:t>B[4] = 7</a:t>
            </a:r>
            <a:r>
              <a:rPr lang="zh-CN" altLang="en-US" sz="2000" b="1" dirty="0">
                <a:latin typeface="Times New Roman" panose="02020603050405020304" pitchFamily="18" charset="0"/>
              </a:rPr>
              <a:t>；</a:t>
            </a:r>
          </a:p>
          <a:p>
            <a:pPr>
              <a:lnSpc>
                <a:spcPct val="80000"/>
              </a:lnSpc>
              <a:buFont typeface="Wingdings" panose="05000000000000000000" pitchFamily="2" charset="2"/>
              <a:buNone/>
            </a:pPr>
            <a:r>
              <a:rPr lang="zh-CN" altLang="en-US" sz="2000" b="1" dirty="0">
                <a:latin typeface="Times New Roman" panose="02020603050405020304" pitchFamily="18" charset="0"/>
              </a:rPr>
              <a:t>   </a:t>
            </a:r>
            <a:r>
              <a:rPr lang="en-US" altLang="zh-CN" sz="2000" b="1" dirty="0">
                <a:latin typeface="Times New Roman" panose="02020603050405020304" pitchFamily="18" charset="0"/>
              </a:rPr>
              <a:t>/*</a:t>
            </a:r>
            <a:r>
              <a:rPr lang="zh-CN" altLang="en-US" sz="2000" b="1" dirty="0">
                <a:latin typeface="Times New Roman" panose="02020603050405020304" pitchFamily="18" charset="0"/>
              </a:rPr>
              <a:t>若</a:t>
            </a:r>
            <a:r>
              <a:rPr lang="en-US" altLang="zh-CN" sz="2000" b="1" dirty="0">
                <a:latin typeface="Times New Roman" panose="02020603050405020304" pitchFamily="18" charset="0"/>
              </a:rPr>
              <a:t>A[</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a:t>
            </a:r>
            <a:r>
              <a:rPr lang="zh-CN" altLang="en-US" sz="2000" b="1" dirty="0">
                <a:latin typeface="Times New Roman" panose="02020603050405020304" pitchFamily="18" charset="0"/>
              </a:rPr>
              <a:t>＝</a:t>
            </a:r>
            <a:r>
              <a:rPr lang="en-US" altLang="zh-CN" sz="2000" b="1" dirty="0" err="1">
                <a:latin typeface="Times New Roman" panose="02020603050405020304" pitchFamily="18" charset="0"/>
              </a:rPr>
              <a:t>i</a:t>
            </a:r>
            <a:r>
              <a:rPr lang="zh-CN" altLang="en-US" sz="2000" b="1" dirty="0">
                <a:latin typeface="Times New Roman" panose="02020603050405020304" pitchFamily="18" charset="0"/>
              </a:rPr>
              <a:t>是</a:t>
            </a:r>
            <a:r>
              <a:rPr lang="en-US" altLang="zh-CN" sz="2000" b="1" dirty="0">
                <a:latin typeface="Times New Roman" panose="02020603050405020304" pitchFamily="18" charset="0"/>
              </a:rPr>
              <a:t>B[ ]</a:t>
            </a:r>
            <a:r>
              <a:rPr lang="zh-CN" altLang="en-US" sz="2000" b="1" dirty="0">
                <a:latin typeface="Times New Roman" panose="02020603050405020304" pitchFamily="18" charset="0"/>
              </a:rPr>
              <a:t>中任一数的倍数，则剔除</a:t>
            </a:r>
            <a:r>
              <a:rPr lang="en-US" altLang="zh-CN" sz="2000" b="1" dirty="0">
                <a:latin typeface="Times New Roman" panose="02020603050405020304" pitchFamily="18" charset="0"/>
              </a:rPr>
              <a:t>A[</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 .…..….3</a:t>
            </a:r>
          </a:p>
          <a:p>
            <a:pPr>
              <a:lnSpc>
                <a:spcPct val="80000"/>
              </a:lnSpc>
              <a:buFont typeface="Wingdings" panose="05000000000000000000" pitchFamily="2" charset="2"/>
              <a:buNone/>
            </a:pPr>
            <a:r>
              <a:rPr lang="en-US" altLang="zh-CN" sz="2000" b="1" dirty="0">
                <a:latin typeface="Times New Roman" panose="02020603050405020304" pitchFamily="18" charset="0"/>
              </a:rPr>
              <a:t>   for </a:t>
            </a:r>
            <a:r>
              <a:rPr lang="zh-CN" altLang="en-US" sz="2000" b="1" dirty="0">
                <a:latin typeface="Times New Roman" panose="02020603050405020304" pitchFamily="18" charset="0"/>
              </a:rPr>
              <a:t>（</a:t>
            </a:r>
            <a:r>
              <a:rPr lang="en-US" altLang="zh-CN" sz="2000" b="1" dirty="0">
                <a:latin typeface="Times New Roman" panose="02020603050405020304" pitchFamily="18" charset="0"/>
              </a:rPr>
              <a:t>j = 1</a:t>
            </a:r>
            <a:r>
              <a:rPr lang="zh-CN" altLang="en-US" sz="2000" b="1" dirty="0">
                <a:latin typeface="Times New Roman" panose="02020603050405020304" pitchFamily="18" charset="0"/>
              </a:rPr>
              <a:t>； </a:t>
            </a:r>
            <a:r>
              <a:rPr lang="en-US" altLang="zh-CN" sz="2000" b="1" dirty="0">
                <a:latin typeface="Times New Roman" panose="02020603050405020304" pitchFamily="18" charset="0"/>
              </a:rPr>
              <a:t>j &lt;= 4</a:t>
            </a:r>
            <a:r>
              <a:rPr lang="zh-CN" altLang="en-US" sz="2000" b="1" dirty="0">
                <a:latin typeface="Times New Roman" panose="02020603050405020304" pitchFamily="18" charset="0"/>
              </a:rPr>
              <a:t>； </a:t>
            </a:r>
            <a:r>
              <a:rPr lang="en-US" altLang="zh-CN" sz="2000" b="1" dirty="0" err="1">
                <a:latin typeface="Times New Roman" panose="02020603050405020304" pitchFamily="18" charset="0"/>
              </a:rPr>
              <a:t>j++</a:t>
            </a:r>
            <a:r>
              <a:rPr lang="zh-CN" altLang="en-US" sz="2000" b="1" dirty="0">
                <a:latin typeface="Times New Roman" panose="02020603050405020304" pitchFamily="18" charset="0"/>
              </a:rPr>
              <a:t>）</a:t>
            </a:r>
          </a:p>
          <a:p>
            <a:pPr>
              <a:lnSpc>
                <a:spcPct val="80000"/>
              </a:lnSpc>
              <a:buFont typeface="Wingdings" panose="05000000000000000000" pitchFamily="2" charset="2"/>
              <a:buNone/>
            </a:pPr>
            <a:r>
              <a:rPr lang="zh-CN" altLang="en-US" sz="2000" b="1" dirty="0">
                <a:latin typeface="Times New Roman" panose="02020603050405020304" pitchFamily="18" charset="0"/>
              </a:rPr>
              <a:t>     检查</a:t>
            </a:r>
            <a:r>
              <a:rPr lang="en-US" altLang="zh-CN" sz="2000" b="1" dirty="0">
                <a:latin typeface="Times New Roman" panose="02020603050405020304" pitchFamily="18" charset="0"/>
              </a:rPr>
              <a:t>A[]</a:t>
            </a:r>
            <a:r>
              <a:rPr lang="zh-CN" altLang="en-US" sz="2000" b="1" dirty="0">
                <a:latin typeface="Times New Roman" panose="02020603050405020304" pitchFamily="18" charset="0"/>
              </a:rPr>
              <a:t>所有数能否被</a:t>
            </a:r>
            <a:r>
              <a:rPr lang="en-US" altLang="zh-CN" sz="2000" b="1" dirty="0">
                <a:latin typeface="Times New Roman" panose="02020603050405020304" pitchFamily="18" charset="0"/>
              </a:rPr>
              <a:t>B[j]</a:t>
            </a:r>
            <a:r>
              <a:rPr lang="zh-CN" altLang="en-US" sz="2000" b="1" dirty="0">
                <a:latin typeface="Times New Roman" panose="02020603050405020304" pitchFamily="18" charset="0"/>
              </a:rPr>
              <a:t>整除并将其从</a:t>
            </a:r>
            <a:r>
              <a:rPr lang="en-US" altLang="zh-CN" sz="2000" b="1" dirty="0">
                <a:latin typeface="Times New Roman" panose="02020603050405020304" pitchFamily="18" charset="0"/>
              </a:rPr>
              <a:t>A[]</a:t>
            </a:r>
            <a:r>
              <a:rPr lang="zh-CN" altLang="en-US" sz="2000" b="1" dirty="0">
                <a:latin typeface="Times New Roman" panose="02020603050405020304" pitchFamily="18" charset="0"/>
              </a:rPr>
              <a:t>剔除；</a:t>
            </a:r>
            <a:r>
              <a:rPr lang="en-US" altLang="zh-CN" sz="2000" b="1" dirty="0">
                <a:latin typeface="Times New Roman" panose="02020603050405020304" pitchFamily="18" charset="0"/>
              </a:rPr>
              <a:t>.....3.1</a:t>
            </a:r>
          </a:p>
          <a:p>
            <a:pPr>
              <a:lnSpc>
                <a:spcPct val="80000"/>
              </a:lnSpc>
              <a:buFont typeface="Wingdings" panose="05000000000000000000" pitchFamily="2" charset="2"/>
              <a:buNone/>
            </a:pPr>
            <a:r>
              <a:rPr lang="en-US" altLang="zh-CN" sz="2000" b="1" dirty="0">
                <a:latin typeface="Times New Roman" panose="02020603050405020304" pitchFamily="18" charset="0"/>
              </a:rPr>
              <a:t>   /*</a:t>
            </a:r>
            <a:r>
              <a:rPr lang="zh-CN" altLang="en-US" sz="2000" b="1" dirty="0">
                <a:latin typeface="Times New Roman" panose="02020603050405020304" pitchFamily="18" charset="0"/>
              </a:rPr>
              <a:t>输出</a:t>
            </a:r>
            <a:r>
              <a:rPr lang="en-US" altLang="zh-CN" sz="2000" b="1" dirty="0">
                <a:latin typeface="Times New Roman" panose="02020603050405020304" pitchFamily="18" charset="0"/>
              </a:rPr>
              <a:t>A[ ]</a:t>
            </a:r>
            <a:r>
              <a:rPr lang="zh-CN" altLang="en-US" sz="2000" b="1" dirty="0">
                <a:latin typeface="Times New Roman" panose="02020603050405020304" pitchFamily="18" charset="0"/>
              </a:rPr>
              <a:t>中所有没有被剔除的数*</a:t>
            </a:r>
            <a:r>
              <a:rPr lang="en-US" altLang="zh-CN" sz="2000" b="1" dirty="0">
                <a:latin typeface="Times New Roman" panose="02020603050405020304" pitchFamily="18" charset="0"/>
              </a:rPr>
              <a:t>/  …………………….4</a:t>
            </a:r>
          </a:p>
          <a:p>
            <a:pPr>
              <a:lnSpc>
                <a:spcPct val="80000"/>
              </a:lnSpc>
              <a:buFont typeface="Wingdings" panose="05000000000000000000" pitchFamily="2" charset="2"/>
              <a:buNone/>
            </a:pPr>
            <a:r>
              <a:rPr lang="en-US" altLang="zh-CN" sz="2000" b="1" dirty="0">
                <a:latin typeface="Times New Roman" panose="02020603050405020304" pitchFamily="18" charset="0"/>
              </a:rPr>
              <a:t>   for </a:t>
            </a:r>
            <a:r>
              <a:rPr lang="zh-CN" altLang="en-US" sz="2000" b="1" dirty="0">
                <a:latin typeface="Times New Roman" panose="02020603050405020304" pitchFamily="18" charset="0"/>
              </a:rPr>
              <a:t>（</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 = 2</a:t>
            </a:r>
            <a:r>
              <a:rPr lang="zh-CN" altLang="en-US" sz="2000" b="1" dirty="0">
                <a:latin typeface="Times New Roman" panose="02020603050405020304" pitchFamily="18" charset="0"/>
              </a:rPr>
              <a:t>； </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 &lt;= 100</a:t>
            </a:r>
            <a:r>
              <a:rPr lang="zh-CN" altLang="en-US" sz="2000" b="1" dirty="0">
                <a:latin typeface="Times New Roman" panose="02020603050405020304" pitchFamily="18" charset="0"/>
              </a:rPr>
              <a:t>； </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a:t>
            </a:r>
            <a:r>
              <a:rPr lang="zh-CN" altLang="en-US" sz="2000" b="1" dirty="0">
                <a:latin typeface="Times New Roman" panose="02020603050405020304" pitchFamily="18" charset="0"/>
              </a:rPr>
              <a:t>）</a:t>
            </a:r>
          </a:p>
          <a:p>
            <a:pPr>
              <a:lnSpc>
                <a:spcPct val="80000"/>
              </a:lnSpc>
              <a:buFont typeface="Wingdings" panose="05000000000000000000" pitchFamily="2" charset="2"/>
              <a:buNone/>
            </a:pPr>
            <a:r>
              <a:rPr lang="zh-CN" altLang="en-US" sz="2000" b="1" dirty="0">
                <a:latin typeface="Times New Roman" panose="02020603050405020304" pitchFamily="18" charset="0"/>
              </a:rPr>
              <a:t>     若</a:t>
            </a:r>
            <a:r>
              <a:rPr lang="en-US" altLang="zh-CN" sz="2000" b="1" dirty="0">
                <a:latin typeface="Times New Roman" panose="02020603050405020304" pitchFamily="18" charset="0"/>
              </a:rPr>
              <a:t>A[</a:t>
            </a:r>
            <a:r>
              <a:rPr lang="en-US" altLang="zh-CN" sz="2000" b="1" dirty="0" err="1">
                <a:latin typeface="Times New Roman" panose="02020603050405020304" pitchFamily="18" charset="0"/>
              </a:rPr>
              <a:t>i</a:t>
            </a:r>
            <a:r>
              <a:rPr lang="en-US" altLang="zh-CN" sz="2000" b="1" dirty="0">
                <a:latin typeface="Times New Roman" panose="02020603050405020304" pitchFamily="18" charset="0"/>
              </a:rPr>
              <a:t>]</a:t>
            </a:r>
            <a:r>
              <a:rPr lang="zh-CN" altLang="en-US" sz="2000" b="1" dirty="0">
                <a:latin typeface="Times New Roman" panose="02020603050405020304" pitchFamily="18" charset="0"/>
              </a:rPr>
              <a:t>没有被剔除，则输出之</a:t>
            </a:r>
            <a:r>
              <a:rPr lang="en-US" altLang="zh-CN" sz="2000" b="1" dirty="0">
                <a:latin typeface="Times New Roman" panose="02020603050405020304" pitchFamily="18" charset="0"/>
              </a:rPr>
              <a:t>……………………..…..4.1</a:t>
            </a:r>
          </a:p>
          <a:p>
            <a:pPr>
              <a:lnSpc>
                <a:spcPct val="80000"/>
              </a:lnSpc>
              <a:buFont typeface="Wingdings" panose="05000000000000000000" pitchFamily="2" charset="2"/>
              <a:buNone/>
            </a:pPr>
            <a:r>
              <a:rPr lang="en-US" altLang="zh-CN" sz="2000" b="1" dirty="0">
                <a:latin typeface="Times New Roman" panose="02020603050405020304" pitchFamily="18" charset="0"/>
              </a:rPr>
              <a:t> }</a:t>
            </a:r>
          </a:p>
          <a:p>
            <a:pPr>
              <a:lnSpc>
                <a:spcPct val="80000"/>
              </a:lnSpc>
            </a:pPr>
            <a:r>
              <a:rPr lang="zh-CN" altLang="en-US" sz="2000" b="1" dirty="0">
                <a:latin typeface="Times New Roman" panose="02020603050405020304" pitchFamily="18" charset="0"/>
              </a:rPr>
              <a:t>继续对</a:t>
            </a:r>
            <a:r>
              <a:rPr lang="en-US" altLang="zh-CN" sz="2000" b="1" dirty="0">
                <a:latin typeface="Times New Roman" panose="02020603050405020304" pitchFamily="18" charset="0"/>
              </a:rPr>
              <a:t>3.1</a:t>
            </a:r>
            <a:r>
              <a:rPr lang="zh-CN" altLang="en-US" sz="2000" b="1" dirty="0">
                <a:latin typeface="Times New Roman" panose="02020603050405020304" pitchFamily="18" charset="0"/>
              </a:rPr>
              <a:t>和</a:t>
            </a:r>
            <a:r>
              <a:rPr lang="en-US" altLang="zh-CN" sz="2000" b="1" dirty="0">
                <a:latin typeface="Times New Roman" panose="02020603050405020304" pitchFamily="18" charset="0"/>
              </a:rPr>
              <a:t>4.1</a:t>
            </a:r>
            <a:r>
              <a:rPr lang="zh-CN" altLang="en-US" sz="2000" b="1" dirty="0">
                <a:latin typeface="Times New Roman" panose="02020603050405020304" pitchFamily="18" charset="0"/>
              </a:rPr>
              <a:t>细化，直到每个语句都能用程序设计语言来表示 </a:t>
            </a:r>
          </a:p>
          <a:p>
            <a:endParaRPr lang="zh-CN" altLang="en-US" sz="2000" dirty="0"/>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逐步求精</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6007624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a:lnSpc>
                <a:spcPct val="150000"/>
              </a:lnSpc>
              <a:spcBef>
                <a:spcPts val="0"/>
              </a:spcBef>
              <a:buNone/>
            </a:pPr>
            <a:r>
              <a:rPr lang="zh-CN" altLang="en-US" b="1" dirty="0">
                <a:latin typeface="Times New Roman" panose="02020603050405020304" pitchFamily="18" charset="0"/>
              </a:rPr>
              <a:t>逐步求精的作用：</a:t>
            </a:r>
          </a:p>
          <a:p>
            <a:pPr>
              <a:lnSpc>
                <a:spcPct val="150000"/>
              </a:lnSpc>
              <a:spcBef>
                <a:spcPts val="0"/>
              </a:spcBef>
            </a:pPr>
            <a:r>
              <a:rPr lang="zh-CN" altLang="en-US" b="1" dirty="0">
                <a:latin typeface="Times New Roman" panose="02020603050405020304" pitchFamily="18" charset="0"/>
              </a:rPr>
              <a:t>它能帮助软件工程师把精力集中在与当前开发阶段最相关的那些方面上，而忽略那些对整体解决方案来说虽然是必要的，然而目前还不需要考虑的细节。</a:t>
            </a:r>
          </a:p>
          <a:p>
            <a:pPr>
              <a:lnSpc>
                <a:spcPct val="150000"/>
              </a:lnSpc>
              <a:spcBef>
                <a:spcPts val="0"/>
              </a:spcBef>
            </a:pPr>
            <a:r>
              <a:rPr lang="zh-CN" altLang="en-US" b="1" dirty="0">
                <a:latin typeface="Times New Roman" panose="02020603050405020304" pitchFamily="18" charset="0"/>
              </a:rPr>
              <a:t>逐步求精方法确保每个问题都将被解决，而且每个问题都将在适当的时候被解决，但是，在任何时候一个人都不需要同时处理</a:t>
            </a:r>
            <a:r>
              <a:rPr lang="en-US" altLang="zh-CN" b="1" dirty="0">
                <a:latin typeface="Times New Roman" panose="02020603050405020304" pitchFamily="18" charset="0"/>
              </a:rPr>
              <a:t>7</a:t>
            </a:r>
            <a:r>
              <a:rPr lang="zh-CN" altLang="en-US" b="1" dirty="0">
                <a:latin typeface="Times New Roman" panose="02020603050405020304" pitchFamily="18" charset="0"/>
              </a:rPr>
              <a:t>个以上知识块。</a:t>
            </a:r>
          </a:p>
          <a:p>
            <a:endParaRPr lang="zh-CN" altLang="en-US" dirty="0"/>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逐步求精</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725051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lnSpcReduction="10000"/>
          </a:bodyPr>
          <a:lstStyle/>
          <a:p>
            <a:pPr marL="0" indent="0">
              <a:lnSpc>
                <a:spcPct val="150000"/>
              </a:lnSpc>
              <a:spcBef>
                <a:spcPts val="0"/>
              </a:spcBef>
              <a:buNone/>
            </a:pPr>
            <a:r>
              <a:rPr lang="zh-CN" altLang="en-US" b="1" dirty="0">
                <a:latin typeface="Times New Roman" panose="02020603050405020304" pitchFamily="18" charset="0"/>
              </a:rPr>
              <a:t>逐步求精策略的概括说明：</a:t>
            </a:r>
          </a:p>
          <a:p>
            <a:pPr>
              <a:lnSpc>
                <a:spcPct val="150000"/>
              </a:lnSpc>
              <a:spcBef>
                <a:spcPts val="0"/>
              </a:spcBef>
              <a:buFont typeface="Wingdings" panose="05000000000000000000" pitchFamily="2" charset="2"/>
              <a:buChar char="Ø"/>
            </a:pPr>
            <a:r>
              <a:rPr lang="zh-CN" altLang="en-US" b="1" dirty="0">
                <a:latin typeface="Times New Roman" panose="02020603050405020304" pitchFamily="18" charset="0"/>
              </a:rPr>
              <a:t>我们对付复杂问题的最重要的办法是抽象，因此，对一个复杂的问题不应该立刻用计算机指令、数字和逻辑符号来表示，而应该用较自然的抽象语句来表示，从而得出抽象程序。</a:t>
            </a:r>
          </a:p>
          <a:p>
            <a:pPr>
              <a:lnSpc>
                <a:spcPct val="150000"/>
              </a:lnSpc>
              <a:spcBef>
                <a:spcPts val="0"/>
              </a:spcBef>
              <a:buFont typeface="Wingdings" panose="05000000000000000000" pitchFamily="2" charset="2"/>
              <a:buChar char="Ø"/>
            </a:pPr>
            <a:r>
              <a:rPr lang="zh-CN" altLang="en-US" b="1" dirty="0">
                <a:latin typeface="Times New Roman" panose="02020603050405020304" pitchFamily="18" charset="0"/>
              </a:rPr>
              <a:t>抽象程序对抽象的数据进行某些特定的运算并用某些合适的记号（可能是自然语言）来表示。对抽象程序做进一步的分解，并进入下一个抽象层次，这样的精细化过程一直进行下去，直到程序能被计算机接受为止。这时的程序可能是用某种高级语言或机器指令书写的。</a:t>
            </a:r>
            <a:endParaRPr lang="zh-CN" altLang="en-US" dirty="0"/>
          </a:p>
        </p:txBody>
      </p:sp>
      <p:sp>
        <p:nvSpPr>
          <p:cNvPr id="4" name="矩形 3"/>
          <p:cNvSpPr/>
          <p:nvPr/>
        </p:nvSpPr>
        <p:spPr>
          <a:xfrm>
            <a:off x="9949543" y="5998029"/>
            <a:ext cx="196653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逐步求精</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806734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fontScale="77500" lnSpcReduction="20000"/>
          </a:bodyPr>
          <a:lstStyle/>
          <a:p>
            <a:pPr marL="514350" indent="-514350" algn="just">
              <a:lnSpc>
                <a:spcPct val="120000"/>
              </a:lnSpc>
              <a:buFont typeface="+mj-ea"/>
              <a:buAutoNum type="circleNumDbPlain"/>
            </a:pPr>
            <a:r>
              <a:rPr lang="en-US" altLang="zh-CN" sz="3200" dirty="0">
                <a:solidFill>
                  <a:srgbClr val="FF0000"/>
                </a:solidFill>
              </a:rPr>
              <a:t>Information hiding: </a:t>
            </a:r>
            <a:r>
              <a:rPr lang="en-US" altLang="zh-CN" sz="3200" dirty="0"/>
              <a:t>The module should be designed and determined in such a way that the </a:t>
            </a:r>
            <a:r>
              <a:rPr lang="en-US" altLang="zh-CN" sz="3200" u="sng" dirty="0">
                <a:solidFill>
                  <a:srgbClr val="FF0000"/>
                </a:solidFill>
              </a:rPr>
              <a:t>information (process and data) contained in a module cannot be accessed by modules that do not need such information</a:t>
            </a:r>
            <a:r>
              <a:rPr lang="en-US" altLang="zh-CN" sz="3200" dirty="0"/>
              <a:t>.</a:t>
            </a:r>
          </a:p>
          <a:p>
            <a:pPr marL="514350" indent="-514350" algn="just">
              <a:lnSpc>
                <a:spcPct val="120000"/>
              </a:lnSpc>
              <a:buFont typeface="+mj-ea"/>
              <a:buAutoNum type="circleNumDbPlain"/>
            </a:pPr>
            <a:r>
              <a:rPr lang="en-US" altLang="zh-CN" sz="3200" dirty="0">
                <a:solidFill>
                  <a:srgbClr val="FF0000"/>
                </a:solidFill>
              </a:rPr>
              <a:t>Localization: </a:t>
            </a:r>
            <a:r>
              <a:rPr lang="en-US" altLang="zh-CN" sz="3200" dirty="0"/>
              <a:t>The concept of localization is closely related to the concept of information hiding. </a:t>
            </a:r>
            <a:r>
              <a:rPr lang="en-US" altLang="zh-CN" sz="3200" u="sng" dirty="0">
                <a:solidFill>
                  <a:srgbClr val="FF0000"/>
                </a:solidFill>
              </a:rPr>
              <a:t>Localization refers to physically placing some closely related software elements close to each other</a:t>
            </a:r>
            <a:r>
              <a:rPr lang="en-US" altLang="zh-CN" sz="3200" dirty="0"/>
              <a:t>. Obviously, localization is helpful for information hiding.</a:t>
            </a:r>
          </a:p>
          <a:p>
            <a:pPr marL="0" indent="0" algn="just">
              <a:lnSpc>
                <a:spcPct val="120000"/>
              </a:lnSpc>
              <a:buNone/>
            </a:pPr>
            <a:r>
              <a:rPr lang="zh-CN" altLang="en-US" sz="3200" dirty="0"/>
              <a:t>        信息隐藏： 模块的设计和确定应使模块中包含的信息（过程和数据）不能被不需要这些信息的模块访问。</a:t>
            </a:r>
          </a:p>
          <a:p>
            <a:pPr marL="0" indent="0" algn="just">
              <a:lnSpc>
                <a:spcPct val="120000"/>
              </a:lnSpc>
              <a:buNone/>
            </a:pPr>
            <a:r>
              <a:rPr lang="zh-CN" altLang="en-US" sz="3200" dirty="0"/>
              <a:t>        本地化： 本地化的概念与信息隐藏的概念密切相关。本地化是指在物理上将一些密切相关的软件元素放在彼此之间。很明显，本地化对信息隐藏是有帮助的。</a:t>
            </a:r>
          </a:p>
        </p:txBody>
      </p:sp>
      <p:sp>
        <p:nvSpPr>
          <p:cNvPr id="4" name="矩形 3"/>
          <p:cNvSpPr/>
          <p:nvPr/>
        </p:nvSpPr>
        <p:spPr>
          <a:xfrm>
            <a:off x="8325853" y="5998029"/>
            <a:ext cx="359022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信息隐藏和局部化</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3803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ea typeface="Segoe UI Black" panose="020B0A02040204020203" pitchFamily="34" charset="0"/>
              </a:rPr>
              <a:t>Chapter 5 Overall Design</a:t>
            </a:r>
            <a:endParaRPr lang="zh-CN" altLang="en-US" dirty="0"/>
          </a:p>
        </p:txBody>
      </p:sp>
      <p:sp>
        <p:nvSpPr>
          <p:cNvPr id="3" name="内容占位符 2"/>
          <p:cNvSpPr>
            <a:spLocks noGrp="1"/>
          </p:cNvSpPr>
          <p:nvPr>
            <p:ph idx="1"/>
          </p:nvPr>
        </p:nvSpPr>
        <p:spPr/>
        <p:txBody>
          <a:bodyPr>
            <a:noAutofit/>
          </a:bodyPr>
          <a:lstStyle/>
          <a:p>
            <a:pPr marL="0" indent="0" algn="just">
              <a:lnSpc>
                <a:spcPct val="150000"/>
              </a:lnSpc>
              <a:spcBef>
                <a:spcPts val="0"/>
              </a:spcBef>
              <a:buNone/>
            </a:pPr>
            <a:r>
              <a:rPr lang="en-US" altLang="zh-CN" sz="4400" dirty="0"/>
              <a:t>Basic purpose of overall design/outline design: </a:t>
            </a:r>
          </a:p>
          <a:p>
            <a:pPr marL="0" indent="0" algn="ctr">
              <a:lnSpc>
                <a:spcPct val="150000"/>
              </a:lnSpc>
              <a:spcBef>
                <a:spcPts val="0"/>
              </a:spcBef>
              <a:buNone/>
            </a:pPr>
            <a:r>
              <a:rPr lang="en-US" altLang="zh-CN" sz="4400" u="sng" dirty="0">
                <a:solidFill>
                  <a:srgbClr val="FF0000"/>
                </a:solidFill>
              </a:rPr>
              <a:t>"how to realize the system“</a:t>
            </a:r>
          </a:p>
          <a:p>
            <a:pPr marL="0" indent="0" algn="just">
              <a:lnSpc>
                <a:spcPct val="150000"/>
              </a:lnSpc>
              <a:spcBef>
                <a:spcPts val="0"/>
              </a:spcBef>
              <a:buNone/>
            </a:pPr>
            <a:r>
              <a:rPr lang="en-US" altLang="zh-CN" sz="4000" dirty="0"/>
              <a:t>1. Dividing the </a:t>
            </a:r>
            <a:r>
              <a:rPr lang="en-US" altLang="zh-CN" sz="4000" u="sng" dirty="0">
                <a:solidFill>
                  <a:srgbClr val="0000CC"/>
                </a:solidFill>
              </a:rPr>
              <a:t>physical elements of the system</a:t>
            </a:r>
            <a:r>
              <a:rPr lang="en-US" altLang="zh-CN" sz="4000" dirty="0"/>
              <a:t>;</a:t>
            </a:r>
          </a:p>
          <a:p>
            <a:pPr marL="0" indent="0" algn="just">
              <a:lnSpc>
                <a:spcPct val="150000"/>
              </a:lnSpc>
              <a:spcBef>
                <a:spcPts val="0"/>
              </a:spcBef>
              <a:buNone/>
            </a:pPr>
            <a:r>
              <a:rPr lang="zh-CN" altLang="en-US" sz="1800" dirty="0"/>
              <a:t>划分物理元素：程序、文件、数据库、人工过程和文档；每个物理元素仍处于黑盒子级，具体内容在后面详细设计；</a:t>
            </a:r>
            <a:endParaRPr lang="en-US" altLang="zh-CN" sz="4000" dirty="0"/>
          </a:p>
          <a:p>
            <a:pPr marL="0" indent="0" algn="just">
              <a:lnSpc>
                <a:spcPct val="150000"/>
              </a:lnSpc>
              <a:spcBef>
                <a:spcPts val="0"/>
              </a:spcBef>
              <a:buNone/>
            </a:pPr>
            <a:r>
              <a:rPr lang="en-US" altLang="zh-CN" sz="4000" u="sng" dirty="0">
                <a:solidFill>
                  <a:srgbClr val="0000CC"/>
                </a:solidFill>
              </a:rPr>
              <a:t>2. Design the structure of software</a:t>
            </a:r>
            <a:r>
              <a:rPr lang="en-US" altLang="zh-CN" sz="4000" dirty="0"/>
              <a:t>, </a:t>
            </a:r>
            <a:r>
              <a:rPr lang="en-US" altLang="zh-CN" sz="4000" u="sng" dirty="0">
                <a:solidFill>
                  <a:srgbClr val="0000CC"/>
                </a:solidFill>
              </a:rPr>
              <a:t>determine the composition of modules and the relationship between them</a:t>
            </a:r>
            <a:endParaRPr lang="zh-CN" altLang="en-US" sz="4000" u="sng" dirty="0">
              <a:solidFill>
                <a:srgbClr val="0000CC"/>
              </a:solidFill>
            </a:endParaRPr>
          </a:p>
        </p:txBody>
      </p:sp>
    </p:spTree>
    <p:extLst>
      <p:ext uri="{BB962C8B-B14F-4D97-AF65-F5344CB8AC3E}">
        <p14:creationId xmlns:p14="http://schemas.microsoft.com/office/powerpoint/2010/main" val="3419285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a:bodyPr>
          <a:lstStyle/>
          <a:p>
            <a:pPr marL="0" indent="0" algn="ctr">
              <a:lnSpc>
                <a:spcPct val="120000"/>
              </a:lnSpc>
              <a:buNone/>
            </a:pPr>
            <a:r>
              <a:rPr lang="en-US" altLang="zh-CN" sz="4000" dirty="0">
                <a:solidFill>
                  <a:srgbClr val="0000CC"/>
                </a:solidFill>
              </a:rPr>
              <a:t>In order to obtain a set of best modules, how to divide the software?</a:t>
            </a:r>
          </a:p>
          <a:p>
            <a:pPr marL="0" indent="0" algn="ctr">
              <a:lnSpc>
                <a:spcPct val="120000"/>
              </a:lnSpc>
              <a:buNone/>
            </a:pPr>
            <a:r>
              <a:rPr lang="en-US" altLang="zh-CN" sz="4000" b="1" dirty="0">
                <a:solidFill>
                  <a:srgbClr val="FF0000"/>
                </a:solidFill>
                <a:ea typeface="黑体" panose="02010609060101010101" pitchFamily="49" charset="-122"/>
              </a:rPr>
              <a:t>information hiding and localization</a:t>
            </a:r>
          </a:p>
          <a:p>
            <a:pPr marL="0" indent="0" algn="ctr">
              <a:lnSpc>
                <a:spcPct val="120000"/>
              </a:lnSpc>
              <a:buNone/>
            </a:pPr>
            <a:r>
              <a:rPr lang="zh-CN" altLang="en-US" sz="4000" b="1" dirty="0">
                <a:solidFill>
                  <a:srgbClr val="FF0000"/>
                </a:solidFill>
                <a:latin typeface="黑体" panose="02010609060101010101" pitchFamily="49" charset="-122"/>
                <a:ea typeface="黑体" panose="02010609060101010101" pitchFamily="49" charset="-122"/>
              </a:rPr>
              <a:t>信息隐藏和局部化</a:t>
            </a:r>
          </a:p>
        </p:txBody>
      </p:sp>
      <p:sp>
        <p:nvSpPr>
          <p:cNvPr id="4" name="矩形 3"/>
          <p:cNvSpPr/>
          <p:nvPr/>
        </p:nvSpPr>
        <p:spPr>
          <a:xfrm>
            <a:off x="8325853" y="5998029"/>
            <a:ext cx="359022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信息隐藏和局部化</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780869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fontScale="85000" lnSpcReduction="20000"/>
          </a:bodyPr>
          <a:lstStyle/>
          <a:p>
            <a:pPr marL="0" indent="0" algn="just">
              <a:buNone/>
            </a:pPr>
            <a:r>
              <a:rPr lang="en-US" altLang="zh-CN" sz="3600" dirty="0"/>
              <a:t>The role of information hiding and localization:</a:t>
            </a:r>
          </a:p>
          <a:p>
            <a:pPr marL="514350" indent="-514350" algn="just">
              <a:buFont typeface="+mj-ea"/>
              <a:buAutoNum type="circleNumDbPlain"/>
            </a:pPr>
            <a:r>
              <a:rPr lang="en-US" altLang="zh-CN" sz="3600" dirty="0"/>
              <a:t>"Hiding" means </a:t>
            </a:r>
            <a:r>
              <a:rPr lang="en-US" altLang="zh-CN" sz="3600" u="sng" dirty="0">
                <a:solidFill>
                  <a:srgbClr val="0000CC"/>
                </a:solidFill>
              </a:rPr>
              <a:t>that effective modularization can be realized by defining a group of independent modules</a:t>
            </a:r>
            <a:r>
              <a:rPr lang="en-US" altLang="zh-CN" sz="3600" dirty="0"/>
              <a:t>, </a:t>
            </a:r>
            <a:r>
              <a:rPr lang="en-US" altLang="zh-CN" sz="3600" u="sng" dirty="0">
                <a:solidFill>
                  <a:srgbClr val="0000CC"/>
                </a:solidFill>
              </a:rPr>
              <a:t>which only exchange information necessary for completing system functions</a:t>
            </a:r>
            <a:r>
              <a:rPr lang="en-US" altLang="zh-CN" sz="3600" dirty="0"/>
              <a:t>. "</a:t>
            </a:r>
            <a:r>
              <a:rPr lang="zh-CN" altLang="en-US" sz="3600" dirty="0"/>
              <a:t>隐藏 </a:t>
            </a:r>
            <a:r>
              <a:rPr lang="en-US" altLang="zh-CN" sz="3600" dirty="0"/>
              <a:t>"</a:t>
            </a:r>
            <a:r>
              <a:rPr lang="zh-CN" altLang="en-US" sz="3600" dirty="0"/>
              <a:t>是指通过定义一组独立的模块来实现有效的模块化，这些模块只交换完成系统功能所需的信息。</a:t>
            </a:r>
            <a:endParaRPr lang="en-US" altLang="zh-CN" sz="3600" dirty="0"/>
          </a:p>
          <a:p>
            <a:pPr marL="514350" indent="-514350" algn="just">
              <a:buFont typeface="+mj-ea"/>
              <a:buAutoNum type="circleNumDbPlain"/>
            </a:pPr>
            <a:r>
              <a:rPr lang="en-US" altLang="zh-CN" sz="3600" dirty="0"/>
              <a:t>Using the principle of information hiding as the standard of modular system design will bring great benefits. </a:t>
            </a:r>
            <a:r>
              <a:rPr lang="en-US" altLang="zh-CN" sz="3600" u="sng" dirty="0">
                <a:solidFill>
                  <a:srgbClr val="0000CC"/>
                </a:solidFill>
              </a:rPr>
              <a:t>Because the vast majority of data and processes are hidden from other parts of the software, errors introduced due to negligence during modification are rarely likely to spread to other parts of the software.</a:t>
            </a:r>
            <a:r>
              <a:rPr lang="zh-CN" altLang="en-US" sz="3600" dirty="0"/>
              <a:t>使用信息隐藏的原则作为模块化系统设计的标准将带来巨大的好处。因为绝大多数的数据和过程都被隐藏起来，不被软件的其他部分发现，所以在修改过程中由于疏忽而引入的错误很少会扩散到软件的其他部分。</a:t>
            </a:r>
          </a:p>
          <a:p>
            <a:pPr marL="514350" indent="-514350" algn="just">
              <a:buFont typeface="+mj-ea"/>
              <a:buAutoNum type="circleNumDbPlain"/>
            </a:pPr>
            <a:endParaRPr lang="zh-CN" altLang="en-US" sz="3600" u="sng" dirty="0">
              <a:solidFill>
                <a:srgbClr val="0000CC"/>
              </a:solidFill>
            </a:endParaRPr>
          </a:p>
        </p:txBody>
      </p:sp>
      <p:sp>
        <p:nvSpPr>
          <p:cNvPr id="5" name="矩形 4"/>
          <p:cNvSpPr/>
          <p:nvPr/>
        </p:nvSpPr>
        <p:spPr>
          <a:xfrm>
            <a:off x="8325853" y="5998029"/>
            <a:ext cx="3590223"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信息隐藏和局部化</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098826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fontScale="70000" lnSpcReduction="20000"/>
          </a:bodyPr>
          <a:lstStyle/>
          <a:p>
            <a:pPr marL="0" indent="0" algn="just">
              <a:lnSpc>
                <a:spcPct val="150000"/>
              </a:lnSpc>
              <a:spcBef>
                <a:spcPts val="0"/>
              </a:spcBef>
              <a:buNone/>
            </a:pPr>
            <a:r>
              <a:rPr lang="en-US" altLang="zh-CN" sz="4000" dirty="0"/>
              <a:t>Module independence:</a:t>
            </a:r>
          </a:p>
          <a:p>
            <a:pPr marL="0" indent="0" algn="just">
              <a:lnSpc>
                <a:spcPct val="150000"/>
              </a:lnSpc>
              <a:spcBef>
                <a:spcPts val="0"/>
              </a:spcBef>
              <a:buNone/>
            </a:pPr>
            <a:r>
              <a:rPr lang="en-US" altLang="zh-CN" sz="4000" dirty="0"/>
              <a:t>The concept of </a:t>
            </a:r>
            <a:r>
              <a:rPr lang="en-US" altLang="zh-CN" sz="4000" u="sng" dirty="0">
                <a:solidFill>
                  <a:srgbClr val="FF0000"/>
                </a:solidFill>
              </a:rPr>
              <a:t>module independence </a:t>
            </a:r>
            <a:r>
              <a:rPr lang="en-US" altLang="zh-CN" sz="4000" dirty="0"/>
              <a:t>is the </a:t>
            </a:r>
            <a:r>
              <a:rPr lang="en-US" altLang="zh-CN" sz="4000" u="sng" dirty="0">
                <a:solidFill>
                  <a:srgbClr val="FF0000"/>
                </a:solidFill>
              </a:rPr>
              <a:t>direct result of the concepts of modularization, abstraction, information hiding and localization</a:t>
            </a:r>
            <a:r>
              <a:rPr lang="en-US" altLang="zh-CN" sz="4000" dirty="0"/>
              <a:t>. It is hoped to design the software structure in this way, so that each module can </a:t>
            </a:r>
            <a:r>
              <a:rPr lang="en-US" altLang="zh-CN" sz="4000" u="sng" dirty="0">
                <a:solidFill>
                  <a:srgbClr val="0000CC"/>
                </a:solidFill>
              </a:rPr>
              <a:t>complete a relatively independent specific sub function, and the relationship with other modules is simple.</a:t>
            </a:r>
            <a:r>
              <a:rPr lang="zh-CN" altLang="en-US" sz="4000" dirty="0"/>
              <a:t>模块独立的概念是模块化、抽象化、信息隐藏和本地化概念的直接结果。希望通过这种方式设计软件结构，使每个模块都能完成相对独立的具体子功能，并且与其他模块的关系简单。</a:t>
            </a: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502645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marL="0">
              <a:lnSpc>
                <a:spcPct val="150000"/>
              </a:lnSpc>
              <a:spcBef>
                <a:spcPts val="0"/>
              </a:spcBef>
              <a:buNone/>
            </a:pPr>
            <a:r>
              <a:rPr lang="zh-CN" altLang="en-US" b="1" dirty="0">
                <a:latin typeface="黑体" panose="02010609060101010101" pitchFamily="49" charset="-122"/>
                <a:ea typeface="黑体" panose="02010609060101010101" pitchFamily="49" charset="-122"/>
              </a:rPr>
              <a:t>模块独立的重要性：</a:t>
            </a:r>
          </a:p>
          <a:p>
            <a:pPr indent="-457200">
              <a:lnSpc>
                <a:spcPct val="150000"/>
              </a:lnSpc>
              <a:spcBef>
                <a:spcPts val="0"/>
              </a:spcBef>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有效的模块化</a:t>
            </a:r>
            <a:r>
              <a:rPr lang="en-US" altLang="zh-CN" b="1" dirty="0">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即具有独立的模块</a:t>
            </a:r>
            <a:r>
              <a:rPr lang="en-US" altLang="zh-CN" b="1" dirty="0">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的软件比较容易开发出来。这是由于能够分割功能而且接口可以简化，当许多人分工合作开发同一个软件时，这个优点尤其重要。</a:t>
            </a:r>
          </a:p>
          <a:p>
            <a:pPr indent="-457200">
              <a:lnSpc>
                <a:spcPct val="150000"/>
              </a:lnSpc>
              <a:spcBef>
                <a:spcPts val="0"/>
              </a:spcBef>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独立的模块比较容易测试和维护。这是因为相对说来，修改设计和程序需要的工作量比较小，错误传播范围小，需要扩充功能时能够“插入”模块。</a:t>
            </a:r>
            <a:endParaRPr lang="zh-CN" altLang="en-US" dirty="0">
              <a:latin typeface="黑体" panose="02010609060101010101" pitchFamily="49" charset="-122"/>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0707516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a:bodyPr>
          <a:lstStyle/>
          <a:p>
            <a:pPr>
              <a:lnSpc>
                <a:spcPct val="130000"/>
              </a:lnSpc>
              <a:buNone/>
            </a:pPr>
            <a:r>
              <a:rPr lang="zh-CN" altLang="en-US" sz="3200" b="1" dirty="0">
                <a:solidFill>
                  <a:srgbClr val="FF0000"/>
                </a:solidFill>
                <a:latin typeface="黑体" panose="02010609060101010101" pitchFamily="49" charset="-122"/>
                <a:ea typeface="黑体" panose="02010609060101010101" pitchFamily="49" charset="-122"/>
              </a:rPr>
              <a:t>模块独立程度的两个定性标准度量：</a:t>
            </a:r>
          </a:p>
          <a:p>
            <a:pPr marL="514350" indent="-514350">
              <a:lnSpc>
                <a:spcPct val="130000"/>
              </a:lnSpc>
              <a:buFont typeface="+mj-ea"/>
              <a:buAutoNum type="circleNumDbPlain"/>
            </a:pPr>
            <a:r>
              <a:rPr lang="zh-CN" altLang="en-US" sz="3200" b="1" u="sng" dirty="0">
                <a:solidFill>
                  <a:srgbClr val="FF0000"/>
                </a:solidFill>
                <a:latin typeface="黑体" panose="02010609060101010101" pitchFamily="49" charset="-122"/>
                <a:ea typeface="黑体" panose="02010609060101010101" pitchFamily="49" charset="-122"/>
              </a:rPr>
              <a:t>耦合衡量不同模块彼此间互相依赖</a:t>
            </a:r>
            <a:r>
              <a:rPr lang="en-US" altLang="zh-CN" sz="3200" b="1" u="sng" dirty="0">
                <a:solidFill>
                  <a:srgbClr val="FF0000"/>
                </a:solidFill>
                <a:latin typeface="黑体" panose="02010609060101010101" pitchFamily="49" charset="-122"/>
                <a:ea typeface="黑体" panose="02010609060101010101" pitchFamily="49" charset="-122"/>
              </a:rPr>
              <a:t>(</a:t>
            </a:r>
            <a:r>
              <a:rPr lang="zh-CN" altLang="en-US" sz="3200" b="1" u="sng" dirty="0">
                <a:solidFill>
                  <a:srgbClr val="FF0000"/>
                </a:solidFill>
                <a:latin typeface="黑体" panose="02010609060101010101" pitchFamily="49" charset="-122"/>
                <a:ea typeface="黑体" panose="02010609060101010101" pitchFamily="49" charset="-122"/>
              </a:rPr>
              <a:t>连接</a:t>
            </a:r>
            <a:r>
              <a:rPr lang="en-US" altLang="zh-CN" sz="3200" b="1" u="sng" dirty="0">
                <a:solidFill>
                  <a:srgbClr val="FF0000"/>
                </a:solidFill>
                <a:latin typeface="黑体" panose="02010609060101010101" pitchFamily="49" charset="-122"/>
                <a:ea typeface="黑体" panose="02010609060101010101" pitchFamily="49" charset="-122"/>
              </a:rPr>
              <a:t>)</a:t>
            </a:r>
            <a:r>
              <a:rPr lang="zh-CN" altLang="en-US" sz="3200" b="1" u="sng" dirty="0">
                <a:solidFill>
                  <a:srgbClr val="FF0000"/>
                </a:solidFill>
                <a:latin typeface="黑体" panose="02010609060101010101" pitchFamily="49" charset="-122"/>
                <a:ea typeface="黑体" panose="02010609060101010101" pitchFamily="49" charset="-122"/>
              </a:rPr>
              <a:t>的紧密程度。</a:t>
            </a:r>
            <a:r>
              <a:rPr lang="zh-CN" altLang="en-US" sz="3200" b="1" dirty="0">
                <a:solidFill>
                  <a:srgbClr val="0000CC"/>
                </a:solidFill>
                <a:latin typeface="黑体" panose="02010609060101010101" pitchFamily="49" charset="-122"/>
                <a:ea typeface="黑体" panose="02010609060101010101" pitchFamily="49" charset="-122"/>
              </a:rPr>
              <a:t>耦合要低，即每个模块和其他模块之间的关系要简单；</a:t>
            </a:r>
          </a:p>
          <a:p>
            <a:pPr marL="514350" indent="-514350">
              <a:lnSpc>
                <a:spcPct val="130000"/>
              </a:lnSpc>
              <a:buFont typeface="+mj-ea"/>
              <a:buAutoNum type="circleNumDbPlain"/>
            </a:pPr>
            <a:r>
              <a:rPr lang="zh-CN" altLang="en-US" sz="3200" b="1" u="sng" dirty="0">
                <a:solidFill>
                  <a:srgbClr val="FF0000"/>
                </a:solidFill>
                <a:latin typeface="黑体" panose="02010609060101010101" pitchFamily="49" charset="-122"/>
                <a:ea typeface="黑体" panose="02010609060101010101" pitchFamily="49" charset="-122"/>
              </a:rPr>
              <a:t>内聚衡量一个模块内部各个元素彼此结合的紧密程度。</a:t>
            </a:r>
            <a:r>
              <a:rPr lang="zh-CN" altLang="en-US" sz="3200" b="1" dirty="0">
                <a:solidFill>
                  <a:srgbClr val="0000CC"/>
                </a:solidFill>
                <a:latin typeface="黑体" panose="02010609060101010101" pitchFamily="49" charset="-122"/>
                <a:ea typeface="黑体" panose="02010609060101010101" pitchFamily="49" charset="-122"/>
              </a:rPr>
              <a:t>内聚要高，每个模块完成一个相对独立的特定子功能。 </a:t>
            </a:r>
            <a:endParaRPr lang="zh-CN" altLang="en-US" sz="3200" dirty="0">
              <a:solidFill>
                <a:srgbClr val="0000CC"/>
              </a:solidFill>
              <a:latin typeface="黑体" panose="02010609060101010101" pitchFamily="49" charset="-122"/>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6008105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Autofit/>
          </a:bodyPr>
          <a:lstStyle/>
          <a:p>
            <a:pPr>
              <a:lnSpc>
                <a:spcPct val="150000"/>
              </a:lnSpc>
              <a:spcBef>
                <a:spcPts val="0"/>
              </a:spcBef>
              <a:buNone/>
            </a:pPr>
            <a:r>
              <a:rPr lang="en-US" altLang="zh-CN" b="1" dirty="0">
                <a:latin typeface="黑体" panose="02010609060101010101" pitchFamily="49" charset="-122"/>
                <a:ea typeface="黑体" panose="02010609060101010101" pitchFamily="49" charset="-122"/>
              </a:rPr>
              <a:t>1. </a:t>
            </a:r>
            <a:r>
              <a:rPr lang="zh-CN" altLang="en-US" b="1" dirty="0">
                <a:solidFill>
                  <a:srgbClr val="C00000"/>
                </a:solidFill>
                <a:latin typeface="黑体" panose="02010609060101010101" pitchFamily="49" charset="-122"/>
                <a:ea typeface="黑体" panose="02010609060101010101" pitchFamily="49" charset="-122"/>
              </a:rPr>
              <a:t>耦合  （模块之间）</a:t>
            </a:r>
          </a:p>
          <a:p>
            <a:pPr>
              <a:lnSpc>
                <a:spcPct val="150000"/>
              </a:lnSpc>
              <a:spcBef>
                <a:spcPts val="0"/>
              </a:spcBef>
            </a:pPr>
            <a:r>
              <a:rPr lang="zh-CN" altLang="en-US" b="1" dirty="0">
                <a:solidFill>
                  <a:srgbClr val="0000CC"/>
                </a:solidFill>
                <a:latin typeface="黑体" panose="02010609060101010101" pitchFamily="49" charset="-122"/>
                <a:ea typeface="黑体" panose="02010609060101010101" pitchFamily="49" charset="-122"/>
              </a:rPr>
              <a:t>耦合：是对一个软件结构内不同模块之间互连程度的度量。</a:t>
            </a:r>
          </a:p>
          <a:p>
            <a:pPr>
              <a:lnSpc>
                <a:spcPct val="150000"/>
              </a:lnSpc>
              <a:spcBef>
                <a:spcPts val="0"/>
              </a:spcBef>
            </a:pPr>
            <a:r>
              <a:rPr lang="zh-CN" altLang="en-US" b="1" u="sng" dirty="0">
                <a:solidFill>
                  <a:srgbClr val="0000CC"/>
                </a:solidFill>
                <a:latin typeface="黑体" panose="02010609060101010101" pitchFamily="49" charset="-122"/>
                <a:ea typeface="黑体" panose="02010609060101010101" pitchFamily="49" charset="-122"/>
              </a:rPr>
              <a:t>要求：在软件设计中应该追求尽可能松散耦合的系统。</a:t>
            </a:r>
          </a:p>
          <a:p>
            <a:pPr marL="0" indent="0">
              <a:lnSpc>
                <a:spcPct val="150000"/>
              </a:lnSpc>
              <a:spcBef>
                <a:spcPts val="0"/>
              </a:spcBef>
              <a:buNone/>
            </a:pPr>
            <a:r>
              <a:rPr lang="zh-CN" altLang="en-US" b="1" dirty="0">
                <a:latin typeface="黑体" panose="02010609060101010101" pitchFamily="49" charset="-122"/>
                <a:ea typeface="黑体" panose="02010609060101010101" pitchFamily="49" charset="-122"/>
              </a:rPr>
              <a:t>优点：可以研究、测试或维护任何一个模块，而不需要对系统其他模块有很多了解；模块间联系简单，发生在一处的错误传播到整个系统的可能性就很小；模块间的耦合程度强烈影响系统的可理解性、可测试性、可靠性和可维护性。</a:t>
            </a:r>
            <a:endParaRPr lang="zh-CN" altLang="en-US" dirty="0">
              <a:latin typeface="黑体" panose="02010609060101010101" pitchFamily="49" charset="-122"/>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50763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a:bodyPr>
          <a:lstStyle/>
          <a:p>
            <a:pPr marL="0" indent="0">
              <a:lnSpc>
                <a:spcPct val="150000"/>
              </a:lnSpc>
              <a:spcBef>
                <a:spcPts val="0"/>
              </a:spcBef>
              <a:buNone/>
            </a:pPr>
            <a:r>
              <a:rPr lang="zh-CN" altLang="en-US" sz="3200" b="1" dirty="0">
                <a:latin typeface="黑体" panose="02010609060101010101" pitchFamily="49" charset="-122"/>
                <a:ea typeface="黑体" panose="02010609060101010101" pitchFamily="49" charset="-122"/>
              </a:rPr>
              <a:t>耦合程度的度量：</a:t>
            </a:r>
            <a:endParaRPr lang="en-US" altLang="zh-CN" sz="3200" b="1" dirty="0">
              <a:latin typeface="黑体" panose="02010609060101010101" pitchFamily="49" charset="-122"/>
              <a:ea typeface="黑体" panose="02010609060101010101" pitchFamily="49" charset="-122"/>
            </a:endParaRPr>
          </a:p>
          <a:p>
            <a:pPr marL="0" indent="0">
              <a:lnSpc>
                <a:spcPct val="150000"/>
              </a:lnSpc>
              <a:spcBef>
                <a:spcPts val="0"/>
              </a:spcBef>
              <a:buNone/>
            </a:pPr>
            <a:r>
              <a:rPr lang="en-US" altLang="zh-CN" sz="3200" b="1" dirty="0">
                <a:solidFill>
                  <a:srgbClr val="FF0000"/>
                </a:solidFill>
                <a:latin typeface="黑体" panose="02010609060101010101" pitchFamily="49" charset="-122"/>
                <a:ea typeface="黑体" panose="02010609060101010101" pitchFamily="49" charset="-122"/>
              </a:rPr>
              <a:t>(1) </a:t>
            </a:r>
            <a:r>
              <a:rPr lang="zh-CN" altLang="en-US" sz="3200" b="1" dirty="0">
                <a:solidFill>
                  <a:srgbClr val="FF0000"/>
                </a:solidFill>
                <a:latin typeface="黑体" panose="02010609060101010101" pitchFamily="49" charset="-122"/>
                <a:ea typeface="黑体" panose="02010609060101010101" pitchFamily="49" charset="-122"/>
              </a:rPr>
              <a:t>非直接耦合</a:t>
            </a:r>
            <a:r>
              <a:rPr lang="en-US" altLang="zh-CN" sz="3200" b="1" dirty="0">
                <a:solidFill>
                  <a:srgbClr val="FF0000"/>
                </a:solidFill>
                <a:latin typeface="黑体" panose="02010609060101010101" pitchFamily="49" charset="-122"/>
                <a:ea typeface="黑体" panose="02010609060101010101" pitchFamily="49" charset="-122"/>
              </a:rPr>
              <a:t>/</a:t>
            </a:r>
            <a:r>
              <a:rPr lang="zh-CN" altLang="en-US" sz="3200" b="1" dirty="0">
                <a:solidFill>
                  <a:srgbClr val="FF0000"/>
                </a:solidFill>
                <a:latin typeface="黑体" panose="02010609060101010101" pitchFamily="49" charset="-122"/>
                <a:ea typeface="黑体" panose="02010609060101010101" pitchFamily="49" charset="-122"/>
              </a:rPr>
              <a:t>完全独立</a:t>
            </a:r>
            <a:r>
              <a:rPr lang="en-US" altLang="zh-CN" sz="3200" b="1" dirty="0">
                <a:solidFill>
                  <a:srgbClr val="FF0000"/>
                </a:solidFill>
                <a:latin typeface="黑体" panose="02010609060101010101" pitchFamily="49" charset="-122"/>
                <a:ea typeface="黑体" panose="02010609060101010101" pitchFamily="49" charset="-122"/>
              </a:rPr>
              <a:t>(</a:t>
            </a:r>
            <a:r>
              <a:rPr lang="en-US" altLang="zh-CN" sz="3200" b="1" dirty="0">
                <a:solidFill>
                  <a:srgbClr val="FF0000"/>
                </a:solidFill>
                <a:ea typeface="黑体" panose="02010609060101010101" pitchFamily="49" charset="-122"/>
              </a:rPr>
              <a:t>no direct coupling</a:t>
            </a:r>
            <a:r>
              <a:rPr lang="en-US" altLang="zh-CN" sz="3200" b="1" dirty="0">
                <a:solidFill>
                  <a:srgbClr val="FF0000"/>
                </a:solidFill>
                <a:latin typeface="黑体" panose="02010609060101010101" pitchFamily="49" charset="-122"/>
                <a:ea typeface="黑体" panose="02010609060101010101" pitchFamily="49" charset="-122"/>
              </a:rPr>
              <a:t>)</a:t>
            </a:r>
          </a:p>
          <a:p>
            <a:pPr marL="0" indent="0">
              <a:lnSpc>
                <a:spcPct val="150000"/>
              </a:lnSpc>
              <a:spcBef>
                <a:spcPts val="0"/>
              </a:spcBef>
              <a:buNone/>
            </a:pPr>
            <a:r>
              <a:rPr lang="zh-CN" altLang="en-US" sz="3200" b="1" dirty="0">
                <a:latin typeface="黑体" panose="02010609060101010101" pitchFamily="49" charset="-122"/>
                <a:ea typeface="黑体" panose="02010609060101010101" pitchFamily="49" charset="-122"/>
              </a:rPr>
              <a:t>如果两个模块中的每一个都能独立地工作而不需要另一个模块的存在，那么它们完全独立。在一个软件系统中不可能所有模块之间都没有任何连接。</a:t>
            </a:r>
          </a:p>
        </p:txBody>
      </p:sp>
      <p:graphicFrame>
        <p:nvGraphicFramePr>
          <p:cNvPr id="4" name="Object 19"/>
          <p:cNvGraphicFramePr>
            <a:graphicFrameLocks noChangeAspect="1"/>
          </p:cNvGraphicFramePr>
          <p:nvPr>
            <p:extLst>
              <p:ext uri="{D42A27DB-BD31-4B8C-83A1-F6EECF244321}">
                <p14:modId xmlns:p14="http://schemas.microsoft.com/office/powerpoint/2010/main" val="876761182"/>
              </p:ext>
            </p:extLst>
          </p:nvPr>
        </p:nvGraphicFramePr>
        <p:xfrm>
          <a:off x="3839546" y="4237037"/>
          <a:ext cx="5113337" cy="2620963"/>
        </p:xfrm>
        <a:graphic>
          <a:graphicData uri="http://schemas.openxmlformats.org/presentationml/2006/ole">
            <mc:AlternateContent xmlns:mc="http://schemas.openxmlformats.org/markup-compatibility/2006">
              <mc:Choice xmlns:v="urn:schemas-microsoft-com:vml" Requires="v">
                <p:oleObj name="Visio" r:id="rId2" imgW="1526438" imgH="779374" progId="Visio.Drawing.11">
                  <p:embed/>
                </p:oleObj>
              </mc:Choice>
              <mc:Fallback>
                <p:oleObj name="Visio" r:id="rId2" imgW="1526438" imgH="779374" progId="Visio.Drawing.11">
                  <p:embed/>
                  <p:pic>
                    <p:nvPicPr>
                      <p:cNvPr id="4" name="Object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9546" y="4237037"/>
                        <a:ext cx="5113337" cy="2620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矩形 4"/>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3629814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a:xfrm>
            <a:off x="279133" y="1337913"/>
            <a:ext cx="11636943" cy="2464066"/>
          </a:xfrm>
        </p:spPr>
        <p:txBody>
          <a:bodyPr>
            <a:normAutofit/>
          </a:bodyPr>
          <a:lstStyle/>
          <a:p>
            <a:pPr marL="0">
              <a:lnSpc>
                <a:spcPct val="150000"/>
              </a:lnSpc>
              <a:spcBef>
                <a:spcPts val="0"/>
              </a:spcBef>
              <a:buNone/>
            </a:pPr>
            <a:r>
              <a:rPr lang="en-US" altLang="zh-CN" sz="3200" b="1" dirty="0">
                <a:solidFill>
                  <a:srgbClr val="FF0000"/>
                </a:solidFill>
                <a:ea typeface="黑体" panose="02010609060101010101" pitchFamily="49" charset="-122"/>
              </a:rPr>
              <a:t>(2) </a:t>
            </a:r>
            <a:r>
              <a:rPr lang="zh-CN" altLang="en-US" sz="3200" b="1" dirty="0">
                <a:solidFill>
                  <a:srgbClr val="FF0000"/>
                </a:solidFill>
                <a:ea typeface="黑体" panose="02010609060101010101" pitchFamily="49" charset="-122"/>
              </a:rPr>
              <a:t>数据耦合</a:t>
            </a:r>
            <a:r>
              <a:rPr lang="en-US" altLang="zh-CN" sz="3200" b="1" dirty="0">
                <a:solidFill>
                  <a:srgbClr val="FF0000"/>
                </a:solidFill>
                <a:ea typeface="黑体" panose="02010609060101010101" pitchFamily="49" charset="-122"/>
              </a:rPr>
              <a:t>(data coupling)</a:t>
            </a:r>
          </a:p>
          <a:p>
            <a:pPr marL="0">
              <a:lnSpc>
                <a:spcPct val="150000"/>
              </a:lnSpc>
              <a:spcBef>
                <a:spcPts val="0"/>
              </a:spcBef>
              <a:buNone/>
            </a:pPr>
            <a:r>
              <a:rPr lang="zh-CN" altLang="en-US" sz="3200" b="1" dirty="0">
                <a:ea typeface="黑体" panose="02010609060101010101" pitchFamily="49" charset="-122"/>
              </a:rPr>
              <a:t>如果两个模块彼此间通过参数交换信息，而且交换的信息仅仅是数据，那么这种耦合称为数据耦合。</a:t>
            </a:r>
            <a:endParaRPr lang="zh-CN" altLang="en-US" sz="3200" dirty="0">
              <a:ea typeface="黑体" panose="02010609060101010101" pitchFamily="49" charset="-122"/>
            </a:endParaRPr>
          </a:p>
        </p:txBody>
      </p:sp>
      <p:graphicFrame>
        <p:nvGraphicFramePr>
          <p:cNvPr id="4" name="Object 14"/>
          <p:cNvGraphicFramePr>
            <a:graphicFrameLocks noChangeAspect="1"/>
          </p:cNvGraphicFramePr>
          <p:nvPr>
            <p:extLst>
              <p:ext uri="{D42A27DB-BD31-4B8C-83A1-F6EECF244321}">
                <p14:modId xmlns:p14="http://schemas.microsoft.com/office/powerpoint/2010/main" val="3819280141"/>
              </p:ext>
            </p:extLst>
          </p:nvPr>
        </p:nvGraphicFramePr>
        <p:xfrm>
          <a:off x="3613166" y="3801979"/>
          <a:ext cx="4968875" cy="2281238"/>
        </p:xfrm>
        <a:graphic>
          <a:graphicData uri="http://schemas.openxmlformats.org/presentationml/2006/ole">
            <mc:AlternateContent xmlns:mc="http://schemas.openxmlformats.org/markup-compatibility/2006">
              <mc:Choice xmlns:v="urn:schemas-microsoft-com:vml" Requires="v">
                <p:oleObj name="Visio" r:id="rId2" imgW="1281684" imgH="586740" progId="Visio.Drawing.11">
                  <p:embed/>
                </p:oleObj>
              </mc:Choice>
              <mc:Fallback>
                <p:oleObj name="Visio" r:id="rId2" imgW="1281684" imgH="586740" progId="Visio.Drawing.11">
                  <p:embed/>
                  <p:pic>
                    <p:nvPicPr>
                      <p:cNvPr id="5" name="Object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3166" y="3801979"/>
                        <a:ext cx="4968875" cy="2281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矩形 4"/>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788031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a:bodyPr>
          <a:lstStyle/>
          <a:p>
            <a:pPr marL="0">
              <a:lnSpc>
                <a:spcPct val="150000"/>
              </a:lnSpc>
              <a:spcBef>
                <a:spcPts val="0"/>
              </a:spcBef>
              <a:buNone/>
            </a:pPr>
            <a:r>
              <a:rPr lang="zh-CN" altLang="en-US" sz="3600" b="1" dirty="0">
                <a:latin typeface="黑体" panose="02010609060101010101" pitchFamily="49" charset="-122"/>
                <a:ea typeface="黑体" panose="02010609060101010101" pitchFamily="49" charset="-122"/>
              </a:rPr>
              <a:t>评价：</a:t>
            </a:r>
          </a:p>
          <a:p>
            <a:pPr marL="114300" indent="-342900">
              <a:lnSpc>
                <a:spcPct val="150000"/>
              </a:lnSpc>
              <a:spcBef>
                <a:spcPts val="0"/>
              </a:spcBef>
              <a:buFont typeface="Wingdings" panose="05000000000000000000" pitchFamily="2" charset="2"/>
              <a:buChar char="Ø"/>
            </a:pPr>
            <a:r>
              <a:rPr lang="zh-CN" altLang="en-US" sz="3600" b="1" dirty="0">
                <a:latin typeface="黑体" panose="02010609060101010101" pitchFamily="49" charset="-122"/>
                <a:ea typeface="黑体" panose="02010609060101010101" pitchFamily="49" charset="-122"/>
              </a:rPr>
              <a:t>系统中至少必须存在这种耦合。一般说来，</a:t>
            </a:r>
            <a:r>
              <a:rPr lang="zh-CN" altLang="en-US" sz="3600" b="1" dirty="0">
                <a:solidFill>
                  <a:srgbClr val="FF0000"/>
                </a:solidFill>
                <a:latin typeface="黑体" panose="02010609060101010101" pitchFamily="49" charset="-122"/>
                <a:ea typeface="黑体" panose="02010609060101010101" pitchFamily="49" charset="-122"/>
              </a:rPr>
              <a:t>一个系统内可以只包含数据耦合。数据耦合是理想的目标</a:t>
            </a:r>
            <a:r>
              <a:rPr lang="zh-CN" altLang="en-US" sz="3600" b="1" dirty="0">
                <a:latin typeface="黑体" panose="02010609060101010101" pitchFamily="49" charset="-122"/>
                <a:ea typeface="黑体" panose="02010609060101010101" pitchFamily="49" charset="-122"/>
              </a:rPr>
              <a:t>。</a:t>
            </a:r>
          </a:p>
          <a:p>
            <a:pPr marL="114300" indent="-342900">
              <a:lnSpc>
                <a:spcPct val="150000"/>
              </a:lnSpc>
              <a:spcBef>
                <a:spcPts val="0"/>
              </a:spcBef>
              <a:buFont typeface="Wingdings" panose="05000000000000000000" pitchFamily="2" charset="2"/>
              <a:buChar char="Ø"/>
            </a:pPr>
            <a:r>
              <a:rPr lang="zh-CN" altLang="en-US" sz="3600" b="1" dirty="0">
                <a:latin typeface="黑体" panose="02010609060101010101" pitchFamily="49" charset="-122"/>
                <a:ea typeface="黑体" panose="02010609060101010101" pitchFamily="49" charset="-122"/>
              </a:rPr>
              <a:t>维护更容易，对一个模块的修改不会使另一个模块产生退化错误。 </a:t>
            </a:r>
            <a:endParaRPr lang="zh-CN" altLang="en-US" sz="3600" dirty="0">
              <a:latin typeface="黑体" panose="02010609060101010101" pitchFamily="49" charset="-122"/>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6191284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a:xfrm>
            <a:off x="279133" y="1337912"/>
            <a:ext cx="7757962" cy="4839051"/>
          </a:xfrm>
        </p:spPr>
        <p:txBody>
          <a:bodyPr>
            <a:normAutofit fontScale="92500" lnSpcReduction="10000"/>
          </a:bodyPr>
          <a:lstStyle/>
          <a:p>
            <a:pPr marL="0" indent="0" algn="just">
              <a:lnSpc>
                <a:spcPct val="150000"/>
              </a:lnSpc>
              <a:spcBef>
                <a:spcPts val="0"/>
              </a:spcBef>
              <a:buNone/>
            </a:pPr>
            <a:r>
              <a:rPr lang="en-US" altLang="zh-CN" b="1" dirty="0">
                <a:solidFill>
                  <a:srgbClr val="FF0000"/>
                </a:solidFill>
                <a:ea typeface="黑体" panose="02010609060101010101" pitchFamily="49" charset="-122"/>
              </a:rPr>
              <a:t>(3) </a:t>
            </a:r>
            <a:r>
              <a:rPr lang="zh-CN" altLang="en-US" b="1" dirty="0">
                <a:solidFill>
                  <a:srgbClr val="FF0000"/>
                </a:solidFill>
                <a:ea typeface="黑体" panose="02010609060101010101" pitchFamily="49" charset="-122"/>
              </a:rPr>
              <a:t>控制耦合</a:t>
            </a:r>
            <a:r>
              <a:rPr lang="en-US" altLang="zh-CN" b="1" dirty="0">
                <a:solidFill>
                  <a:srgbClr val="FF0000"/>
                </a:solidFill>
                <a:ea typeface="黑体" panose="02010609060101010101" pitchFamily="49" charset="-122"/>
              </a:rPr>
              <a:t>(control coupling)</a:t>
            </a:r>
          </a:p>
          <a:p>
            <a:pPr marL="0" indent="0" algn="just">
              <a:lnSpc>
                <a:spcPct val="150000"/>
              </a:lnSpc>
              <a:spcBef>
                <a:spcPts val="0"/>
              </a:spcBef>
              <a:buNone/>
            </a:pPr>
            <a:r>
              <a:rPr lang="zh-CN" altLang="en-US" b="1" u="sng" dirty="0">
                <a:solidFill>
                  <a:srgbClr val="0000CC"/>
                </a:solidFill>
                <a:ea typeface="黑体" panose="02010609060101010101" pitchFamily="49" charset="-122"/>
              </a:rPr>
              <a:t>如果两个模块彼此间传递的信息中有控制信息，这种耦合称为控制耦合。 </a:t>
            </a:r>
            <a:endParaRPr lang="en-US" altLang="zh-CN" b="1" u="sng" dirty="0">
              <a:solidFill>
                <a:srgbClr val="0000CC"/>
              </a:solidFill>
              <a:ea typeface="黑体" panose="02010609060101010101" pitchFamily="49" charset="-122"/>
            </a:endParaRPr>
          </a:p>
          <a:p>
            <a:pPr marL="0" indent="0" algn="just">
              <a:lnSpc>
                <a:spcPct val="150000"/>
              </a:lnSpc>
              <a:spcBef>
                <a:spcPts val="0"/>
              </a:spcBef>
              <a:buNone/>
            </a:pPr>
            <a:r>
              <a:rPr lang="zh-CN" altLang="en-US" b="1" dirty="0">
                <a:ea typeface="黑体" panose="02010609060101010101" pitchFamily="49" charset="-122"/>
              </a:rPr>
              <a:t>评价：</a:t>
            </a:r>
          </a:p>
          <a:p>
            <a:pPr marL="0" indent="0" algn="just">
              <a:lnSpc>
                <a:spcPct val="150000"/>
              </a:lnSpc>
              <a:spcBef>
                <a:spcPts val="0"/>
              </a:spcBef>
              <a:buNone/>
            </a:pPr>
            <a:r>
              <a:rPr lang="zh-CN" altLang="en-US" b="1" dirty="0">
                <a:ea typeface="黑体" panose="02010609060101010101" pitchFamily="49" charset="-122"/>
              </a:rPr>
              <a:t>控制耦合往往是多余的，把模块适当分解之后通常可以用数据耦合代替它。</a:t>
            </a:r>
          </a:p>
          <a:p>
            <a:pPr marL="0" indent="0" algn="just">
              <a:lnSpc>
                <a:spcPct val="150000"/>
              </a:lnSpc>
              <a:spcBef>
                <a:spcPts val="0"/>
              </a:spcBef>
              <a:buNone/>
            </a:pPr>
            <a:r>
              <a:rPr lang="zh-CN" altLang="en-US" b="1" dirty="0">
                <a:ea typeface="黑体" panose="02010609060101010101" pitchFamily="49" charset="-122"/>
              </a:rPr>
              <a:t>被调用的模块需知道调用模块的内部结构和逻辑，降低了重用的可能性 。</a:t>
            </a:r>
          </a:p>
          <a:p>
            <a:pPr marL="0" indent="0" algn="just">
              <a:spcBef>
                <a:spcPts val="0"/>
              </a:spcBef>
              <a:buNone/>
            </a:pPr>
            <a:endParaRPr lang="zh-CN" altLang="en-US" dirty="0">
              <a:ea typeface="黑体" panose="02010609060101010101" pitchFamily="49" charset="-122"/>
            </a:endParaRPr>
          </a:p>
        </p:txBody>
      </p:sp>
      <p:graphicFrame>
        <p:nvGraphicFramePr>
          <p:cNvPr id="4" name="Object 29"/>
          <p:cNvGraphicFramePr>
            <a:graphicFrameLocks noChangeAspect="1"/>
          </p:cNvGraphicFramePr>
          <p:nvPr>
            <p:extLst>
              <p:ext uri="{D42A27DB-BD31-4B8C-83A1-F6EECF244321}">
                <p14:modId xmlns:p14="http://schemas.microsoft.com/office/powerpoint/2010/main" val="513258565"/>
              </p:ext>
            </p:extLst>
          </p:nvPr>
        </p:nvGraphicFramePr>
        <p:xfrm>
          <a:off x="8441906" y="1568450"/>
          <a:ext cx="3328988" cy="4608513"/>
        </p:xfrm>
        <a:graphic>
          <a:graphicData uri="http://schemas.openxmlformats.org/presentationml/2006/ole">
            <mc:AlternateContent xmlns:mc="http://schemas.openxmlformats.org/markup-compatibility/2006">
              <mc:Choice xmlns:v="urn:schemas-microsoft-com:vml" Requires="v">
                <p:oleObj name="Visio" r:id="rId2" imgW="1486814" imgH="2057705" progId="Visio.Drawing.11">
                  <p:embed/>
                </p:oleObj>
              </mc:Choice>
              <mc:Fallback>
                <p:oleObj name="Visio" r:id="rId2" imgW="1486814" imgH="2057705" progId="Visio.Drawing.11">
                  <p:embed/>
                  <p:pic>
                    <p:nvPicPr>
                      <p:cNvPr id="4" name="Object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1906" y="1568450"/>
                        <a:ext cx="3328988" cy="4608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矩形 4"/>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394893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ea typeface="Segoe UI Black" panose="020B0A02040204020203" pitchFamily="34" charset="0"/>
              </a:rPr>
              <a:t>Chapter 5 Overall Design</a:t>
            </a:r>
            <a:endParaRPr lang="zh-CN" altLang="en-US" dirty="0"/>
          </a:p>
        </p:txBody>
      </p:sp>
      <p:sp>
        <p:nvSpPr>
          <p:cNvPr id="3" name="内容占位符 2"/>
          <p:cNvSpPr>
            <a:spLocks noGrp="1"/>
          </p:cNvSpPr>
          <p:nvPr>
            <p:ph idx="1"/>
          </p:nvPr>
        </p:nvSpPr>
        <p:spPr/>
        <p:txBody>
          <a:bodyPr>
            <a:noAutofit/>
          </a:bodyPr>
          <a:lstStyle/>
          <a:p>
            <a:pPr marL="0" indent="0" algn="just">
              <a:lnSpc>
                <a:spcPct val="150000"/>
              </a:lnSpc>
              <a:buNone/>
            </a:pPr>
            <a:r>
              <a:rPr lang="en-US" altLang="zh-CN" sz="3200" b="1" dirty="0"/>
              <a:t>Overall design process: </a:t>
            </a:r>
            <a:r>
              <a:rPr lang="en-US" altLang="zh-CN" sz="3200" dirty="0">
                <a:solidFill>
                  <a:srgbClr val="0000CC"/>
                </a:solidFill>
              </a:rPr>
              <a:t>First</a:t>
            </a:r>
            <a:r>
              <a:rPr lang="en-US" altLang="zh-CN" sz="3200" dirty="0"/>
              <a:t>, </a:t>
            </a:r>
            <a:r>
              <a:rPr lang="en-US" altLang="zh-CN" sz="3200" dirty="0">
                <a:solidFill>
                  <a:srgbClr val="0000CC"/>
                </a:solidFill>
              </a:rPr>
              <a:t>find out various schemes </a:t>
            </a:r>
            <a:r>
              <a:rPr lang="en-US" altLang="zh-CN" sz="3200" dirty="0"/>
              <a:t>to realize the target system; </a:t>
            </a:r>
            <a:r>
              <a:rPr lang="en-US" altLang="zh-CN" sz="3200" dirty="0">
                <a:solidFill>
                  <a:srgbClr val="C00000"/>
                </a:solidFill>
              </a:rPr>
              <a:t>Then the analyst selects several reasonable schemes </a:t>
            </a:r>
            <a:r>
              <a:rPr lang="en-US" altLang="zh-CN" sz="3200" dirty="0"/>
              <a:t>from these alternatives, and </a:t>
            </a:r>
            <a:r>
              <a:rPr lang="en-US" altLang="zh-CN" sz="3200" dirty="0">
                <a:solidFill>
                  <a:srgbClr val="C00000"/>
                </a:solidFill>
              </a:rPr>
              <a:t>selects one of the best schemes </a:t>
            </a:r>
            <a:r>
              <a:rPr lang="en-US" altLang="zh-CN" sz="3200" dirty="0"/>
              <a:t>to recommend to the user and the person in charge of the user department; </a:t>
            </a:r>
            <a:r>
              <a:rPr lang="en-US" altLang="zh-CN" sz="3200" dirty="0">
                <a:solidFill>
                  <a:srgbClr val="0000CC"/>
                </a:solidFill>
              </a:rPr>
              <a:t>The analyst should further design the software structure </a:t>
            </a:r>
            <a:r>
              <a:rPr lang="en-US" altLang="zh-CN" sz="3200" dirty="0"/>
              <a:t>for this optimal solution, </a:t>
            </a:r>
            <a:r>
              <a:rPr lang="en-US" altLang="zh-CN" sz="3200" dirty="0">
                <a:solidFill>
                  <a:srgbClr val="0000CC"/>
                </a:solidFill>
              </a:rPr>
              <a:t>carry out the necessary database design</a:t>
            </a:r>
            <a:r>
              <a:rPr lang="en-US" altLang="zh-CN" sz="3200" dirty="0"/>
              <a:t>, </a:t>
            </a:r>
            <a:r>
              <a:rPr lang="en-US" altLang="zh-CN" sz="3200" dirty="0">
                <a:solidFill>
                  <a:srgbClr val="0000CC"/>
                </a:solidFill>
              </a:rPr>
              <a:t>determine the test requirements and develop a test plan</a:t>
            </a:r>
            <a:r>
              <a:rPr lang="en-US" altLang="zh-CN" sz="3200" dirty="0"/>
              <a:t>.</a:t>
            </a:r>
          </a:p>
          <a:p>
            <a:pPr marL="0" indent="0" algn="just">
              <a:lnSpc>
                <a:spcPct val="150000"/>
              </a:lnSpc>
              <a:buNone/>
            </a:pPr>
            <a:r>
              <a:rPr lang="zh-CN" altLang="en-US" sz="1600" dirty="0"/>
              <a:t>从数据流图中寻找各种可能性的方案，然后选取若干个可能的方案，准备系统流程图，列出所有的物理元素，进行成本效益分析，制定方案的进度计划。</a:t>
            </a:r>
          </a:p>
          <a:p>
            <a:pPr marL="0" indent="0" algn="just">
              <a:lnSpc>
                <a:spcPct val="150000"/>
              </a:lnSpc>
              <a:buNone/>
            </a:pPr>
            <a:endParaRPr lang="en-US" altLang="zh-CN" sz="3200" dirty="0"/>
          </a:p>
        </p:txBody>
      </p:sp>
    </p:spTree>
    <p:extLst>
      <p:ext uri="{BB962C8B-B14F-4D97-AF65-F5344CB8AC3E}">
        <p14:creationId xmlns:p14="http://schemas.microsoft.com/office/powerpoint/2010/main" val="15570396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marL="0">
              <a:lnSpc>
                <a:spcPct val="150000"/>
              </a:lnSpc>
              <a:spcBef>
                <a:spcPts val="0"/>
              </a:spcBef>
              <a:buNone/>
            </a:pPr>
            <a:r>
              <a:rPr lang="en-US" altLang="zh-CN" b="1" dirty="0">
                <a:solidFill>
                  <a:srgbClr val="FF0000"/>
                </a:solidFill>
                <a:ea typeface="黑体" panose="02010609060101010101" pitchFamily="49" charset="-122"/>
              </a:rPr>
              <a:t>(4) </a:t>
            </a:r>
            <a:r>
              <a:rPr lang="zh-CN" altLang="en-US" b="1" dirty="0">
                <a:solidFill>
                  <a:srgbClr val="FF0000"/>
                </a:solidFill>
                <a:ea typeface="黑体" panose="02010609060101010101" pitchFamily="49" charset="-122"/>
              </a:rPr>
              <a:t>特征耦合</a:t>
            </a:r>
            <a:r>
              <a:rPr lang="en-US" altLang="zh-CN" b="1" dirty="0">
                <a:solidFill>
                  <a:srgbClr val="FF0000"/>
                </a:solidFill>
                <a:ea typeface="黑体" panose="02010609060101010101" pitchFamily="49" charset="-122"/>
              </a:rPr>
              <a:t>(stamp coupling)</a:t>
            </a:r>
          </a:p>
          <a:p>
            <a:pPr marL="0">
              <a:lnSpc>
                <a:spcPct val="150000"/>
              </a:lnSpc>
              <a:spcBef>
                <a:spcPts val="0"/>
              </a:spcBef>
              <a:buNone/>
            </a:pPr>
            <a:r>
              <a:rPr lang="zh-CN" altLang="en-US" b="1" dirty="0">
                <a:ea typeface="黑体" panose="02010609060101010101" pitchFamily="49" charset="-122"/>
              </a:rPr>
              <a:t>当把整个数据结构作为参数传递而被调用的模块只需要使用其中一部分数据元素时，就出现了特征耦合。</a:t>
            </a:r>
          </a:p>
          <a:p>
            <a:pPr marL="0">
              <a:lnSpc>
                <a:spcPct val="150000"/>
              </a:lnSpc>
              <a:spcBef>
                <a:spcPts val="0"/>
              </a:spcBef>
              <a:buNone/>
            </a:pPr>
            <a:r>
              <a:rPr lang="zh-CN" altLang="en-US" b="1" dirty="0">
                <a:ea typeface="黑体" panose="02010609060101010101" pitchFamily="49" charset="-122"/>
              </a:rPr>
              <a:t>评价：被调用的模块可使用的数据多于它确实需要的数据，这将导致对数据的访问失去控制，从而给计算机犯罪提供了机会。</a:t>
            </a:r>
          </a:p>
          <a:p>
            <a:pPr marL="0">
              <a:lnSpc>
                <a:spcPct val="150000"/>
              </a:lnSpc>
              <a:spcBef>
                <a:spcPts val="0"/>
              </a:spcBef>
              <a:buNone/>
            </a:pPr>
            <a:r>
              <a:rPr lang="zh-CN" altLang="en-US" b="1" dirty="0">
                <a:ea typeface="黑体" panose="02010609060101010101" pitchFamily="49" charset="-122"/>
              </a:rPr>
              <a:t>无论何时把指针作为参数进行传递，都应该仔细检查该耦合。</a:t>
            </a:r>
            <a:endParaRPr lang="zh-CN" altLang="en-US" dirty="0">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115288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marL="0">
              <a:lnSpc>
                <a:spcPct val="150000"/>
              </a:lnSpc>
              <a:spcBef>
                <a:spcPts val="0"/>
              </a:spcBef>
              <a:buNone/>
            </a:pPr>
            <a:r>
              <a:rPr lang="en-US" altLang="zh-CN" b="1" dirty="0">
                <a:solidFill>
                  <a:srgbClr val="FF0000"/>
                </a:solidFill>
                <a:ea typeface="黑体" panose="02010609060101010101" pitchFamily="49" charset="-122"/>
              </a:rPr>
              <a:t>(5) </a:t>
            </a:r>
            <a:r>
              <a:rPr lang="zh-CN" altLang="en-US" b="1" dirty="0">
                <a:solidFill>
                  <a:srgbClr val="FF0000"/>
                </a:solidFill>
                <a:ea typeface="黑体" panose="02010609060101010101" pitchFamily="49" charset="-122"/>
              </a:rPr>
              <a:t>公共环境耦合</a:t>
            </a:r>
            <a:r>
              <a:rPr lang="en-US" altLang="zh-CN" b="1" dirty="0">
                <a:solidFill>
                  <a:srgbClr val="FF0000"/>
                </a:solidFill>
                <a:ea typeface="黑体" panose="02010609060101010101" pitchFamily="49" charset="-122"/>
              </a:rPr>
              <a:t>(common coupling)</a:t>
            </a:r>
          </a:p>
          <a:p>
            <a:pPr marL="0">
              <a:lnSpc>
                <a:spcPct val="150000"/>
              </a:lnSpc>
              <a:spcBef>
                <a:spcPts val="0"/>
              </a:spcBef>
              <a:buNone/>
            </a:pPr>
            <a:r>
              <a:rPr lang="zh-CN" altLang="en-US" b="1" dirty="0">
                <a:ea typeface="黑体" panose="02010609060101010101" pitchFamily="49" charset="-122"/>
              </a:rPr>
              <a:t>当两个或多个模块通过一个公共数据环境相互作用时，它们之间的耦合称为公共环境耦合。公共环境可以是全程变量、共享的通信区、内存的公共覆盖区、任何存储介质上的文件、物理设备等等。</a:t>
            </a:r>
            <a:endParaRPr lang="zh-CN" altLang="en-US" dirty="0">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479673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a:xfrm>
            <a:off x="279133" y="1081176"/>
            <a:ext cx="11636943" cy="3314362"/>
          </a:xfrm>
        </p:spPr>
        <p:txBody>
          <a:bodyPr/>
          <a:lstStyle/>
          <a:p>
            <a:pPr marL="0">
              <a:lnSpc>
                <a:spcPct val="150000"/>
              </a:lnSpc>
              <a:spcBef>
                <a:spcPts val="0"/>
              </a:spcBef>
              <a:buNone/>
            </a:pPr>
            <a:r>
              <a:rPr lang="zh-CN" altLang="en-US" b="1" dirty="0">
                <a:latin typeface="黑体" panose="02010609060101010101" pitchFamily="49" charset="-122"/>
                <a:ea typeface="黑体" panose="02010609060101010101" pitchFamily="49" charset="-122"/>
              </a:rPr>
              <a:t>公共环境耦合的类型： </a:t>
            </a:r>
          </a:p>
          <a:p>
            <a:pPr marL="114300" indent="-342900">
              <a:lnSpc>
                <a:spcPct val="150000"/>
              </a:lnSpc>
              <a:spcBef>
                <a:spcPts val="0"/>
              </a:spcBef>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一个模块往公共环境送数据，另一个模块从公共环境取数据。数据耦合的一种形式，是比较松散的耦合。</a:t>
            </a:r>
          </a:p>
          <a:p>
            <a:pPr marL="114300" indent="-342900">
              <a:lnSpc>
                <a:spcPct val="150000"/>
              </a:lnSpc>
              <a:spcBef>
                <a:spcPts val="0"/>
              </a:spcBef>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两个模块都既往公共环境送数据又从里面取数据，这种耦合比较紧密，介于数据耦合和控制耦合之间。</a:t>
            </a:r>
            <a:endParaRPr lang="zh-CN" altLang="en-US" dirty="0">
              <a:latin typeface="黑体" panose="02010609060101010101" pitchFamily="49" charset="-122"/>
              <a:ea typeface="黑体" panose="02010609060101010101" pitchFamily="49" charset="-122"/>
            </a:endParaRPr>
          </a:p>
        </p:txBody>
      </p:sp>
      <p:graphicFrame>
        <p:nvGraphicFramePr>
          <p:cNvPr id="4" name="Object 32"/>
          <p:cNvGraphicFramePr>
            <a:graphicFrameLocks noChangeAspect="1"/>
          </p:cNvGraphicFramePr>
          <p:nvPr>
            <p:extLst>
              <p:ext uri="{D42A27DB-BD31-4B8C-83A1-F6EECF244321}">
                <p14:modId xmlns:p14="http://schemas.microsoft.com/office/powerpoint/2010/main" val="2943186290"/>
              </p:ext>
            </p:extLst>
          </p:nvPr>
        </p:nvGraphicFramePr>
        <p:xfrm>
          <a:off x="2822742" y="4593206"/>
          <a:ext cx="7023902" cy="2264794"/>
        </p:xfrm>
        <a:graphic>
          <a:graphicData uri="http://schemas.openxmlformats.org/presentationml/2006/ole">
            <mc:AlternateContent xmlns:mc="http://schemas.openxmlformats.org/markup-compatibility/2006">
              <mc:Choice xmlns:v="urn:schemas-microsoft-com:vml" Requires="v">
                <p:oleObj name="Visio" r:id="rId3" imgW="3372578" imgH="1126829" progId="Visio.Drawing.11">
                  <p:embed/>
                </p:oleObj>
              </mc:Choice>
              <mc:Fallback>
                <p:oleObj name="Visio" r:id="rId3" imgW="3372578" imgH="1126829" progId="Visio.Drawing.11">
                  <p:embed/>
                  <p:pic>
                    <p:nvPicPr>
                      <p:cNvPr id="4" name="Object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2742" y="4593206"/>
                        <a:ext cx="7023902" cy="2264794"/>
                      </a:xfrm>
                      <a:prstGeom prst="rect">
                        <a:avLst/>
                      </a:prstGeom>
                      <a:noFill/>
                      <a:ln>
                        <a:noFill/>
                      </a:ln>
                      <a:effectLst/>
                    </p:spPr>
                  </p:pic>
                </p:oleObj>
              </mc:Fallback>
            </mc:AlternateContent>
          </a:graphicData>
        </a:graphic>
      </p:graphicFrame>
      <p:sp>
        <p:nvSpPr>
          <p:cNvPr id="5" name="矩形 4"/>
          <p:cNvSpPr/>
          <p:nvPr/>
        </p:nvSpPr>
        <p:spPr>
          <a:xfrm>
            <a:off x="9846644" y="6126366"/>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1456158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marL="0" indent="-571500">
              <a:spcBef>
                <a:spcPts val="0"/>
              </a:spcBef>
              <a:buNone/>
            </a:pPr>
            <a:r>
              <a:rPr lang="en-US" altLang="zh-CN" b="1" dirty="0">
                <a:solidFill>
                  <a:srgbClr val="FF0000"/>
                </a:solidFill>
                <a:ea typeface="黑体" panose="02010609060101010101" pitchFamily="49" charset="-122"/>
              </a:rPr>
              <a:t>(6) </a:t>
            </a:r>
            <a:r>
              <a:rPr lang="zh-CN" altLang="en-US" b="1" dirty="0">
                <a:solidFill>
                  <a:srgbClr val="FF0000"/>
                </a:solidFill>
                <a:ea typeface="黑体" panose="02010609060101010101" pitchFamily="49" charset="-122"/>
              </a:rPr>
              <a:t>内容耦合</a:t>
            </a:r>
            <a:r>
              <a:rPr lang="en-US" altLang="zh-CN" b="1" dirty="0">
                <a:solidFill>
                  <a:srgbClr val="FF0000"/>
                </a:solidFill>
                <a:ea typeface="黑体" panose="02010609060101010101" pitchFamily="49" charset="-122"/>
              </a:rPr>
              <a:t>(content coupling)</a:t>
            </a:r>
          </a:p>
          <a:p>
            <a:pPr marL="0" indent="-571500">
              <a:lnSpc>
                <a:spcPct val="150000"/>
              </a:lnSpc>
              <a:spcBef>
                <a:spcPts val="0"/>
              </a:spcBef>
              <a:buNone/>
            </a:pPr>
            <a:r>
              <a:rPr lang="zh-CN" altLang="en-US" b="1" dirty="0">
                <a:ea typeface="黑体" panose="02010609060101010101" pitchFamily="49" charset="-122"/>
              </a:rPr>
              <a:t>最高程度的耦合是内容耦合。如果出现下列情况之一，两个模块间就发生了内容耦合：</a:t>
            </a:r>
          </a:p>
          <a:p>
            <a:pPr marL="0" indent="-571500">
              <a:lnSpc>
                <a:spcPct val="150000"/>
              </a:lnSpc>
              <a:spcBef>
                <a:spcPts val="0"/>
              </a:spcBef>
              <a:buFont typeface="Wingdings" panose="05000000000000000000" pitchFamily="2" charset="2"/>
              <a:buChar char="Ø"/>
            </a:pPr>
            <a:r>
              <a:rPr lang="zh-CN" altLang="en-US" b="1" dirty="0">
                <a:ea typeface="黑体" panose="02010609060101010101" pitchFamily="49" charset="-122"/>
              </a:rPr>
              <a:t>一个模块访问另一个模块的内部数据；</a:t>
            </a:r>
          </a:p>
          <a:p>
            <a:pPr marL="0" indent="-571500">
              <a:lnSpc>
                <a:spcPct val="150000"/>
              </a:lnSpc>
              <a:spcBef>
                <a:spcPts val="0"/>
              </a:spcBef>
              <a:buFont typeface="Wingdings" panose="05000000000000000000" pitchFamily="2" charset="2"/>
              <a:buChar char="Ø"/>
            </a:pPr>
            <a:r>
              <a:rPr lang="zh-CN" altLang="en-US" b="1" dirty="0">
                <a:ea typeface="黑体" panose="02010609060101010101" pitchFamily="49" charset="-122"/>
              </a:rPr>
              <a:t>一个模块不通过正常入口转到另一个模块的内部；</a:t>
            </a:r>
          </a:p>
          <a:p>
            <a:pPr marL="0" indent="-571500">
              <a:lnSpc>
                <a:spcPct val="150000"/>
              </a:lnSpc>
              <a:spcBef>
                <a:spcPts val="0"/>
              </a:spcBef>
              <a:buFont typeface="Wingdings" panose="05000000000000000000" pitchFamily="2" charset="2"/>
              <a:buChar char="Ø"/>
            </a:pPr>
            <a:r>
              <a:rPr lang="zh-CN" altLang="en-US" b="1" dirty="0">
                <a:ea typeface="黑体" panose="02010609060101010101" pitchFamily="49" charset="-122"/>
              </a:rPr>
              <a:t>两个模块有一部分程序代码重叠；</a:t>
            </a:r>
          </a:p>
          <a:p>
            <a:pPr marL="0" indent="-571500">
              <a:lnSpc>
                <a:spcPct val="150000"/>
              </a:lnSpc>
              <a:spcBef>
                <a:spcPts val="0"/>
              </a:spcBef>
              <a:buFont typeface="Wingdings" panose="05000000000000000000" pitchFamily="2" charset="2"/>
              <a:buChar char="Ø"/>
            </a:pPr>
            <a:r>
              <a:rPr lang="zh-CN" altLang="en-US" b="1" dirty="0">
                <a:ea typeface="黑体" panose="02010609060101010101" pitchFamily="49" charset="-122"/>
              </a:rPr>
              <a:t>一个模块有多个入口。 </a:t>
            </a:r>
            <a:endParaRPr lang="zh-CN" altLang="en-US" dirty="0">
              <a:ea typeface="黑体" panose="02010609060101010101" pitchFamily="49" charset="-122"/>
            </a:endParaRPr>
          </a:p>
        </p:txBody>
      </p:sp>
      <p:graphicFrame>
        <p:nvGraphicFramePr>
          <p:cNvPr id="4" name="Object 8"/>
          <p:cNvGraphicFramePr>
            <a:graphicFrameLocks noChangeAspect="1"/>
          </p:cNvGraphicFramePr>
          <p:nvPr>
            <p:extLst>
              <p:ext uri="{D42A27DB-BD31-4B8C-83A1-F6EECF244321}">
                <p14:modId xmlns:p14="http://schemas.microsoft.com/office/powerpoint/2010/main" val="4055381492"/>
              </p:ext>
            </p:extLst>
          </p:nvPr>
        </p:nvGraphicFramePr>
        <p:xfrm>
          <a:off x="4427723" y="4585616"/>
          <a:ext cx="7488353" cy="2272384"/>
        </p:xfrm>
        <a:graphic>
          <a:graphicData uri="http://schemas.openxmlformats.org/presentationml/2006/ole">
            <mc:AlternateContent xmlns:mc="http://schemas.openxmlformats.org/markup-compatibility/2006">
              <mc:Choice xmlns:v="urn:schemas-microsoft-com:vml" Requires="v">
                <p:oleObj name="Visio" r:id="rId3" imgW="3609083" imgH="1099188" progId="Visio.Drawing.11">
                  <p:embed/>
                </p:oleObj>
              </mc:Choice>
              <mc:Fallback>
                <p:oleObj name="Visio" r:id="rId3" imgW="3609083" imgH="1099188" progId="Visio.Drawing.11">
                  <p:embed/>
                  <p:pic>
                    <p:nvPicPr>
                      <p:cNvPr id="5"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723" y="4585616"/>
                        <a:ext cx="7488353" cy="2272384"/>
                      </a:xfrm>
                      <a:prstGeom prst="rect">
                        <a:avLst/>
                      </a:prstGeom>
                      <a:noFill/>
                    </p:spPr>
                  </p:pic>
                </p:oleObj>
              </mc:Fallback>
            </mc:AlternateContent>
          </a:graphicData>
        </a:graphic>
      </p:graphicFrame>
      <p:sp>
        <p:nvSpPr>
          <p:cNvPr id="5" name="矩形 4"/>
          <p:cNvSpPr/>
          <p:nvPr/>
        </p:nvSpPr>
        <p:spPr>
          <a:xfrm>
            <a:off x="495752" y="6134343"/>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7216815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a:lnSpc>
                <a:spcPct val="140000"/>
              </a:lnSpc>
            </a:pPr>
            <a:r>
              <a:rPr lang="zh-CN" altLang="en-US" b="1" dirty="0">
                <a:latin typeface="黑体" panose="02010609060101010101" pitchFamily="49" charset="-122"/>
                <a:ea typeface="黑体" panose="02010609060101010101" pitchFamily="49" charset="-122"/>
              </a:rPr>
              <a:t>耦合是影响软件复杂程度的一个重要因素。</a:t>
            </a:r>
          </a:p>
          <a:p>
            <a:pPr>
              <a:lnSpc>
                <a:spcPct val="140000"/>
              </a:lnSpc>
            </a:pPr>
            <a:r>
              <a:rPr lang="zh-CN" altLang="en-US" b="1" dirty="0">
                <a:latin typeface="黑体" panose="02010609060101010101" pitchFamily="49" charset="-122"/>
                <a:ea typeface="黑体" panose="02010609060101010101" pitchFamily="49" charset="-122"/>
              </a:rPr>
              <a:t>应该采取下述设计原则：</a:t>
            </a:r>
          </a:p>
          <a:p>
            <a:pPr>
              <a:lnSpc>
                <a:spcPct val="140000"/>
              </a:lnSpc>
              <a:buFont typeface="Wingdings" panose="05000000000000000000" pitchFamily="2" charset="2"/>
              <a:buChar char="Ø"/>
            </a:pPr>
            <a:r>
              <a:rPr lang="zh-CN" altLang="en-US" b="1" dirty="0">
                <a:solidFill>
                  <a:srgbClr val="FF0000"/>
                </a:solidFill>
                <a:latin typeface="黑体" panose="02010609060101010101" pitchFamily="49" charset="-122"/>
                <a:ea typeface="黑体" panose="02010609060101010101" pitchFamily="49" charset="-122"/>
              </a:rPr>
              <a:t>尽量使用数据耦合</a:t>
            </a:r>
          </a:p>
          <a:p>
            <a:pPr>
              <a:lnSpc>
                <a:spcPct val="140000"/>
              </a:lnSpc>
              <a:buFont typeface="Wingdings" panose="05000000000000000000" pitchFamily="2" charset="2"/>
              <a:buChar char="Ø"/>
            </a:pPr>
            <a:r>
              <a:rPr lang="zh-CN" altLang="en-US" b="1" dirty="0">
                <a:solidFill>
                  <a:srgbClr val="FF0000"/>
                </a:solidFill>
                <a:latin typeface="黑体" panose="02010609060101010101" pitchFamily="49" charset="-122"/>
                <a:ea typeface="黑体" panose="02010609060101010101" pitchFamily="49" charset="-122"/>
              </a:rPr>
              <a:t>少用控制耦合和特征耦合</a:t>
            </a:r>
          </a:p>
          <a:p>
            <a:pPr>
              <a:lnSpc>
                <a:spcPct val="140000"/>
              </a:lnSpc>
              <a:buFont typeface="Wingdings" panose="05000000000000000000" pitchFamily="2" charset="2"/>
              <a:buChar char="Ø"/>
            </a:pPr>
            <a:r>
              <a:rPr lang="zh-CN" altLang="en-US" b="1" dirty="0">
                <a:solidFill>
                  <a:srgbClr val="FF0000"/>
                </a:solidFill>
                <a:latin typeface="黑体" panose="02010609060101010101" pitchFamily="49" charset="-122"/>
                <a:ea typeface="黑体" panose="02010609060101010101" pitchFamily="49" charset="-122"/>
              </a:rPr>
              <a:t>限制公共环境耦合的范围</a:t>
            </a:r>
            <a:endParaRPr lang="en-US" altLang="zh-CN" b="1" dirty="0">
              <a:solidFill>
                <a:srgbClr val="FF0000"/>
              </a:solidFill>
              <a:latin typeface="黑体" panose="02010609060101010101" pitchFamily="49" charset="-122"/>
              <a:ea typeface="黑体" panose="02010609060101010101" pitchFamily="49" charset="-122"/>
            </a:endParaRPr>
          </a:p>
          <a:p>
            <a:pPr>
              <a:lnSpc>
                <a:spcPct val="140000"/>
              </a:lnSpc>
              <a:buFont typeface="Wingdings" panose="05000000000000000000" pitchFamily="2" charset="2"/>
              <a:buChar char="Ø"/>
            </a:pPr>
            <a:r>
              <a:rPr lang="zh-CN" altLang="en-US" b="1" dirty="0">
                <a:solidFill>
                  <a:srgbClr val="FF0000"/>
                </a:solidFill>
                <a:latin typeface="黑体" panose="02010609060101010101" pitchFamily="49" charset="-122"/>
                <a:ea typeface="黑体" panose="02010609060101010101" pitchFamily="49" charset="-122"/>
              </a:rPr>
              <a:t>完全不用内容耦合。</a:t>
            </a:r>
            <a:r>
              <a:rPr lang="zh-CN" altLang="en-US" b="1" dirty="0">
                <a:latin typeface="黑体" panose="02010609060101010101" pitchFamily="49" charset="-122"/>
                <a:ea typeface="黑体" panose="02010609060101010101" pitchFamily="49" charset="-122"/>
              </a:rPr>
              <a:t> </a:t>
            </a:r>
            <a:endParaRPr lang="zh-CN" altLang="en-US" dirty="0">
              <a:latin typeface="黑体" panose="02010609060101010101" pitchFamily="49" charset="-122"/>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0109718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a:xfrm>
            <a:off x="279133" y="1337913"/>
            <a:ext cx="11636943" cy="2303646"/>
          </a:xfrm>
        </p:spPr>
        <p:txBody>
          <a:bodyPr/>
          <a:lstStyle/>
          <a:p>
            <a:pPr marL="0" indent="0" algn="just">
              <a:lnSpc>
                <a:spcPct val="150000"/>
              </a:lnSpc>
              <a:buNone/>
            </a:pPr>
            <a:r>
              <a:rPr lang="zh-CN" altLang="zh-CN" dirty="0">
                <a:latin typeface="黑体" panose="02010609060101010101" pitchFamily="49" charset="-122"/>
                <a:ea typeface="黑体" panose="02010609060101010101" pitchFamily="49" charset="-122"/>
              </a:rPr>
              <a:t>耦合是对一个软件结构内不同模块之间互联程度的度量。耦合强弱取决于接口的复杂度，进入或访问某一模块的点，以及通过接口的数据。一般模块之间的可能的连接方式有</a:t>
            </a:r>
            <a:r>
              <a:rPr lang="en-US" altLang="zh-CN" dirty="0">
                <a:latin typeface="黑体" panose="02010609060101010101" pitchFamily="49" charset="-122"/>
                <a:ea typeface="黑体" panose="02010609060101010101" pitchFamily="49" charset="-122"/>
              </a:rPr>
              <a:t>6</a:t>
            </a:r>
            <a:r>
              <a:rPr lang="zh-CN" altLang="zh-CN" dirty="0">
                <a:latin typeface="黑体" panose="02010609060101010101" pitchFamily="49" charset="-122"/>
                <a:ea typeface="黑体" panose="02010609060101010101" pitchFamily="49" charset="-122"/>
              </a:rPr>
              <a:t>种，构成耦合的</a:t>
            </a:r>
            <a:r>
              <a:rPr lang="en-US" altLang="zh-CN" dirty="0">
                <a:latin typeface="黑体" panose="02010609060101010101" pitchFamily="49" charset="-122"/>
                <a:ea typeface="黑体" panose="02010609060101010101" pitchFamily="49" charset="-122"/>
              </a:rPr>
              <a:t>6</a:t>
            </a:r>
            <a:r>
              <a:rPr lang="zh-CN" altLang="zh-CN" dirty="0">
                <a:latin typeface="黑体" panose="02010609060101010101" pitchFamily="49" charset="-122"/>
                <a:ea typeface="黑体" panose="02010609060101010101" pitchFamily="49" charset="-122"/>
              </a:rPr>
              <a:t>种类型，它们的关系为：</a:t>
            </a:r>
            <a:endParaRPr lang="zh-CN" altLang="en-US" dirty="0">
              <a:latin typeface="黑体" panose="02010609060101010101" pitchFamily="49" charset="-122"/>
              <a:ea typeface="黑体" panose="02010609060101010101" pitchFamily="49" charset="-122"/>
            </a:endParaRPr>
          </a:p>
        </p:txBody>
      </p:sp>
      <p:cxnSp>
        <p:nvCxnSpPr>
          <p:cNvPr id="4" name="直接箭头连接符 3"/>
          <p:cNvCxnSpPr>
            <a:cxnSpLocks noChangeShapeType="1"/>
          </p:cNvCxnSpPr>
          <p:nvPr/>
        </p:nvCxnSpPr>
        <p:spPr bwMode="auto">
          <a:xfrm>
            <a:off x="824013" y="3980920"/>
            <a:ext cx="10547182" cy="57115"/>
          </a:xfrm>
          <a:prstGeom prst="straightConnector1">
            <a:avLst/>
          </a:prstGeom>
          <a:noFill/>
          <a:ln w="9525">
            <a:solidFill>
              <a:srgbClr val="000000"/>
            </a:solidFill>
            <a:round/>
            <a:headEnd/>
            <a:tailEnd type="arrow" w="med" len="med"/>
          </a:ln>
        </p:spPr>
      </p:cxnSp>
      <p:graphicFrame>
        <p:nvGraphicFramePr>
          <p:cNvPr id="8" name="表格 7"/>
          <p:cNvGraphicFramePr>
            <a:graphicFrameLocks noGrp="1"/>
          </p:cNvGraphicFramePr>
          <p:nvPr>
            <p:extLst>
              <p:ext uri="{D42A27DB-BD31-4B8C-83A1-F6EECF244321}">
                <p14:modId xmlns:p14="http://schemas.microsoft.com/office/powerpoint/2010/main" val="2920663791"/>
              </p:ext>
            </p:extLst>
          </p:nvPr>
        </p:nvGraphicFramePr>
        <p:xfrm>
          <a:off x="1668342" y="4424651"/>
          <a:ext cx="8541288" cy="1066800"/>
        </p:xfrm>
        <a:graphic>
          <a:graphicData uri="http://schemas.openxmlformats.org/drawingml/2006/table">
            <a:tbl>
              <a:tblPr firstRow="1" bandRow="1">
                <a:tableStyleId>{5C22544A-7EE6-4342-B048-85BDC9FD1C3A}</a:tableStyleId>
              </a:tblPr>
              <a:tblGrid>
                <a:gridCol w="1423548">
                  <a:extLst>
                    <a:ext uri="{9D8B030D-6E8A-4147-A177-3AD203B41FA5}">
                      <a16:colId xmlns:a16="http://schemas.microsoft.com/office/drawing/2014/main" val="4240270914"/>
                    </a:ext>
                  </a:extLst>
                </a:gridCol>
                <a:gridCol w="1423548">
                  <a:extLst>
                    <a:ext uri="{9D8B030D-6E8A-4147-A177-3AD203B41FA5}">
                      <a16:colId xmlns:a16="http://schemas.microsoft.com/office/drawing/2014/main" val="1467370910"/>
                    </a:ext>
                  </a:extLst>
                </a:gridCol>
                <a:gridCol w="1423548">
                  <a:extLst>
                    <a:ext uri="{9D8B030D-6E8A-4147-A177-3AD203B41FA5}">
                      <a16:colId xmlns:a16="http://schemas.microsoft.com/office/drawing/2014/main" val="3720513286"/>
                    </a:ext>
                  </a:extLst>
                </a:gridCol>
                <a:gridCol w="1423548">
                  <a:extLst>
                    <a:ext uri="{9D8B030D-6E8A-4147-A177-3AD203B41FA5}">
                      <a16:colId xmlns:a16="http://schemas.microsoft.com/office/drawing/2014/main" val="2219360096"/>
                    </a:ext>
                  </a:extLst>
                </a:gridCol>
                <a:gridCol w="1423548">
                  <a:extLst>
                    <a:ext uri="{9D8B030D-6E8A-4147-A177-3AD203B41FA5}">
                      <a16:colId xmlns:a16="http://schemas.microsoft.com/office/drawing/2014/main" val="682460505"/>
                    </a:ext>
                  </a:extLst>
                </a:gridCol>
                <a:gridCol w="1423548">
                  <a:extLst>
                    <a:ext uri="{9D8B030D-6E8A-4147-A177-3AD203B41FA5}">
                      <a16:colId xmlns:a16="http://schemas.microsoft.com/office/drawing/2014/main" val="4061790734"/>
                    </a:ext>
                  </a:extLst>
                </a:gridCol>
              </a:tblGrid>
              <a:tr h="884544">
                <a:tc>
                  <a:txBody>
                    <a:bodyPr/>
                    <a:lstStyle/>
                    <a:p>
                      <a:pPr algn="ctr"/>
                      <a:r>
                        <a:rPr lang="zh-CN" altLang="en-US" sz="3200" dirty="0"/>
                        <a:t>非直接耦合</a:t>
                      </a:r>
                    </a:p>
                  </a:txBody>
                  <a:tcPr anchor="ctr">
                    <a:solidFill>
                      <a:schemeClr val="tx1"/>
                    </a:solidFill>
                  </a:tcPr>
                </a:tc>
                <a:tc>
                  <a:txBody>
                    <a:bodyPr/>
                    <a:lstStyle/>
                    <a:p>
                      <a:pPr algn="ctr"/>
                      <a:r>
                        <a:rPr lang="zh-CN" altLang="en-US" sz="3200" dirty="0"/>
                        <a:t>数据</a:t>
                      </a:r>
                      <a:endParaRPr lang="en-US" altLang="zh-CN" sz="3200" dirty="0"/>
                    </a:p>
                    <a:p>
                      <a:pPr algn="ctr"/>
                      <a:r>
                        <a:rPr lang="zh-CN" altLang="en-US" sz="3200" dirty="0"/>
                        <a:t>耦合</a:t>
                      </a:r>
                    </a:p>
                  </a:txBody>
                  <a:tcPr anchor="ctr">
                    <a:solidFill>
                      <a:schemeClr val="tx1"/>
                    </a:solidFill>
                  </a:tcPr>
                </a:tc>
                <a:tc>
                  <a:txBody>
                    <a:bodyPr/>
                    <a:lstStyle/>
                    <a:p>
                      <a:pPr algn="ctr"/>
                      <a:r>
                        <a:rPr lang="zh-CN" altLang="en-US" sz="3200" dirty="0"/>
                        <a:t>特征</a:t>
                      </a:r>
                      <a:endParaRPr lang="en-US" altLang="zh-CN" sz="3200" dirty="0"/>
                    </a:p>
                    <a:p>
                      <a:pPr algn="ctr"/>
                      <a:r>
                        <a:rPr lang="zh-CN" altLang="en-US" sz="3200" dirty="0"/>
                        <a:t>耦合</a:t>
                      </a:r>
                    </a:p>
                  </a:txBody>
                  <a:tcPr anchor="ctr">
                    <a:solidFill>
                      <a:schemeClr val="tx1"/>
                    </a:solidFill>
                  </a:tcPr>
                </a:tc>
                <a:tc>
                  <a:txBody>
                    <a:bodyPr/>
                    <a:lstStyle/>
                    <a:p>
                      <a:pPr algn="ctr"/>
                      <a:r>
                        <a:rPr lang="zh-CN" altLang="en-US" sz="3200" dirty="0"/>
                        <a:t>控制</a:t>
                      </a:r>
                      <a:endParaRPr lang="en-US" altLang="zh-CN" sz="3200" dirty="0"/>
                    </a:p>
                    <a:p>
                      <a:pPr algn="ctr"/>
                      <a:r>
                        <a:rPr lang="zh-CN" altLang="en-US" sz="3200" dirty="0"/>
                        <a:t>耦合</a:t>
                      </a:r>
                    </a:p>
                  </a:txBody>
                  <a:tcPr anchor="ctr">
                    <a:solidFill>
                      <a:schemeClr val="tx1"/>
                    </a:solidFill>
                  </a:tcPr>
                </a:tc>
                <a:tc>
                  <a:txBody>
                    <a:bodyPr/>
                    <a:lstStyle/>
                    <a:p>
                      <a:pPr algn="ctr"/>
                      <a:r>
                        <a:rPr lang="zh-CN" altLang="en-US" sz="3200" dirty="0"/>
                        <a:t>公共</a:t>
                      </a:r>
                      <a:endParaRPr lang="en-US" altLang="zh-CN" sz="3200" dirty="0"/>
                    </a:p>
                    <a:p>
                      <a:pPr algn="ctr"/>
                      <a:r>
                        <a:rPr lang="zh-CN" altLang="en-US" sz="3200" dirty="0"/>
                        <a:t>耦合</a:t>
                      </a:r>
                    </a:p>
                  </a:txBody>
                  <a:tcPr anchor="ctr">
                    <a:solidFill>
                      <a:schemeClr val="tx1"/>
                    </a:solidFill>
                  </a:tcPr>
                </a:tc>
                <a:tc>
                  <a:txBody>
                    <a:bodyPr/>
                    <a:lstStyle/>
                    <a:p>
                      <a:pPr algn="ctr"/>
                      <a:r>
                        <a:rPr lang="zh-CN" altLang="en-US" sz="3200" dirty="0"/>
                        <a:t>内容</a:t>
                      </a:r>
                      <a:endParaRPr lang="en-US" altLang="zh-CN" sz="3200" dirty="0"/>
                    </a:p>
                    <a:p>
                      <a:pPr algn="ctr"/>
                      <a:r>
                        <a:rPr lang="zh-CN" altLang="en-US" sz="3200" dirty="0"/>
                        <a:t>耦合</a:t>
                      </a:r>
                    </a:p>
                  </a:txBody>
                  <a:tcPr anchor="ctr">
                    <a:solidFill>
                      <a:schemeClr val="tx1"/>
                    </a:solidFill>
                  </a:tcPr>
                </a:tc>
                <a:extLst>
                  <a:ext uri="{0D108BD9-81ED-4DB2-BD59-A6C34878D82A}">
                    <a16:rowId xmlns:a16="http://schemas.microsoft.com/office/drawing/2014/main" val="2542332516"/>
                  </a:ext>
                </a:extLst>
              </a:tr>
            </a:tbl>
          </a:graphicData>
        </a:graphic>
      </p:graphicFrame>
      <p:sp>
        <p:nvSpPr>
          <p:cNvPr id="9" name="矩形 8"/>
          <p:cNvSpPr/>
          <p:nvPr/>
        </p:nvSpPr>
        <p:spPr>
          <a:xfrm>
            <a:off x="657986" y="3187805"/>
            <a:ext cx="914400"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3600" dirty="0">
                <a:latin typeface="黑体" panose="02010609060101010101" pitchFamily="49" charset="-122"/>
                <a:ea typeface="黑体" panose="02010609060101010101" pitchFamily="49" charset="-122"/>
              </a:rPr>
              <a:t>低</a:t>
            </a:r>
          </a:p>
        </p:txBody>
      </p:sp>
      <p:sp>
        <p:nvSpPr>
          <p:cNvPr id="10" name="矩形 9"/>
          <p:cNvSpPr/>
          <p:nvPr/>
        </p:nvSpPr>
        <p:spPr>
          <a:xfrm>
            <a:off x="10456795" y="3187805"/>
            <a:ext cx="914400"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3600" dirty="0">
                <a:latin typeface="黑体" panose="02010609060101010101" pitchFamily="49" charset="-122"/>
                <a:ea typeface="黑体" panose="02010609060101010101" pitchFamily="49" charset="-122"/>
              </a:rPr>
              <a:t>高</a:t>
            </a:r>
          </a:p>
        </p:txBody>
      </p:sp>
      <p:cxnSp>
        <p:nvCxnSpPr>
          <p:cNvPr id="11" name="直接箭头连接符 10"/>
          <p:cNvCxnSpPr>
            <a:cxnSpLocks noChangeShapeType="1"/>
          </p:cNvCxnSpPr>
          <p:nvPr/>
        </p:nvCxnSpPr>
        <p:spPr bwMode="auto">
          <a:xfrm>
            <a:off x="824013" y="5952097"/>
            <a:ext cx="10547182" cy="57115"/>
          </a:xfrm>
          <a:prstGeom prst="straightConnector1">
            <a:avLst/>
          </a:prstGeom>
          <a:noFill/>
          <a:ln w="9525">
            <a:solidFill>
              <a:srgbClr val="000000"/>
            </a:solidFill>
            <a:round/>
            <a:headEnd type="arrow" w="med" len="med"/>
            <a:tailEnd type="none" w="med" len="med"/>
          </a:ln>
        </p:spPr>
      </p:cxnSp>
      <p:sp>
        <p:nvSpPr>
          <p:cNvPr id="12" name="矩形 11"/>
          <p:cNvSpPr/>
          <p:nvPr/>
        </p:nvSpPr>
        <p:spPr>
          <a:xfrm>
            <a:off x="4335096" y="3215682"/>
            <a:ext cx="2611136"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3600" dirty="0">
                <a:latin typeface="黑体" panose="02010609060101010101" pitchFamily="49" charset="-122"/>
                <a:ea typeface="黑体" panose="02010609060101010101" pitchFamily="49" charset="-122"/>
              </a:rPr>
              <a:t>耦合性</a:t>
            </a:r>
          </a:p>
        </p:txBody>
      </p:sp>
      <p:sp>
        <p:nvSpPr>
          <p:cNvPr id="13" name="矩形 12"/>
          <p:cNvSpPr/>
          <p:nvPr/>
        </p:nvSpPr>
        <p:spPr>
          <a:xfrm>
            <a:off x="607202" y="5915723"/>
            <a:ext cx="914400"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3600" dirty="0">
                <a:latin typeface="黑体" panose="02010609060101010101" pitchFamily="49" charset="-122"/>
                <a:ea typeface="黑体" panose="02010609060101010101" pitchFamily="49" charset="-122"/>
              </a:rPr>
              <a:t>强</a:t>
            </a:r>
          </a:p>
        </p:txBody>
      </p:sp>
      <p:sp>
        <p:nvSpPr>
          <p:cNvPr id="14" name="矩形 13"/>
          <p:cNvSpPr/>
          <p:nvPr/>
        </p:nvSpPr>
        <p:spPr>
          <a:xfrm>
            <a:off x="10406011" y="5915723"/>
            <a:ext cx="914400"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3600" dirty="0">
                <a:latin typeface="黑体" panose="02010609060101010101" pitchFamily="49" charset="-122"/>
                <a:ea typeface="黑体" panose="02010609060101010101" pitchFamily="49" charset="-122"/>
              </a:rPr>
              <a:t>弱</a:t>
            </a:r>
          </a:p>
        </p:txBody>
      </p:sp>
      <p:sp>
        <p:nvSpPr>
          <p:cNvPr id="15" name="矩形 14"/>
          <p:cNvSpPr/>
          <p:nvPr/>
        </p:nvSpPr>
        <p:spPr>
          <a:xfrm>
            <a:off x="4284312" y="5943600"/>
            <a:ext cx="2611136" cy="9144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3600" dirty="0">
                <a:latin typeface="黑体" panose="02010609060101010101" pitchFamily="49" charset="-122"/>
                <a:ea typeface="黑体" panose="02010609060101010101" pitchFamily="49" charset="-122"/>
              </a:rPr>
              <a:t>独立性</a:t>
            </a:r>
          </a:p>
        </p:txBody>
      </p:sp>
    </p:spTree>
    <p:extLst>
      <p:ext uri="{BB962C8B-B14F-4D97-AF65-F5344CB8AC3E}">
        <p14:creationId xmlns:p14="http://schemas.microsoft.com/office/powerpoint/2010/main" val="31339778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pic>
        <p:nvPicPr>
          <p:cNvPr id="4" name="图片 3"/>
          <p:cNvPicPr>
            <a:picLocks noChangeAspect="1"/>
          </p:cNvPicPr>
          <p:nvPr/>
        </p:nvPicPr>
        <p:blipFill>
          <a:blip r:embed="rId2"/>
          <a:stretch>
            <a:fillRect/>
          </a:stretch>
        </p:blipFill>
        <p:spPr>
          <a:xfrm>
            <a:off x="279133" y="2577766"/>
            <a:ext cx="4981575" cy="2247900"/>
          </a:xfrm>
          <a:prstGeom prst="rect">
            <a:avLst/>
          </a:prstGeom>
        </p:spPr>
      </p:pic>
      <p:sp>
        <p:nvSpPr>
          <p:cNvPr id="5" name="矩形 4"/>
          <p:cNvSpPr/>
          <p:nvPr/>
        </p:nvSpPr>
        <p:spPr>
          <a:xfrm>
            <a:off x="5260708" y="2370186"/>
            <a:ext cx="6096000" cy="2455480"/>
          </a:xfrm>
          <a:prstGeom prst="rect">
            <a:avLst/>
          </a:prstGeom>
        </p:spPr>
        <p:txBody>
          <a:bodyPr>
            <a:spAutoFit/>
          </a:bodyPr>
          <a:lstStyle/>
          <a:p>
            <a:pPr algn="just">
              <a:lnSpc>
                <a:spcPct val="150000"/>
              </a:lnSpc>
              <a:spcBef>
                <a:spcPts val="600"/>
              </a:spcBef>
              <a:spcAft>
                <a:spcPts val="0"/>
              </a:spcAft>
            </a:pPr>
            <a:r>
              <a:rPr lang="zh-CN" altLang="zh-CN" sz="3600" kern="100" dirty="0">
                <a:latin typeface="黑体" panose="02010609060101010101" pitchFamily="49" charset="-122"/>
                <a:ea typeface="黑体" panose="02010609060101010101" pitchFamily="49" charset="-122"/>
              </a:rPr>
              <a:t>非直接耦合：两个模块没有直接的关系（模块</a:t>
            </a:r>
            <a:r>
              <a:rPr lang="en-US" altLang="zh-CN" sz="3600" kern="100" dirty="0">
                <a:latin typeface="黑体" panose="02010609060101010101" pitchFamily="49" charset="-122"/>
                <a:ea typeface="黑体" panose="02010609060101010101" pitchFamily="49" charset="-122"/>
              </a:rPr>
              <a:t>1</a:t>
            </a:r>
            <a:r>
              <a:rPr lang="zh-CN" altLang="zh-CN" sz="3600" kern="100" dirty="0">
                <a:latin typeface="黑体" panose="02010609060101010101" pitchFamily="49" charset="-122"/>
                <a:ea typeface="黑体" panose="02010609060101010101" pitchFamily="49" charset="-122"/>
              </a:rPr>
              <a:t>和模块</a:t>
            </a:r>
            <a:r>
              <a:rPr lang="en-US" altLang="zh-CN" sz="3600" kern="100" dirty="0">
                <a:latin typeface="黑体" panose="02010609060101010101" pitchFamily="49" charset="-122"/>
                <a:ea typeface="黑体" panose="02010609060101010101" pitchFamily="49" charset="-122"/>
              </a:rPr>
              <a:t>2</a:t>
            </a:r>
            <a:r>
              <a:rPr lang="zh-CN" altLang="zh-CN" sz="3600" kern="100" dirty="0">
                <a:latin typeface="黑体" panose="02010609060101010101" pitchFamily="49" charset="-122"/>
                <a:ea typeface="黑体" panose="02010609060101010101" pitchFamily="49" charset="-122"/>
              </a:rPr>
              <a:t>），独立性最强</a:t>
            </a:r>
            <a:r>
              <a:rPr lang="zh-CN" altLang="en-US" sz="3600" kern="100" dirty="0">
                <a:latin typeface="黑体" panose="02010609060101010101" pitchFamily="49" charset="-122"/>
                <a:ea typeface="黑体" panose="02010609060101010101" pitchFamily="49" charset="-122"/>
              </a:rPr>
              <a:t>。</a:t>
            </a:r>
            <a:endParaRPr lang="zh-CN" altLang="zh-CN" sz="2800" kern="1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8944679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pic>
        <p:nvPicPr>
          <p:cNvPr id="12" name="图片 11"/>
          <p:cNvPicPr>
            <a:picLocks noChangeAspect="1"/>
          </p:cNvPicPr>
          <p:nvPr/>
        </p:nvPicPr>
        <p:blipFill>
          <a:blip r:embed="rId2"/>
          <a:stretch>
            <a:fillRect/>
          </a:stretch>
        </p:blipFill>
        <p:spPr>
          <a:xfrm>
            <a:off x="279133" y="1685047"/>
            <a:ext cx="3857625" cy="4170851"/>
          </a:xfrm>
          <a:prstGeom prst="rect">
            <a:avLst/>
          </a:prstGeom>
        </p:spPr>
      </p:pic>
      <p:sp>
        <p:nvSpPr>
          <p:cNvPr id="3" name="矩形 2"/>
          <p:cNvSpPr/>
          <p:nvPr/>
        </p:nvSpPr>
        <p:spPr>
          <a:xfrm>
            <a:off x="4136758" y="2246978"/>
            <a:ext cx="7573979" cy="3046988"/>
          </a:xfrm>
          <a:prstGeom prst="rect">
            <a:avLst/>
          </a:prstGeom>
        </p:spPr>
        <p:txBody>
          <a:bodyPr wrap="square">
            <a:spAutoFit/>
          </a:bodyPr>
          <a:lstStyle/>
          <a:p>
            <a:pPr algn="just">
              <a:lnSpc>
                <a:spcPct val="150000"/>
              </a:lnSpc>
              <a:spcBef>
                <a:spcPts val="600"/>
              </a:spcBef>
              <a:spcAft>
                <a:spcPts val="0"/>
              </a:spcAft>
            </a:pPr>
            <a:r>
              <a:rPr lang="zh-CN" altLang="zh-CN" sz="3200" kern="100" dirty="0">
                <a:latin typeface="黑体" panose="02010609060101010101" pitchFamily="49" charset="-122"/>
                <a:ea typeface="黑体" panose="02010609060101010101" pitchFamily="49" charset="-122"/>
              </a:rPr>
              <a:t>一个模块访问另一个模块的时候，彼此之间是通过数据参数来交换输入、输出信息的，这种耦合为</a:t>
            </a:r>
            <a:r>
              <a:rPr lang="zh-CN" altLang="zh-CN" sz="3200" b="1" kern="100" dirty="0">
                <a:solidFill>
                  <a:srgbClr val="FF0000"/>
                </a:solidFill>
                <a:latin typeface="黑体" panose="02010609060101010101" pitchFamily="49" charset="-122"/>
                <a:ea typeface="黑体" panose="02010609060101010101" pitchFamily="49" charset="-122"/>
              </a:rPr>
              <a:t>数据耦合</a:t>
            </a:r>
            <a:r>
              <a:rPr lang="zh-CN" altLang="zh-CN" sz="3200" kern="100" dirty="0">
                <a:latin typeface="黑体" panose="02010609060101010101" pitchFamily="49" charset="-122"/>
                <a:ea typeface="黑体" panose="02010609060101010101" pitchFamily="49" charset="-122"/>
              </a:rPr>
              <a:t>。这种耦合较为松散，模块间独立性较强。</a:t>
            </a:r>
            <a:endParaRPr lang="zh-CN" altLang="zh-CN" sz="2400" kern="1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23412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pic>
        <p:nvPicPr>
          <p:cNvPr id="4" name="图片 3"/>
          <p:cNvPicPr>
            <a:picLocks noChangeAspect="1"/>
          </p:cNvPicPr>
          <p:nvPr/>
        </p:nvPicPr>
        <p:blipFill>
          <a:blip r:embed="rId2"/>
          <a:stretch>
            <a:fillRect/>
          </a:stretch>
        </p:blipFill>
        <p:spPr>
          <a:xfrm>
            <a:off x="134754" y="2508751"/>
            <a:ext cx="4966636" cy="2970123"/>
          </a:xfrm>
          <a:prstGeom prst="rect">
            <a:avLst/>
          </a:prstGeom>
        </p:spPr>
      </p:pic>
      <p:sp>
        <p:nvSpPr>
          <p:cNvPr id="3" name="矩形 2"/>
          <p:cNvSpPr/>
          <p:nvPr/>
        </p:nvSpPr>
        <p:spPr>
          <a:xfrm>
            <a:off x="4957011" y="1808638"/>
            <a:ext cx="6882064" cy="3785652"/>
          </a:xfrm>
          <a:prstGeom prst="rect">
            <a:avLst/>
          </a:prstGeom>
        </p:spPr>
        <p:txBody>
          <a:bodyPr wrap="square">
            <a:spAutoFit/>
          </a:bodyPr>
          <a:lstStyle/>
          <a:p>
            <a:pPr algn="just">
              <a:lnSpc>
                <a:spcPct val="150000"/>
              </a:lnSpc>
            </a:pPr>
            <a:r>
              <a:rPr lang="zh-CN" altLang="zh-CN" sz="3200" dirty="0">
                <a:latin typeface="黑体" panose="02010609060101010101" pitchFamily="49" charset="-122"/>
                <a:ea typeface="黑体" panose="02010609060101010101" pitchFamily="49" charset="-122"/>
                <a:cs typeface="Times New Roman" panose="02020603050405020304" pitchFamily="18" charset="0"/>
              </a:rPr>
              <a:t>一组模块通过参数传递记录信息，用户情况是个数据结构，图中模块都与此有关，“计算水费”和“计算电费”本没有关系，由于引用了此数据结构产生了依赖关系</a:t>
            </a:r>
            <a:r>
              <a:rPr lang="zh-CN" altLang="en-US" sz="3200" dirty="0">
                <a:latin typeface="黑体" panose="02010609060101010101" pitchFamily="49" charset="-122"/>
                <a:ea typeface="黑体" panose="02010609060101010101" pitchFamily="49" charset="-122"/>
                <a:cs typeface="Times New Roman" panose="02020603050405020304" pitchFamily="18" charset="0"/>
              </a:rPr>
              <a:t>。</a:t>
            </a:r>
            <a:r>
              <a:rPr lang="zh-CN" altLang="en-US" sz="3200" b="1" dirty="0">
                <a:solidFill>
                  <a:srgbClr val="FF0000"/>
                </a:solidFill>
                <a:latin typeface="黑体" panose="02010609060101010101" pitchFamily="49" charset="-122"/>
                <a:ea typeface="黑体" panose="02010609060101010101" pitchFamily="49" charset="-122"/>
                <a:cs typeface="Times New Roman" panose="02020603050405020304" pitchFamily="18" charset="0"/>
              </a:rPr>
              <a:t>特征耦合</a:t>
            </a:r>
            <a:endParaRPr lang="zh-CN" altLang="en-US" sz="3200" b="1"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562265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pic>
        <p:nvPicPr>
          <p:cNvPr id="4" name="图片 3"/>
          <p:cNvPicPr>
            <a:picLocks noChangeAspect="1"/>
          </p:cNvPicPr>
          <p:nvPr/>
        </p:nvPicPr>
        <p:blipFill>
          <a:blip r:embed="rId2"/>
          <a:stretch>
            <a:fillRect/>
          </a:stretch>
        </p:blipFill>
        <p:spPr>
          <a:xfrm>
            <a:off x="428038" y="1876927"/>
            <a:ext cx="4381500" cy="3810000"/>
          </a:xfrm>
          <a:prstGeom prst="rect">
            <a:avLst/>
          </a:prstGeom>
        </p:spPr>
      </p:pic>
      <p:sp>
        <p:nvSpPr>
          <p:cNvPr id="5" name="矩形 4"/>
          <p:cNvSpPr/>
          <p:nvPr/>
        </p:nvSpPr>
        <p:spPr>
          <a:xfrm>
            <a:off x="5021179" y="2386154"/>
            <a:ext cx="6882064" cy="2192908"/>
          </a:xfrm>
          <a:prstGeom prst="rect">
            <a:avLst/>
          </a:prstGeom>
        </p:spPr>
        <p:txBody>
          <a:bodyPr wrap="square">
            <a:spAutoFit/>
          </a:bodyPr>
          <a:lstStyle/>
          <a:p>
            <a:pPr algn="just">
              <a:lnSpc>
                <a:spcPct val="150000"/>
              </a:lnSpc>
            </a:pPr>
            <a:r>
              <a:rPr lang="zh-CN" altLang="en-US" sz="3200" dirty="0">
                <a:latin typeface="黑体" panose="02010609060101010101" pitchFamily="49" charset="-122"/>
                <a:ea typeface="黑体" panose="02010609060101010101" pitchFamily="49" charset="-122"/>
                <a:cs typeface="Times New Roman" panose="02020603050405020304" pitchFamily="18" charset="0"/>
              </a:rPr>
              <a:t>如果一个模块通过传送开关、标志、名字等控制信息，明显地控制选择另一模块的功能，就是</a:t>
            </a:r>
            <a:r>
              <a:rPr lang="zh-CN" altLang="en-US" sz="32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控制耦合</a:t>
            </a:r>
            <a:endParaRPr lang="zh-CN" altLang="en-US" sz="320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86277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ea typeface="Segoe UI Black" panose="020B0A02040204020203" pitchFamily="34" charset="0"/>
              </a:rPr>
              <a:t>Chapter 5 Overall Design</a:t>
            </a:r>
            <a:endParaRPr lang="zh-CN" altLang="en-US" dirty="0"/>
          </a:p>
        </p:txBody>
      </p:sp>
      <p:sp>
        <p:nvSpPr>
          <p:cNvPr id="3" name="内容占位符 2"/>
          <p:cNvSpPr>
            <a:spLocks noGrp="1"/>
          </p:cNvSpPr>
          <p:nvPr>
            <p:ph idx="1"/>
          </p:nvPr>
        </p:nvSpPr>
        <p:spPr/>
        <p:txBody>
          <a:bodyPr>
            <a:noAutofit/>
          </a:bodyPr>
          <a:lstStyle/>
          <a:p>
            <a:pPr marL="0" indent="0" algn="just">
              <a:lnSpc>
                <a:spcPct val="150000"/>
              </a:lnSpc>
              <a:buNone/>
            </a:pPr>
            <a:r>
              <a:rPr lang="en-US" altLang="zh-CN" sz="3200" b="1" dirty="0"/>
              <a:t>Necessity: </a:t>
            </a:r>
            <a:r>
              <a:rPr lang="en-US" altLang="zh-CN" sz="3200" dirty="0"/>
              <a:t>The overall design can stand on </a:t>
            </a:r>
            <a:r>
              <a:rPr lang="en-US" altLang="zh-CN" sz="3200" dirty="0">
                <a:solidFill>
                  <a:srgbClr val="C00000"/>
                </a:solidFill>
              </a:rPr>
              <a:t>a global level, spend </a:t>
            </a:r>
            <a:r>
              <a:rPr lang="en-US" altLang="zh-CN" sz="3200" dirty="0"/>
              <a:t>less cost, analyze and compare a variety of possible system implementation schemes and software structures from a more abstract level, and select the best scheme and the most reasonable software structure, </a:t>
            </a:r>
            <a:r>
              <a:rPr lang="en-US" altLang="zh-CN" sz="3200" dirty="0">
                <a:solidFill>
                  <a:srgbClr val="C00000"/>
                </a:solidFill>
              </a:rPr>
              <a:t>so as to develop a high-quality software system at a lower cost.</a:t>
            </a:r>
          </a:p>
          <a:p>
            <a:pPr marL="0" indent="0" algn="just">
              <a:lnSpc>
                <a:spcPct val="150000"/>
              </a:lnSpc>
              <a:buNone/>
            </a:pPr>
            <a:r>
              <a:rPr lang="zh-CN" altLang="en-US" sz="2000" dirty="0"/>
              <a:t>整体设计可以站在全局的高度，花费较少的成本，从较抽象的层面上分析和比较各种可能的系统实现方案和软件结构，选择最佳方案和最合理的软件结构，从而以较低的成本开发出高质量的软件系统。</a:t>
            </a:r>
          </a:p>
        </p:txBody>
      </p:sp>
    </p:spTree>
    <p:extLst>
      <p:ext uri="{BB962C8B-B14F-4D97-AF65-F5344CB8AC3E}">
        <p14:creationId xmlns:p14="http://schemas.microsoft.com/office/powerpoint/2010/main" val="21711904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pic>
        <p:nvPicPr>
          <p:cNvPr id="4" name="图片 3"/>
          <p:cNvPicPr>
            <a:picLocks noChangeAspect="1"/>
          </p:cNvPicPr>
          <p:nvPr/>
        </p:nvPicPr>
        <p:blipFill>
          <a:blip r:embed="rId3"/>
          <a:stretch>
            <a:fillRect/>
          </a:stretch>
        </p:blipFill>
        <p:spPr>
          <a:xfrm>
            <a:off x="551947" y="1402080"/>
            <a:ext cx="6173671" cy="2930692"/>
          </a:xfrm>
          <a:prstGeom prst="rect">
            <a:avLst/>
          </a:prstGeom>
        </p:spPr>
      </p:pic>
      <p:sp>
        <p:nvSpPr>
          <p:cNvPr id="5" name="内容占位符 2"/>
          <p:cNvSpPr>
            <a:spLocks noGrp="1"/>
          </p:cNvSpPr>
          <p:nvPr>
            <p:ph idx="1"/>
          </p:nvPr>
        </p:nvSpPr>
        <p:spPr>
          <a:xfrm>
            <a:off x="8123724" y="1402080"/>
            <a:ext cx="1998846" cy="4839051"/>
          </a:xfrm>
        </p:spPr>
        <p:txBody>
          <a:bodyPr>
            <a:normAutofit lnSpcReduction="10000"/>
          </a:bodyPr>
          <a:lstStyle/>
          <a:p>
            <a:pPr marL="0" indent="0">
              <a:buNone/>
            </a:pPr>
            <a:r>
              <a:rPr lang="en-US" altLang="zh-CN" dirty="0"/>
              <a:t>Sub   AA(….)</a:t>
            </a:r>
            <a:endParaRPr lang="zh-CN" altLang="zh-CN" dirty="0"/>
          </a:p>
          <a:p>
            <a:pPr marL="0" indent="0">
              <a:buNone/>
            </a:pPr>
            <a:r>
              <a:rPr lang="en-US" altLang="zh-CN" dirty="0"/>
              <a:t>…</a:t>
            </a:r>
            <a:endParaRPr lang="zh-CN" altLang="zh-CN" dirty="0"/>
          </a:p>
          <a:p>
            <a:pPr marL="0" indent="0">
              <a:buNone/>
            </a:pPr>
            <a:r>
              <a:rPr lang="en-US" altLang="zh-CN" dirty="0" err="1">
                <a:solidFill>
                  <a:srgbClr val="0000CC"/>
                </a:solidFill>
              </a:rPr>
              <a:t>Goto</a:t>
            </a:r>
            <a:r>
              <a:rPr lang="en-US" altLang="zh-CN" dirty="0">
                <a:solidFill>
                  <a:srgbClr val="0000CC"/>
                </a:solidFill>
              </a:rPr>
              <a:t> L </a:t>
            </a:r>
            <a:endParaRPr lang="zh-CN" altLang="zh-CN" dirty="0">
              <a:solidFill>
                <a:srgbClr val="0000CC"/>
              </a:solidFill>
            </a:endParaRPr>
          </a:p>
          <a:p>
            <a:pPr marL="0" indent="0">
              <a:buNone/>
            </a:pPr>
            <a:r>
              <a:rPr lang="en-US" altLang="zh-CN" dirty="0"/>
              <a:t>…</a:t>
            </a:r>
            <a:endParaRPr lang="zh-CN" altLang="zh-CN" dirty="0"/>
          </a:p>
          <a:p>
            <a:pPr marL="0" indent="0">
              <a:buNone/>
            </a:pPr>
            <a:r>
              <a:rPr lang="en-US" altLang="zh-CN" dirty="0"/>
              <a:t>End sub</a:t>
            </a:r>
            <a:endParaRPr lang="zh-CN" altLang="zh-CN" dirty="0"/>
          </a:p>
          <a:p>
            <a:pPr marL="0" indent="0">
              <a:buNone/>
            </a:pPr>
            <a:r>
              <a:rPr lang="en-US" altLang="zh-CN" dirty="0"/>
              <a:t>Sub  BB(..)</a:t>
            </a:r>
            <a:endParaRPr lang="zh-CN" altLang="zh-CN" dirty="0"/>
          </a:p>
          <a:p>
            <a:pPr marL="0" indent="0">
              <a:buNone/>
            </a:pPr>
            <a:r>
              <a:rPr lang="en-US" altLang="zh-CN" dirty="0"/>
              <a:t>…</a:t>
            </a:r>
            <a:endParaRPr lang="zh-CN" altLang="zh-CN" dirty="0"/>
          </a:p>
          <a:p>
            <a:pPr marL="0" indent="0">
              <a:buNone/>
            </a:pPr>
            <a:r>
              <a:rPr lang="en-US" altLang="zh-CN" dirty="0">
                <a:solidFill>
                  <a:srgbClr val="0000CC"/>
                </a:solidFill>
              </a:rPr>
              <a:t>L: …</a:t>
            </a:r>
            <a:endParaRPr lang="zh-CN" altLang="zh-CN" dirty="0">
              <a:solidFill>
                <a:srgbClr val="0000CC"/>
              </a:solidFill>
            </a:endParaRPr>
          </a:p>
          <a:p>
            <a:pPr marL="0" indent="0">
              <a:buNone/>
            </a:pPr>
            <a:r>
              <a:rPr lang="en-US" altLang="zh-CN" dirty="0"/>
              <a:t>…</a:t>
            </a:r>
            <a:endParaRPr lang="zh-CN" altLang="zh-CN" dirty="0"/>
          </a:p>
          <a:p>
            <a:pPr marL="0" indent="0">
              <a:buNone/>
            </a:pPr>
            <a:r>
              <a:rPr lang="en-US" altLang="zh-CN" dirty="0"/>
              <a:t>End  sub</a:t>
            </a:r>
            <a:endParaRPr lang="zh-CN" altLang="en-US" dirty="0"/>
          </a:p>
        </p:txBody>
      </p:sp>
      <p:sp>
        <p:nvSpPr>
          <p:cNvPr id="7" name="矩形 6"/>
          <p:cNvSpPr/>
          <p:nvPr/>
        </p:nvSpPr>
        <p:spPr>
          <a:xfrm>
            <a:off x="551947" y="4332772"/>
            <a:ext cx="5935579" cy="2192908"/>
          </a:xfrm>
          <a:prstGeom prst="rect">
            <a:avLst/>
          </a:prstGeom>
        </p:spPr>
        <p:txBody>
          <a:bodyPr wrap="square">
            <a:spAutoFit/>
          </a:bodyPr>
          <a:lstStyle/>
          <a:p>
            <a:pPr algn="just">
              <a:lnSpc>
                <a:spcPct val="150000"/>
              </a:lnSpc>
            </a:pPr>
            <a:r>
              <a:rPr lang="zh-CN" altLang="en-US" sz="3200" dirty="0">
                <a:latin typeface="黑体" panose="02010609060101010101" pitchFamily="49" charset="-122"/>
                <a:ea typeface="黑体" panose="02010609060101010101" pitchFamily="49" charset="-122"/>
                <a:cs typeface="Times New Roman" panose="02020603050405020304" pitchFamily="18" charset="0"/>
              </a:rPr>
              <a:t>若一组模块都访问同一个公共数据环境，则它们之间的耦合就称为</a:t>
            </a:r>
            <a:r>
              <a:rPr lang="zh-CN" altLang="en-US" sz="32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公共耦合</a:t>
            </a:r>
            <a:r>
              <a:rPr lang="zh-CN" altLang="en-US" sz="3200" dirty="0">
                <a:latin typeface="黑体" panose="02010609060101010101" pitchFamily="49" charset="-122"/>
                <a:ea typeface="黑体" panose="02010609060101010101" pitchFamily="49" charset="-122"/>
                <a:cs typeface="Times New Roman" panose="02020603050405020304" pitchFamily="18" charset="0"/>
              </a:rPr>
              <a:t>。</a:t>
            </a:r>
            <a:endParaRPr lang="zh-CN" altLang="en-US" sz="3200" dirty="0">
              <a:latin typeface="黑体" panose="02010609060101010101" pitchFamily="49" charset="-122"/>
              <a:ea typeface="黑体" panose="02010609060101010101" pitchFamily="49" charset="-122"/>
            </a:endParaRPr>
          </a:p>
        </p:txBody>
      </p:sp>
      <p:sp>
        <p:nvSpPr>
          <p:cNvPr id="10" name="矩形 9"/>
          <p:cNvSpPr/>
          <p:nvPr/>
        </p:nvSpPr>
        <p:spPr>
          <a:xfrm>
            <a:off x="9932627" y="3035322"/>
            <a:ext cx="1826141" cy="584775"/>
          </a:xfrm>
          <a:prstGeom prst="rect">
            <a:avLst/>
          </a:prstGeom>
        </p:spPr>
        <p:txBody>
          <a:bodyPr wrap="none">
            <a:spAutoFit/>
          </a:bodyPr>
          <a:lstStyle/>
          <a:p>
            <a:r>
              <a:rPr lang="zh-CN" altLang="en-US" sz="32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内容耦合</a:t>
            </a:r>
            <a:endParaRPr lang="zh-CN" altLang="en-US" dirty="0">
              <a:solidFill>
                <a:srgbClr val="FF0000"/>
              </a:solidFill>
            </a:endParaRPr>
          </a:p>
        </p:txBody>
      </p:sp>
    </p:spTree>
    <p:extLst>
      <p:ext uri="{BB962C8B-B14F-4D97-AF65-F5344CB8AC3E}">
        <p14:creationId xmlns:p14="http://schemas.microsoft.com/office/powerpoint/2010/main" val="177760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marL="0" indent="0">
              <a:lnSpc>
                <a:spcPct val="140000"/>
              </a:lnSpc>
              <a:buNone/>
            </a:pPr>
            <a:r>
              <a:rPr lang="en-US" altLang="zh-CN" b="1" dirty="0">
                <a:latin typeface="黑体" panose="02010609060101010101" pitchFamily="49" charset="-122"/>
                <a:ea typeface="黑体" panose="02010609060101010101" pitchFamily="49" charset="-122"/>
              </a:rPr>
              <a:t>2. </a:t>
            </a:r>
            <a:r>
              <a:rPr lang="zh-CN" altLang="en-US" b="1" dirty="0">
                <a:solidFill>
                  <a:srgbClr val="C00000"/>
                </a:solidFill>
                <a:latin typeface="黑体" panose="02010609060101010101" pitchFamily="49" charset="-122"/>
                <a:ea typeface="黑体" panose="02010609060101010101" pitchFamily="49" charset="-122"/>
              </a:rPr>
              <a:t>内聚  （模块内部）</a:t>
            </a:r>
          </a:p>
          <a:p>
            <a:pPr>
              <a:lnSpc>
                <a:spcPct val="14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内聚：</a:t>
            </a:r>
            <a:r>
              <a:rPr lang="zh-CN" altLang="en-US" b="1" u="sng" dirty="0">
                <a:latin typeface="黑体" panose="02010609060101010101" pitchFamily="49" charset="-122"/>
                <a:ea typeface="黑体" panose="02010609060101010101" pitchFamily="49" charset="-122"/>
              </a:rPr>
              <a:t>标志一个模块内各个元素彼此结合的紧密程度</a:t>
            </a:r>
            <a:r>
              <a:rPr lang="zh-CN" altLang="en-US" b="1" dirty="0">
                <a:latin typeface="黑体" panose="02010609060101010101" pitchFamily="49" charset="-122"/>
                <a:ea typeface="黑体" panose="02010609060101010101" pitchFamily="49" charset="-122"/>
              </a:rPr>
              <a:t>，它是信息隐藏和局部化概念的自然扩展。简单地说，理想内聚的模块只做一件事情。</a:t>
            </a:r>
          </a:p>
          <a:p>
            <a:pPr>
              <a:lnSpc>
                <a:spcPct val="14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要求：设计时应该力求做到高内聚，通常中等程度的内聚也是可以采用的，而且效果和高内聚相差不多；但是，低内聚不要使用。</a:t>
            </a:r>
          </a:p>
          <a:p>
            <a:pPr>
              <a:lnSpc>
                <a:spcPct val="14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内聚和耦合是密切相关的，模块内的高内聚往往意味着模块间的松耦合。实践表明</a:t>
            </a:r>
            <a:r>
              <a:rPr lang="zh-CN" altLang="en-US" b="1" dirty="0">
                <a:solidFill>
                  <a:srgbClr val="FF0000"/>
                </a:solidFill>
                <a:latin typeface="黑体" panose="02010609060101010101" pitchFamily="49" charset="-122"/>
                <a:ea typeface="黑体" panose="02010609060101010101" pitchFamily="49" charset="-122"/>
              </a:rPr>
              <a:t>内聚更重要</a:t>
            </a:r>
            <a:r>
              <a:rPr lang="zh-CN" altLang="en-US" b="1" dirty="0">
                <a:latin typeface="黑体" panose="02010609060101010101" pitchFamily="49" charset="-122"/>
                <a:ea typeface="黑体" panose="02010609060101010101" pitchFamily="49" charset="-122"/>
              </a:rPr>
              <a:t>，应该把更多注意力集中到提高模块的内聚程度上。 </a:t>
            </a:r>
          </a:p>
          <a:p>
            <a:pPr marL="0" indent="0">
              <a:buNone/>
            </a:pPr>
            <a:endParaRPr lang="zh-CN" altLang="en-US" dirty="0">
              <a:solidFill>
                <a:srgbClr val="FF0000"/>
              </a:solidFill>
              <a:latin typeface="黑体" panose="02010609060101010101" pitchFamily="49" charset="-122"/>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3097043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a:xfrm>
            <a:off x="279133" y="1337913"/>
            <a:ext cx="11636943" cy="2780534"/>
          </a:xfrm>
        </p:spPr>
        <p:txBody>
          <a:bodyPr/>
          <a:lstStyle/>
          <a:p>
            <a:pPr marL="0" indent="0">
              <a:lnSpc>
                <a:spcPct val="140000"/>
              </a:lnSpc>
              <a:buNone/>
            </a:pPr>
            <a:r>
              <a:rPr lang="zh-CN" altLang="en-US" b="1" dirty="0">
                <a:ea typeface="黑体" panose="02010609060101010101" pitchFamily="49" charset="-122"/>
              </a:rPr>
              <a:t>内聚程度的度量：</a:t>
            </a:r>
          </a:p>
          <a:p>
            <a:pPr marL="0" indent="0">
              <a:lnSpc>
                <a:spcPct val="140000"/>
              </a:lnSpc>
              <a:buNone/>
            </a:pPr>
            <a:r>
              <a:rPr lang="en-US" altLang="zh-CN" b="1" dirty="0">
                <a:ea typeface="黑体" panose="02010609060101010101" pitchFamily="49" charset="-122"/>
              </a:rPr>
              <a:t>(1) </a:t>
            </a:r>
            <a:r>
              <a:rPr lang="zh-CN" altLang="en-US" b="1" dirty="0">
                <a:ea typeface="黑体" panose="02010609060101010101" pitchFamily="49" charset="-122"/>
              </a:rPr>
              <a:t>偶然内聚</a:t>
            </a:r>
            <a:r>
              <a:rPr lang="en-US" altLang="zh-CN" b="1" dirty="0">
                <a:ea typeface="黑体" panose="02010609060101010101" pitchFamily="49" charset="-122"/>
              </a:rPr>
              <a:t>(coincidental cohesion)—</a:t>
            </a:r>
            <a:r>
              <a:rPr lang="zh-CN" altLang="en-US" b="1" dirty="0">
                <a:ea typeface="黑体" panose="02010609060101010101" pitchFamily="49" charset="-122"/>
              </a:rPr>
              <a:t>低内聚</a:t>
            </a:r>
            <a:endParaRPr lang="en-US" altLang="zh-CN" b="1" dirty="0">
              <a:ea typeface="黑体" panose="02010609060101010101" pitchFamily="49" charset="-122"/>
            </a:endParaRPr>
          </a:p>
          <a:p>
            <a:pPr marL="0" indent="0">
              <a:lnSpc>
                <a:spcPct val="140000"/>
              </a:lnSpc>
              <a:buNone/>
            </a:pPr>
            <a:r>
              <a:rPr lang="zh-CN" altLang="en-US" b="1" dirty="0">
                <a:ea typeface="黑体" panose="02010609060101010101" pitchFamily="49" charset="-122"/>
              </a:rPr>
              <a:t>如果一个模块完成一组任务，这些任务彼此间即使有关系，关系也是很松散的，就叫做</a:t>
            </a:r>
            <a:r>
              <a:rPr lang="zh-CN" altLang="en-US" b="1" dirty="0">
                <a:solidFill>
                  <a:srgbClr val="FF0000"/>
                </a:solidFill>
                <a:ea typeface="黑体" panose="02010609060101010101" pitchFamily="49" charset="-122"/>
              </a:rPr>
              <a:t>偶然内聚</a:t>
            </a:r>
            <a:r>
              <a:rPr lang="zh-CN" altLang="en-US" b="1" dirty="0">
                <a:ea typeface="黑体" panose="02010609060101010101" pitchFamily="49" charset="-122"/>
              </a:rPr>
              <a:t>。</a:t>
            </a:r>
            <a:endParaRPr lang="zh-CN" altLang="en-US" dirty="0">
              <a:ea typeface="黑体" panose="02010609060101010101" pitchFamily="49" charset="-122"/>
            </a:endParaRPr>
          </a:p>
        </p:txBody>
      </p:sp>
      <p:graphicFrame>
        <p:nvGraphicFramePr>
          <p:cNvPr id="4" name="Group 30"/>
          <p:cNvGraphicFramePr>
            <a:graphicFrameLocks noGrp="1"/>
          </p:cNvGraphicFramePr>
          <p:nvPr>
            <p:extLst>
              <p:ext uri="{D42A27DB-BD31-4B8C-83A1-F6EECF244321}">
                <p14:modId xmlns:p14="http://schemas.microsoft.com/office/powerpoint/2010/main" val="504649343"/>
              </p:ext>
            </p:extLst>
          </p:nvPr>
        </p:nvGraphicFramePr>
        <p:xfrm>
          <a:off x="4495069" y="4118446"/>
          <a:ext cx="3671887" cy="2376488"/>
        </p:xfrm>
        <a:graphic>
          <a:graphicData uri="http://schemas.openxmlformats.org/drawingml/2006/table">
            <a:tbl>
              <a:tblPr/>
              <a:tblGrid>
                <a:gridCol w="3671887">
                  <a:extLst>
                    <a:ext uri="{9D8B030D-6E8A-4147-A177-3AD203B41FA5}">
                      <a16:colId xmlns:a16="http://schemas.microsoft.com/office/drawing/2014/main" val="20000"/>
                    </a:ext>
                  </a:extLst>
                </a:gridCol>
              </a:tblGrid>
              <a:tr h="731838">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eaLnBrk="0" hangingPunct="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eaLnBrk="0" hangingPunct="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32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M</a:t>
                      </a:r>
                      <a:endParaRPr kumimoji="0" lang="en-US" altLang="zh-CN" sz="6000" b="1"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64465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eaLnBrk="0" hangingPunct="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eaLnBrk="0" hangingPunct="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A=B+C</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GET CHER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IF R=5 THEN S=1</a:t>
                      </a:r>
                      <a:endParaRPr kumimoji="0" lang="en-US" altLang="zh-CN" sz="6000" b="1"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 name="矩形 4"/>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6355663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a:bodyPr>
          <a:lstStyle/>
          <a:p>
            <a:pPr marL="0" indent="0">
              <a:lnSpc>
                <a:spcPct val="140000"/>
              </a:lnSpc>
              <a:buNone/>
            </a:pPr>
            <a:r>
              <a:rPr lang="zh-CN" altLang="en-US" b="1" dirty="0">
                <a:latin typeface="黑体" panose="02010609060101010101" pitchFamily="49" charset="-122"/>
                <a:ea typeface="黑体" panose="02010609060101010101" pitchFamily="49" charset="-122"/>
              </a:rPr>
              <a:t>评价：</a:t>
            </a:r>
          </a:p>
          <a:p>
            <a:pPr>
              <a:lnSpc>
                <a:spcPct val="14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模块内各元素之间没有实质性联系，很可能在一种应用场合需要修改这个模块，在另一种应用场合又不允许这种修改，从而陷入困境；</a:t>
            </a:r>
          </a:p>
          <a:p>
            <a:pPr>
              <a:lnSpc>
                <a:spcPct val="14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可理解性差，可维护性产生退化；</a:t>
            </a:r>
          </a:p>
          <a:p>
            <a:pPr>
              <a:lnSpc>
                <a:spcPct val="14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模块是不可重用的。</a:t>
            </a:r>
          </a:p>
          <a:p>
            <a:pPr marL="0" indent="0">
              <a:lnSpc>
                <a:spcPct val="140000"/>
              </a:lnSpc>
              <a:buNone/>
            </a:pPr>
            <a:r>
              <a:rPr lang="zh-CN" altLang="en-US" b="1" dirty="0">
                <a:latin typeface="黑体" panose="02010609060101010101" pitchFamily="49" charset="-122"/>
                <a:ea typeface="黑体" panose="02010609060101010101" pitchFamily="49" charset="-122"/>
              </a:rPr>
              <a:t>解决方案：将模块分成更小的模块，每个小模块执行一个操作。</a:t>
            </a:r>
            <a:endParaRPr lang="zh-CN" altLang="en-US" dirty="0">
              <a:latin typeface="黑体" panose="02010609060101010101" pitchFamily="49" charset="-122"/>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791133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marL="571500" indent="-571500">
              <a:lnSpc>
                <a:spcPct val="120000"/>
              </a:lnSpc>
              <a:buNone/>
            </a:pPr>
            <a:r>
              <a:rPr lang="en-US" altLang="zh-CN" b="1" dirty="0">
                <a:ea typeface="黑体" panose="02010609060101010101" pitchFamily="49" charset="-122"/>
              </a:rPr>
              <a:t>(2) </a:t>
            </a:r>
            <a:r>
              <a:rPr lang="zh-CN" altLang="en-US" b="1" dirty="0">
                <a:ea typeface="黑体" panose="02010609060101010101" pitchFamily="49" charset="-122"/>
              </a:rPr>
              <a:t>逻辑内聚</a:t>
            </a:r>
            <a:r>
              <a:rPr lang="en-US" altLang="zh-CN" b="1" dirty="0">
                <a:ea typeface="黑体" panose="02010609060101010101" pitchFamily="49" charset="-122"/>
              </a:rPr>
              <a:t>(logical cohesion) —</a:t>
            </a:r>
            <a:r>
              <a:rPr lang="zh-CN" altLang="en-US" b="1" dirty="0">
                <a:ea typeface="黑体" panose="02010609060101010101" pitchFamily="49" charset="-122"/>
              </a:rPr>
              <a:t>低内聚</a:t>
            </a:r>
            <a:endParaRPr lang="en-US" altLang="zh-CN" b="1" dirty="0">
              <a:ea typeface="黑体" panose="02010609060101010101" pitchFamily="49" charset="-122"/>
            </a:endParaRPr>
          </a:p>
          <a:p>
            <a:pPr marL="0" indent="0">
              <a:lnSpc>
                <a:spcPct val="120000"/>
              </a:lnSpc>
              <a:buNone/>
            </a:pPr>
            <a:r>
              <a:rPr lang="zh-CN" altLang="en-US" b="1" dirty="0">
                <a:ea typeface="黑体" panose="02010609060101010101" pitchFamily="49" charset="-122"/>
              </a:rPr>
              <a:t>如果一个模块完成的任务在逻辑上属于相同或相似的一类，称为</a:t>
            </a:r>
            <a:r>
              <a:rPr lang="zh-CN" altLang="en-US" b="1" dirty="0">
                <a:solidFill>
                  <a:srgbClr val="FF0000"/>
                </a:solidFill>
                <a:ea typeface="黑体" panose="02010609060101010101" pitchFamily="49" charset="-122"/>
              </a:rPr>
              <a:t>逻辑内聚</a:t>
            </a:r>
            <a:r>
              <a:rPr lang="zh-CN" altLang="en-US" b="1" dirty="0">
                <a:ea typeface="黑体" panose="02010609060101010101" pitchFamily="49" charset="-122"/>
              </a:rPr>
              <a:t>。</a:t>
            </a:r>
            <a:endParaRPr lang="zh-CN" altLang="en-US" dirty="0">
              <a:ea typeface="黑体" panose="02010609060101010101" pitchFamily="49" charset="-122"/>
            </a:endParaRPr>
          </a:p>
        </p:txBody>
      </p:sp>
      <p:graphicFrame>
        <p:nvGraphicFramePr>
          <p:cNvPr id="4" name="Object 5"/>
          <p:cNvGraphicFramePr>
            <a:graphicFrameLocks noChangeAspect="1"/>
          </p:cNvGraphicFramePr>
          <p:nvPr>
            <p:extLst>
              <p:ext uri="{D42A27DB-BD31-4B8C-83A1-F6EECF244321}">
                <p14:modId xmlns:p14="http://schemas.microsoft.com/office/powerpoint/2010/main" val="3402561515"/>
              </p:ext>
            </p:extLst>
          </p:nvPr>
        </p:nvGraphicFramePr>
        <p:xfrm>
          <a:off x="4421250" y="2752725"/>
          <a:ext cx="3819525" cy="4105275"/>
        </p:xfrm>
        <a:graphic>
          <a:graphicData uri="http://schemas.openxmlformats.org/presentationml/2006/ole">
            <mc:AlternateContent xmlns:mc="http://schemas.openxmlformats.org/markup-compatibility/2006">
              <mc:Choice xmlns:v="urn:schemas-microsoft-com:vml" Requires="v">
                <p:oleObj name="Visio" r:id="rId2" imgW="2026920" imgH="2178710" progId="Visio.Drawing.11">
                  <p:embed/>
                </p:oleObj>
              </mc:Choice>
              <mc:Fallback>
                <p:oleObj name="Visio" r:id="rId2" imgW="2026920" imgH="2178710" progId="Visio.Drawing.11">
                  <p:embed/>
                  <p:pic>
                    <p:nvPicPr>
                      <p:cNvPr id="5"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1250" y="2752725"/>
                        <a:ext cx="3819525" cy="410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矩形 4"/>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8787488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marL="571500" indent="-571500">
              <a:lnSpc>
                <a:spcPct val="120000"/>
              </a:lnSpc>
              <a:buNone/>
            </a:pPr>
            <a:r>
              <a:rPr lang="zh-CN" altLang="en-US" b="1" dirty="0">
                <a:latin typeface="黑体" panose="02010609060101010101" pitchFamily="49" charset="-122"/>
                <a:ea typeface="黑体" panose="02010609060101010101" pitchFamily="49" charset="-122"/>
              </a:rPr>
              <a:t>评价：</a:t>
            </a:r>
          </a:p>
          <a:p>
            <a:pPr>
              <a:lnSpc>
                <a:spcPct val="12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接口难以理解，造成整体上不易理解；</a:t>
            </a:r>
          </a:p>
          <a:p>
            <a:pPr>
              <a:lnSpc>
                <a:spcPct val="12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完成多个操作的代码互相纠缠在一起，即使局部功能的修改有时也会影响全局，导致严重的维护问题；</a:t>
            </a:r>
          </a:p>
          <a:p>
            <a:pPr>
              <a:lnSpc>
                <a:spcPct val="12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难以重用。</a:t>
            </a:r>
          </a:p>
          <a:p>
            <a:pPr marL="571500" indent="-571500">
              <a:lnSpc>
                <a:spcPct val="120000"/>
              </a:lnSpc>
              <a:buNone/>
            </a:pPr>
            <a:r>
              <a:rPr lang="zh-CN" altLang="en-US" b="1" dirty="0">
                <a:latin typeface="黑体" panose="02010609060101010101" pitchFamily="49" charset="-122"/>
                <a:ea typeface="黑体" panose="02010609060101010101" pitchFamily="49" charset="-122"/>
              </a:rPr>
              <a:t>解决方案：</a:t>
            </a:r>
          </a:p>
          <a:p>
            <a:pPr>
              <a:lnSpc>
                <a:spcPct val="12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模块分解。 </a:t>
            </a: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9659896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graphicFrame>
        <p:nvGraphicFramePr>
          <p:cNvPr id="4" name="Object 4"/>
          <p:cNvGraphicFramePr>
            <a:graphicFrameLocks noChangeAspect="1"/>
          </p:cNvGraphicFramePr>
          <p:nvPr>
            <p:extLst>
              <p:ext uri="{D42A27DB-BD31-4B8C-83A1-F6EECF244321}">
                <p14:modId xmlns:p14="http://schemas.microsoft.com/office/powerpoint/2010/main" val="1453517253"/>
              </p:ext>
            </p:extLst>
          </p:nvPr>
        </p:nvGraphicFramePr>
        <p:xfrm>
          <a:off x="1524000" y="1479410"/>
          <a:ext cx="9144000" cy="3921125"/>
        </p:xfrm>
        <a:graphic>
          <a:graphicData uri="http://schemas.openxmlformats.org/presentationml/2006/ole">
            <mc:AlternateContent xmlns:mc="http://schemas.openxmlformats.org/markup-compatibility/2006">
              <mc:Choice xmlns:v="urn:schemas-microsoft-com:vml" Requires="v">
                <p:oleObj name="Visio" r:id="rId2" imgW="5086807" imgH="2178710" progId="Visio.Drawing.11">
                  <p:embed/>
                </p:oleObj>
              </mc:Choice>
              <mc:Fallback>
                <p:oleObj name="Visio" r:id="rId2" imgW="5086807" imgH="2178710" progId="Visio.Drawing.11">
                  <p:embed/>
                  <p:pic>
                    <p:nvPicPr>
                      <p:cNvPr id="124932"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479410"/>
                        <a:ext cx="9144000" cy="3921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矩形 4"/>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8227504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a:xfrm>
            <a:off x="279133" y="1337912"/>
            <a:ext cx="11636943" cy="1485499"/>
          </a:xfrm>
        </p:spPr>
        <p:txBody>
          <a:bodyPr/>
          <a:lstStyle/>
          <a:p>
            <a:pPr marL="571500" indent="-571500">
              <a:lnSpc>
                <a:spcPct val="130000"/>
              </a:lnSpc>
              <a:buNone/>
            </a:pPr>
            <a:r>
              <a:rPr lang="en-US" altLang="zh-CN" b="1" dirty="0">
                <a:ea typeface="黑体" panose="02010609060101010101" pitchFamily="49" charset="-122"/>
              </a:rPr>
              <a:t>(3) </a:t>
            </a:r>
            <a:r>
              <a:rPr lang="zh-CN" altLang="en-US" b="1" dirty="0">
                <a:ea typeface="黑体" panose="02010609060101010101" pitchFamily="49" charset="-122"/>
              </a:rPr>
              <a:t>时间内聚</a:t>
            </a:r>
            <a:r>
              <a:rPr lang="en-US" altLang="zh-CN" b="1" dirty="0">
                <a:ea typeface="黑体" panose="02010609060101010101" pitchFamily="49" charset="-122"/>
              </a:rPr>
              <a:t>(temporal cohesion) —</a:t>
            </a:r>
            <a:r>
              <a:rPr lang="zh-CN" altLang="en-US" b="1" dirty="0">
                <a:ea typeface="黑体" panose="02010609060101010101" pitchFamily="49" charset="-122"/>
              </a:rPr>
              <a:t>低内聚</a:t>
            </a:r>
            <a:endParaRPr lang="en-US" altLang="zh-CN" b="1" dirty="0">
              <a:ea typeface="黑体" panose="02010609060101010101" pitchFamily="49" charset="-122"/>
            </a:endParaRPr>
          </a:p>
          <a:p>
            <a:pPr marL="0" indent="0">
              <a:lnSpc>
                <a:spcPct val="130000"/>
              </a:lnSpc>
              <a:buNone/>
            </a:pPr>
            <a:r>
              <a:rPr lang="zh-CN" altLang="en-US" b="1" dirty="0">
                <a:ea typeface="黑体" panose="02010609060101010101" pitchFamily="49" charset="-122"/>
              </a:rPr>
              <a:t>如果一个模块包含的任务必须在同一段时间内执行，就叫</a:t>
            </a:r>
            <a:r>
              <a:rPr lang="zh-CN" altLang="en-US" b="1" dirty="0">
                <a:solidFill>
                  <a:srgbClr val="FF0000"/>
                </a:solidFill>
                <a:ea typeface="黑体" panose="02010609060101010101" pitchFamily="49" charset="-122"/>
              </a:rPr>
              <a:t>时间内聚</a:t>
            </a:r>
            <a:r>
              <a:rPr lang="zh-CN" altLang="en-US" b="1" dirty="0">
                <a:ea typeface="黑体" panose="02010609060101010101" pitchFamily="49" charset="-122"/>
              </a:rPr>
              <a:t>。</a:t>
            </a: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graphicFrame>
        <p:nvGraphicFramePr>
          <p:cNvPr id="5" name="Group 27"/>
          <p:cNvGraphicFramePr>
            <a:graphicFrameLocks noGrp="1"/>
          </p:cNvGraphicFramePr>
          <p:nvPr>
            <p:extLst>
              <p:ext uri="{D42A27DB-BD31-4B8C-83A1-F6EECF244321}">
                <p14:modId xmlns:p14="http://schemas.microsoft.com/office/powerpoint/2010/main" val="2896220636"/>
              </p:ext>
            </p:extLst>
          </p:nvPr>
        </p:nvGraphicFramePr>
        <p:xfrm>
          <a:off x="1753550" y="2823411"/>
          <a:ext cx="8064500" cy="2348167"/>
        </p:xfrm>
        <a:graphic>
          <a:graphicData uri="http://schemas.openxmlformats.org/drawingml/2006/table">
            <a:tbl>
              <a:tblPr/>
              <a:tblGrid>
                <a:gridCol w="8064500">
                  <a:extLst>
                    <a:ext uri="{9D8B030D-6E8A-4147-A177-3AD203B41FA5}">
                      <a16:colId xmlns:a16="http://schemas.microsoft.com/office/drawing/2014/main" val="20000"/>
                    </a:ext>
                  </a:extLst>
                </a:gridCol>
              </a:tblGrid>
              <a:tr h="654050">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eaLnBrk="0" hangingPunct="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eaLnBrk="0" hangingPunct="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执行初始化</a:t>
                      </a:r>
                      <a:endParaRPr kumimoji="0" lang="zh-CN" altLang="en-US" sz="5400" b="1"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71613">
                <a:tc>
                  <a:txBody>
                    <a:bodyPr/>
                    <a:lstStyle>
                      <a:lvl1pPr eaLnBrk="0" hangingPunct="0">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eaLnBrk="0" hangingPunct="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eaLnBrk="0" hangingPunct="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eaLnBrk="0" hangingPunct="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eaLnBrk="0" hangingPunct="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30000"/>
                        </a:lnSpc>
                        <a:spcBef>
                          <a:spcPct val="0"/>
                        </a:spcBef>
                        <a:spcAft>
                          <a:spcPct val="0"/>
                        </a:spcAft>
                        <a:buClrTx/>
                        <a:buSzTx/>
                        <a:buFontTx/>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打开旧主文件、新主文件、事务文件和打印文件；</a:t>
                      </a:r>
                    </a:p>
                    <a:p>
                      <a:pPr marL="0" marR="0" lvl="0" indent="0" algn="l" defTabSz="914400" rtl="0" eaLnBrk="0" fontAlgn="base" latinLnBrk="0" hangingPunct="0">
                        <a:lnSpc>
                          <a:spcPct val="130000"/>
                        </a:lnSpc>
                        <a:spcBef>
                          <a:spcPct val="0"/>
                        </a:spcBef>
                        <a:spcAft>
                          <a:spcPct val="0"/>
                        </a:spcAft>
                        <a:buClrTx/>
                        <a:buSzTx/>
                        <a:buFontTx/>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初始化销售地区表；</a:t>
                      </a:r>
                    </a:p>
                    <a:p>
                      <a:pPr marL="0" marR="0" lvl="0" indent="0" algn="l" defTabSz="914400" rtl="0" eaLnBrk="0" fontAlgn="base" latinLnBrk="0" hangingPunct="0">
                        <a:lnSpc>
                          <a:spcPct val="130000"/>
                        </a:lnSpc>
                        <a:spcBef>
                          <a:spcPct val="0"/>
                        </a:spcBef>
                        <a:spcAft>
                          <a:spcPct val="0"/>
                        </a:spcAft>
                        <a:buClrTx/>
                        <a:buSzTx/>
                        <a:buFontTx/>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读第一条事务记录和第一条旧主文件记录；</a:t>
                      </a:r>
                      <a:endParaRPr kumimoji="0" lang="zh-CN" altLang="en-US" sz="5400" b="1"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296588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a:lnSpc>
                <a:spcPct val="150000"/>
              </a:lnSpc>
              <a:buFont typeface="Wingdings" panose="05000000000000000000" pitchFamily="2" charset="2"/>
              <a:buNone/>
            </a:pPr>
            <a:r>
              <a:rPr lang="zh-CN" altLang="en-US" b="1" dirty="0">
                <a:latin typeface="黑体" panose="02010609060101010101" pitchFamily="49" charset="-122"/>
                <a:ea typeface="黑体" panose="02010609060101010101" pitchFamily="49" charset="-122"/>
              </a:rPr>
              <a:t>评价：</a:t>
            </a:r>
          </a:p>
          <a:p>
            <a:pPr>
              <a:lnSpc>
                <a:spcPct val="150000"/>
              </a:lnSpc>
            </a:pPr>
            <a:r>
              <a:rPr lang="zh-CN" altLang="en-US" b="1" dirty="0">
                <a:latin typeface="黑体" panose="02010609060101010101" pitchFamily="49" charset="-122"/>
                <a:ea typeface="黑体" panose="02010609060101010101" pitchFamily="49" charset="-122"/>
              </a:rPr>
              <a:t>时间关系在一定程度上反映了程序某些实质，所以时间内聚比逻辑内聚好一些。</a:t>
            </a:r>
          </a:p>
          <a:p>
            <a:pPr>
              <a:lnSpc>
                <a:spcPct val="150000"/>
              </a:lnSpc>
            </a:pPr>
            <a:r>
              <a:rPr lang="zh-CN" altLang="en-US" b="1" dirty="0">
                <a:latin typeface="黑体" panose="02010609060101010101" pitchFamily="49" charset="-122"/>
                <a:ea typeface="黑体" panose="02010609060101010101" pitchFamily="49" charset="-122"/>
              </a:rPr>
              <a:t>模块内操作之间的关系很弱，与其他模块的操作却有很强的关联。</a:t>
            </a:r>
          </a:p>
          <a:p>
            <a:pPr>
              <a:lnSpc>
                <a:spcPct val="150000"/>
              </a:lnSpc>
            </a:pPr>
            <a:r>
              <a:rPr lang="zh-CN" altLang="en-US" b="1" dirty="0">
                <a:latin typeface="黑体" panose="02010609060101010101" pitchFamily="49" charset="-122"/>
                <a:ea typeface="黑体" panose="02010609060101010101" pitchFamily="49" charset="-122"/>
              </a:rPr>
              <a:t>时间内聚的模块不太可能重用。</a:t>
            </a:r>
          </a:p>
          <a:p>
            <a:endParaRPr lang="zh-CN" altLang="en-US" dirty="0">
              <a:latin typeface="黑体" panose="02010609060101010101" pitchFamily="49" charset="-122"/>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2513413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a:lnSpc>
                <a:spcPct val="140000"/>
              </a:lnSpc>
              <a:buNone/>
            </a:pPr>
            <a:r>
              <a:rPr lang="en-US" altLang="zh-CN" b="1" dirty="0">
                <a:ea typeface="黑体" panose="02010609060101010101" pitchFamily="49" charset="-122"/>
              </a:rPr>
              <a:t>(4) </a:t>
            </a:r>
            <a:r>
              <a:rPr lang="zh-CN" altLang="en-US" b="1" dirty="0">
                <a:ea typeface="黑体" panose="02010609060101010101" pitchFamily="49" charset="-122"/>
              </a:rPr>
              <a:t>过程内聚</a:t>
            </a:r>
            <a:r>
              <a:rPr lang="en-US" altLang="zh-CN" b="1" dirty="0">
                <a:ea typeface="黑体" panose="02010609060101010101" pitchFamily="49" charset="-122"/>
              </a:rPr>
              <a:t>(procedural cohesion)</a:t>
            </a:r>
          </a:p>
          <a:p>
            <a:pPr>
              <a:lnSpc>
                <a:spcPct val="140000"/>
              </a:lnSpc>
              <a:buFont typeface="Wingdings" panose="05000000000000000000" pitchFamily="2" charset="2"/>
              <a:buChar char="Ø"/>
            </a:pPr>
            <a:r>
              <a:rPr lang="zh-CN" altLang="en-US" b="1" dirty="0">
                <a:ea typeface="黑体" panose="02010609060101010101" pitchFamily="49" charset="-122"/>
              </a:rPr>
              <a:t>如果一个模块内的处理元素是相关的，而且必须以特定次序执行，则称为</a:t>
            </a:r>
            <a:r>
              <a:rPr lang="zh-CN" altLang="en-US" b="1" dirty="0">
                <a:solidFill>
                  <a:srgbClr val="FF0000"/>
                </a:solidFill>
                <a:ea typeface="黑体" panose="02010609060101010101" pitchFamily="49" charset="-122"/>
              </a:rPr>
              <a:t>过程内聚</a:t>
            </a:r>
            <a:r>
              <a:rPr lang="zh-CN" altLang="en-US" b="1" dirty="0">
                <a:ea typeface="黑体" panose="02010609060101010101" pitchFamily="49" charset="-122"/>
              </a:rPr>
              <a:t>。</a:t>
            </a:r>
          </a:p>
          <a:p>
            <a:pPr>
              <a:lnSpc>
                <a:spcPct val="140000"/>
              </a:lnSpc>
              <a:buFont typeface="Wingdings" panose="05000000000000000000" pitchFamily="2" charset="2"/>
              <a:buChar char="Ø"/>
            </a:pPr>
            <a:r>
              <a:rPr lang="zh-CN" altLang="en-US" b="1" dirty="0">
                <a:solidFill>
                  <a:srgbClr val="0000CC"/>
                </a:solidFill>
                <a:ea typeface="黑体" panose="02010609060101010101" pitchFamily="49" charset="-122"/>
              </a:rPr>
              <a:t>使用</a:t>
            </a:r>
            <a:r>
              <a:rPr lang="zh-CN" altLang="en-US" b="1" dirty="0">
                <a:solidFill>
                  <a:srgbClr val="FF0000"/>
                </a:solidFill>
                <a:ea typeface="黑体" panose="02010609060101010101" pitchFamily="49" charset="-122"/>
              </a:rPr>
              <a:t>程序流程图</a:t>
            </a:r>
            <a:r>
              <a:rPr lang="zh-CN" altLang="en-US" b="1" dirty="0">
                <a:solidFill>
                  <a:srgbClr val="0000CC"/>
                </a:solidFill>
                <a:ea typeface="黑体" panose="02010609060101010101" pitchFamily="49" charset="-122"/>
              </a:rPr>
              <a:t>作为工具设计软件时</a:t>
            </a:r>
            <a:r>
              <a:rPr lang="zh-CN" altLang="en-US" b="1" dirty="0">
                <a:ea typeface="黑体" panose="02010609060101010101" pitchFamily="49" charset="-122"/>
              </a:rPr>
              <a:t>，常常通过研究流程图确定模块的划分，这样</a:t>
            </a:r>
            <a:r>
              <a:rPr lang="zh-CN" altLang="en-US" b="1" dirty="0">
                <a:solidFill>
                  <a:srgbClr val="0000CC"/>
                </a:solidFill>
                <a:ea typeface="黑体" panose="02010609060101010101" pitchFamily="49" charset="-122"/>
              </a:rPr>
              <a:t>得到的往往是</a:t>
            </a:r>
            <a:r>
              <a:rPr lang="zh-CN" altLang="en-US" b="1" dirty="0">
                <a:solidFill>
                  <a:srgbClr val="FF0000"/>
                </a:solidFill>
                <a:ea typeface="黑体" panose="02010609060101010101" pitchFamily="49" charset="-122"/>
              </a:rPr>
              <a:t>过程内聚</a:t>
            </a:r>
            <a:r>
              <a:rPr lang="zh-CN" altLang="en-US" b="1" dirty="0">
                <a:solidFill>
                  <a:srgbClr val="0000CC"/>
                </a:solidFill>
                <a:ea typeface="黑体" panose="02010609060101010101" pitchFamily="49" charset="-122"/>
              </a:rPr>
              <a:t>的模块</a:t>
            </a:r>
            <a:r>
              <a:rPr lang="zh-CN" altLang="en-US" b="1" dirty="0">
                <a:ea typeface="黑体" panose="02010609060101010101" pitchFamily="49" charset="-122"/>
              </a:rPr>
              <a:t>。 </a:t>
            </a: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430847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ea typeface="Segoe UI Black" panose="020B0A02040204020203" pitchFamily="34" charset="0"/>
              </a:rPr>
              <a:t>Chapter 5 Overall Design</a:t>
            </a:r>
            <a:endParaRPr lang="zh-CN" altLang="en-US" dirty="0"/>
          </a:p>
        </p:txBody>
      </p:sp>
      <p:sp>
        <p:nvSpPr>
          <p:cNvPr id="3" name="内容占位符 2"/>
          <p:cNvSpPr>
            <a:spLocks noGrp="1"/>
          </p:cNvSpPr>
          <p:nvPr>
            <p:ph idx="1"/>
          </p:nvPr>
        </p:nvSpPr>
        <p:spPr>
          <a:xfrm>
            <a:off x="279133" y="1337912"/>
            <a:ext cx="11636943" cy="5348638"/>
          </a:xfrm>
        </p:spPr>
        <p:txBody>
          <a:bodyPr>
            <a:normAutofit/>
          </a:bodyPr>
          <a:lstStyle/>
          <a:p>
            <a:pPr algn="just">
              <a:lnSpc>
                <a:spcPct val="130000"/>
              </a:lnSpc>
              <a:spcBef>
                <a:spcPts val="0"/>
              </a:spcBef>
              <a:buFont typeface="Wingdings" panose="05000000000000000000" pitchFamily="2" charset="2"/>
              <a:buChar char="u"/>
            </a:pPr>
            <a:r>
              <a:rPr lang="en-US" altLang="zh-CN" sz="3600" dirty="0">
                <a:solidFill>
                  <a:srgbClr val="FF0000"/>
                </a:solidFill>
              </a:rPr>
              <a:t>5.1 Design process</a:t>
            </a:r>
          </a:p>
          <a:p>
            <a:pPr algn="just">
              <a:lnSpc>
                <a:spcPct val="130000"/>
              </a:lnSpc>
              <a:spcBef>
                <a:spcPts val="0"/>
              </a:spcBef>
              <a:buFont typeface="Wingdings" panose="05000000000000000000" pitchFamily="2" charset="2"/>
              <a:buChar char="u"/>
            </a:pPr>
            <a:r>
              <a:rPr lang="en-US" altLang="zh-CN" sz="3600" dirty="0"/>
              <a:t>5.2 Design principle</a:t>
            </a:r>
          </a:p>
          <a:p>
            <a:pPr algn="just">
              <a:lnSpc>
                <a:spcPct val="130000"/>
              </a:lnSpc>
              <a:spcBef>
                <a:spcPts val="0"/>
              </a:spcBef>
              <a:buFont typeface="Wingdings" panose="05000000000000000000" pitchFamily="2" charset="2"/>
              <a:buChar char="u"/>
            </a:pPr>
            <a:r>
              <a:rPr lang="en-US" altLang="zh-CN" sz="3600" dirty="0"/>
              <a:t>5.3 Heuristic rules</a:t>
            </a:r>
          </a:p>
          <a:p>
            <a:pPr algn="just">
              <a:lnSpc>
                <a:spcPct val="130000"/>
              </a:lnSpc>
              <a:spcBef>
                <a:spcPts val="0"/>
              </a:spcBef>
              <a:buFont typeface="Wingdings" panose="05000000000000000000" pitchFamily="2" charset="2"/>
              <a:buChar char="u"/>
            </a:pPr>
            <a:r>
              <a:rPr lang="en-US" altLang="zh-CN" sz="3600" dirty="0"/>
              <a:t>5.4 Graphical tools for describing software structure</a:t>
            </a:r>
          </a:p>
          <a:p>
            <a:pPr algn="just">
              <a:lnSpc>
                <a:spcPct val="130000"/>
              </a:lnSpc>
              <a:spcBef>
                <a:spcPts val="0"/>
              </a:spcBef>
              <a:buFont typeface="Wingdings" panose="05000000000000000000" pitchFamily="2" charset="2"/>
              <a:buChar char="u"/>
            </a:pPr>
            <a:r>
              <a:rPr lang="en-US" altLang="zh-CN" sz="3600" dirty="0"/>
              <a:t>5.5 Data flow oriented design method</a:t>
            </a:r>
            <a:endParaRPr lang="en-US" altLang="zh-CN" sz="36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76987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a:lnSpc>
                <a:spcPct val="140000"/>
              </a:lnSpc>
              <a:buNone/>
            </a:pPr>
            <a:r>
              <a:rPr lang="zh-CN" altLang="en-US" b="1" dirty="0">
                <a:latin typeface="黑体" panose="02010609060101010101" pitchFamily="49" charset="-122"/>
                <a:ea typeface="黑体" panose="02010609060101010101" pitchFamily="49" charset="-122"/>
              </a:rPr>
              <a:t>评价：</a:t>
            </a:r>
          </a:p>
          <a:p>
            <a:pPr>
              <a:lnSpc>
                <a:spcPct val="14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比时间内聚好，至少操作之间是过程关联的。</a:t>
            </a:r>
          </a:p>
          <a:p>
            <a:pPr>
              <a:lnSpc>
                <a:spcPct val="14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仍是弱连接，不太可能重用模块。</a:t>
            </a:r>
          </a:p>
          <a:p>
            <a:pPr>
              <a:lnSpc>
                <a:spcPct val="140000"/>
              </a:lnSpc>
              <a:buNone/>
            </a:pPr>
            <a:r>
              <a:rPr lang="zh-CN" altLang="en-US" b="1" dirty="0">
                <a:latin typeface="黑体" panose="02010609060101010101" pitchFamily="49" charset="-122"/>
                <a:ea typeface="黑体" panose="02010609060101010101" pitchFamily="49" charset="-122"/>
              </a:rPr>
              <a:t>解决方案：</a:t>
            </a:r>
          </a:p>
          <a:p>
            <a:pPr>
              <a:lnSpc>
                <a:spcPct val="140000"/>
              </a:lnSpc>
              <a:buFont typeface="Wingdings" panose="05000000000000000000" pitchFamily="2" charset="2"/>
              <a:buChar char="Ø"/>
            </a:pPr>
            <a:r>
              <a:rPr lang="zh-CN" altLang="en-US" b="1" dirty="0">
                <a:latin typeface="黑体" panose="02010609060101010101" pitchFamily="49" charset="-122"/>
                <a:ea typeface="黑体" panose="02010609060101010101" pitchFamily="49" charset="-122"/>
              </a:rPr>
              <a:t>分割为单独的模块，每个模块执行一个操作。</a:t>
            </a:r>
            <a:endParaRPr lang="zh-CN" altLang="en-US" dirty="0">
              <a:latin typeface="黑体" panose="02010609060101010101" pitchFamily="49" charset="-122"/>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8045975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a:bodyPr>
          <a:lstStyle/>
          <a:p>
            <a:pPr>
              <a:lnSpc>
                <a:spcPct val="140000"/>
              </a:lnSpc>
              <a:buNone/>
            </a:pPr>
            <a:r>
              <a:rPr lang="en-US" altLang="zh-CN" b="1" dirty="0">
                <a:ea typeface="黑体" panose="02010609060101010101" pitchFamily="49" charset="-122"/>
              </a:rPr>
              <a:t>(5) </a:t>
            </a:r>
            <a:r>
              <a:rPr lang="zh-CN" altLang="en-US" b="1" dirty="0">
                <a:ea typeface="黑体" panose="02010609060101010101" pitchFamily="49" charset="-122"/>
              </a:rPr>
              <a:t>通信内聚</a:t>
            </a:r>
            <a:r>
              <a:rPr lang="en-US" altLang="zh-CN" b="1" dirty="0">
                <a:ea typeface="黑体" panose="02010609060101010101" pitchFamily="49" charset="-122"/>
              </a:rPr>
              <a:t>(communicational cohesion)</a:t>
            </a:r>
          </a:p>
          <a:p>
            <a:pPr marL="0">
              <a:lnSpc>
                <a:spcPct val="150000"/>
              </a:lnSpc>
              <a:spcBef>
                <a:spcPts val="0"/>
              </a:spcBef>
              <a:buNone/>
            </a:pPr>
            <a:r>
              <a:rPr lang="zh-CN" altLang="en-US" b="1" dirty="0">
                <a:ea typeface="黑体" panose="02010609060101010101" pitchFamily="49" charset="-122"/>
              </a:rPr>
              <a:t>如果模块中所有元素都使用同一个输入数据和</a:t>
            </a:r>
            <a:r>
              <a:rPr lang="en-US" altLang="zh-CN" b="1" dirty="0">
                <a:ea typeface="黑体" panose="02010609060101010101" pitchFamily="49" charset="-122"/>
              </a:rPr>
              <a:t>(</a:t>
            </a:r>
            <a:r>
              <a:rPr lang="zh-CN" altLang="en-US" b="1" dirty="0">
                <a:ea typeface="黑体" panose="02010609060101010101" pitchFamily="49" charset="-122"/>
              </a:rPr>
              <a:t>或</a:t>
            </a:r>
            <a:r>
              <a:rPr lang="en-US" altLang="zh-CN" b="1" dirty="0">
                <a:ea typeface="黑体" panose="02010609060101010101" pitchFamily="49" charset="-122"/>
              </a:rPr>
              <a:t>)</a:t>
            </a:r>
            <a:r>
              <a:rPr lang="zh-CN" altLang="en-US" b="1" dirty="0">
                <a:ea typeface="黑体" panose="02010609060101010101" pitchFamily="49" charset="-122"/>
              </a:rPr>
              <a:t>产生同一个输出数据，则称为</a:t>
            </a:r>
            <a:r>
              <a:rPr lang="zh-CN" altLang="en-US" b="1" dirty="0">
                <a:solidFill>
                  <a:srgbClr val="FF0000"/>
                </a:solidFill>
                <a:ea typeface="黑体" panose="02010609060101010101" pitchFamily="49" charset="-122"/>
              </a:rPr>
              <a:t>通信内聚</a:t>
            </a:r>
            <a:r>
              <a:rPr lang="zh-CN" altLang="en-US" b="1" dirty="0">
                <a:ea typeface="黑体" panose="02010609060101010101" pitchFamily="49" charset="-122"/>
              </a:rPr>
              <a:t>。即</a:t>
            </a:r>
            <a:r>
              <a:rPr lang="zh-CN" altLang="en-US" b="1" dirty="0">
                <a:solidFill>
                  <a:srgbClr val="0000CC"/>
                </a:solidFill>
                <a:ea typeface="黑体" panose="02010609060101010101" pitchFamily="49" charset="-122"/>
              </a:rPr>
              <a:t>在同一个数据结构上操作。</a:t>
            </a:r>
          </a:p>
          <a:p>
            <a:pPr>
              <a:lnSpc>
                <a:spcPct val="150000"/>
              </a:lnSpc>
              <a:buNone/>
            </a:pPr>
            <a:r>
              <a:rPr lang="zh-CN" altLang="en-US" b="1" dirty="0">
                <a:ea typeface="黑体" panose="02010609060101010101" pitchFamily="49" charset="-122"/>
              </a:rPr>
              <a:t>评价：模块中各操作紧密相连，比过程内聚更好。不能重用。</a:t>
            </a:r>
          </a:p>
          <a:p>
            <a:pPr>
              <a:lnSpc>
                <a:spcPct val="150000"/>
              </a:lnSpc>
              <a:buNone/>
            </a:pPr>
            <a:r>
              <a:rPr lang="zh-CN" altLang="en-US" b="1" dirty="0">
                <a:ea typeface="黑体" panose="02010609060101010101" pitchFamily="49" charset="-122"/>
              </a:rPr>
              <a:t>解决方案：分成多个模块，每个模块执行一个操作。</a:t>
            </a:r>
            <a:endParaRPr lang="zh-CN" altLang="en-US" dirty="0">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7345621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a:lnSpc>
                <a:spcPct val="150000"/>
              </a:lnSpc>
              <a:buNone/>
            </a:pPr>
            <a:r>
              <a:rPr lang="en-US" altLang="zh-CN" b="1" dirty="0">
                <a:ea typeface="黑体" panose="02010609060101010101" pitchFamily="49" charset="-122"/>
              </a:rPr>
              <a:t>(6) </a:t>
            </a:r>
            <a:r>
              <a:rPr lang="zh-CN" altLang="en-US" b="1" dirty="0">
                <a:ea typeface="黑体" panose="02010609060101010101" pitchFamily="49" charset="-122"/>
              </a:rPr>
              <a:t>顺序内聚</a:t>
            </a:r>
            <a:r>
              <a:rPr lang="en-US" altLang="zh-CN" b="1" dirty="0">
                <a:ea typeface="黑体" panose="02010609060101010101" pitchFamily="49" charset="-122"/>
              </a:rPr>
              <a:t>(sequential cohesion)</a:t>
            </a:r>
          </a:p>
          <a:p>
            <a:pPr marL="0">
              <a:lnSpc>
                <a:spcPct val="150000"/>
              </a:lnSpc>
              <a:spcBef>
                <a:spcPts val="0"/>
              </a:spcBef>
              <a:buNone/>
            </a:pPr>
            <a:r>
              <a:rPr lang="zh-CN" altLang="en-US" b="1" dirty="0">
                <a:ea typeface="黑体" panose="02010609060101010101" pitchFamily="49" charset="-122"/>
              </a:rPr>
              <a:t>如果一个模块内的处理元素和同一个功能密切相关，而且这些处理必须顺序执行，则称为</a:t>
            </a:r>
            <a:r>
              <a:rPr lang="zh-CN" altLang="en-US" b="1" dirty="0">
                <a:solidFill>
                  <a:srgbClr val="FF0000"/>
                </a:solidFill>
                <a:ea typeface="黑体" panose="02010609060101010101" pitchFamily="49" charset="-122"/>
              </a:rPr>
              <a:t>顺序内聚</a:t>
            </a:r>
            <a:r>
              <a:rPr lang="zh-CN" altLang="en-US" b="1" dirty="0">
                <a:ea typeface="黑体" panose="02010609060101010101" pitchFamily="49" charset="-122"/>
              </a:rPr>
              <a:t>。</a:t>
            </a:r>
          </a:p>
          <a:p>
            <a:pPr>
              <a:lnSpc>
                <a:spcPct val="150000"/>
              </a:lnSpc>
              <a:buNone/>
            </a:pPr>
            <a:r>
              <a:rPr lang="zh-CN" altLang="en-US" b="1" dirty="0">
                <a:ea typeface="黑体" panose="02010609060101010101" pitchFamily="49" charset="-122"/>
              </a:rPr>
              <a:t>评价：</a:t>
            </a:r>
            <a:r>
              <a:rPr lang="zh-CN" altLang="en-US" b="1" dirty="0">
                <a:solidFill>
                  <a:srgbClr val="0000CC"/>
                </a:solidFill>
                <a:ea typeface="黑体" panose="02010609060101010101" pitchFamily="49" charset="-122"/>
              </a:rPr>
              <a:t>根据</a:t>
            </a:r>
            <a:r>
              <a:rPr lang="zh-CN" altLang="en-US" b="1" dirty="0">
                <a:solidFill>
                  <a:srgbClr val="FF0000"/>
                </a:solidFill>
                <a:ea typeface="黑体" panose="02010609060101010101" pitchFamily="49" charset="-122"/>
              </a:rPr>
              <a:t>数据流图</a:t>
            </a:r>
            <a:r>
              <a:rPr lang="zh-CN" altLang="en-US" b="1" dirty="0">
                <a:solidFill>
                  <a:srgbClr val="0000CC"/>
                </a:solidFill>
                <a:ea typeface="黑体" panose="02010609060101010101" pitchFamily="49" charset="-122"/>
              </a:rPr>
              <a:t>划分模块时，通常得到</a:t>
            </a:r>
            <a:r>
              <a:rPr lang="zh-CN" altLang="en-US" b="1" dirty="0">
                <a:solidFill>
                  <a:srgbClr val="FF0000"/>
                </a:solidFill>
                <a:ea typeface="黑体" panose="02010609060101010101" pitchFamily="49" charset="-122"/>
              </a:rPr>
              <a:t>顺序内聚</a:t>
            </a:r>
            <a:r>
              <a:rPr lang="zh-CN" altLang="en-US" b="1" dirty="0">
                <a:solidFill>
                  <a:srgbClr val="0000CC"/>
                </a:solidFill>
                <a:ea typeface="黑体" panose="02010609060101010101" pitchFamily="49" charset="-122"/>
              </a:rPr>
              <a:t>的模块</a:t>
            </a:r>
            <a:r>
              <a:rPr lang="zh-CN" altLang="en-US" b="1" dirty="0">
                <a:ea typeface="黑体" panose="02010609060101010101" pitchFamily="49" charset="-122"/>
              </a:rPr>
              <a:t>，这种模块彼此间的连接往往比较简单。 </a:t>
            </a:r>
          </a:p>
          <a:p>
            <a:endParaRPr lang="zh-CN" altLang="en-US" dirty="0">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6221558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normAutofit lnSpcReduction="10000"/>
          </a:bodyPr>
          <a:lstStyle/>
          <a:p>
            <a:pPr>
              <a:lnSpc>
                <a:spcPct val="150000"/>
              </a:lnSpc>
              <a:buNone/>
            </a:pPr>
            <a:r>
              <a:rPr lang="en-US" altLang="zh-CN" b="1" dirty="0">
                <a:ea typeface="黑体" panose="02010609060101010101" pitchFamily="49" charset="-122"/>
              </a:rPr>
              <a:t>(7) </a:t>
            </a:r>
            <a:r>
              <a:rPr lang="zh-CN" altLang="en-US" b="1" dirty="0">
                <a:ea typeface="黑体" panose="02010609060101010101" pitchFamily="49" charset="-122"/>
              </a:rPr>
              <a:t>功能内聚</a:t>
            </a:r>
            <a:r>
              <a:rPr lang="en-US" altLang="zh-CN" b="1" dirty="0">
                <a:ea typeface="黑体" panose="02010609060101010101" pitchFamily="49" charset="-122"/>
              </a:rPr>
              <a:t>(functional cohesion)</a:t>
            </a:r>
          </a:p>
          <a:p>
            <a:pPr marL="0">
              <a:lnSpc>
                <a:spcPct val="150000"/>
              </a:lnSpc>
              <a:spcBef>
                <a:spcPts val="0"/>
              </a:spcBef>
              <a:buNone/>
            </a:pPr>
            <a:r>
              <a:rPr lang="zh-CN" altLang="en-US" b="1" dirty="0">
                <a:ea typeface="黑体" panose="02010609060101010101" pitchFamily="49" charset="-122"/>
              </a:rPr>
              <a:t>如果模块内所有处理元素属于一个整体，完成一个单一的功能，则称为</a:t>
            </a:r>
            <a:r>
              <a:rPr lang="zh-CN" altLang="en-US" b="1" dirty="0">
                <a:solidFill>
                  <a:srgbClr val="FF0000"/>
                </a:solidFill>
                <a:ea typeface="黑体" panose="02010609060101010101" pitchFamily="49" charset="-122"/>
              </a:rPr>
              <a:t>功能内聚</a:t>
            </a:r>
            <a:r>
              <a:rPr lang="zh-CN" altLang="en-US" b="1" dirty="0">
                <a:ea typeface="黑体" panose="02010609060101010101" pitchFamily="49" charset="-122"/>
              </a:rPr>
              <a:t>。功能内聚是</a:t>
            </a:r>
            <a:r>
              <a:rPr lang="zh-CN" altLang="en-US" b="1" dirty="0">
                <a:solidFill>
                  <a:srgbClr val="0000CC"/>
                </a:solidFill>
                <a:ea typeface="黑体" panose="02010609060101010101" pitchFamily="49" charset="-122"/>
              </a:rPr>
              <a:t>最高程度的内聚</a:t>
            </a:r>
            <a:r>
              <a:rPr lang="zh-CN" altLang="en-US" b="1" dirty="0">
                <a:ea typeface="黑体" panose="02010609060101010101" pitchFamily="49" charset="-122"/>
              </a:rPr>
              <a:t>。</a:t>
            </a:r>
          </a:p>
          <a:p>
            <a:pPr>
              <a:lnSpc>
                <a:spcPct val="150000"/>
              </a:lnSpc>
              <a:buNone/>
            </a:pPr>
            <a:r>
              <a:rPr lang="zh-CN" altLang="en-US" b="1" dirty="0">
                <a:ea typeface="黑体" panose="02010609060101010101" pitchFamily="49" charset="-122"/>
              </a:rPr>
              <a:t>评价：</a:t>
            </a:r>
          </a:p>
          <a:p>
            <a:pPr>
              <a:lnSpc>
                <a:spcPct val="150000"/>
              </a:lnSpc>
              <a:buFont typeface="Wingdings" panose="05000000000000000000" pitchFamily="2" charset="2"/>
              <a:buChar char="Ø"/>
            </a:pPr>
            <a:r>
              <a:rPr lang="zh-CN" altLang="en-US" b="1" dirty="0">
                <a:ea typeface="黑体" panose="02010609060101010101" pitchFamily="49" charset="-122"/>
              </a:rPr>
              <a:t>模块可重用，应尽可能重用；</a:t>
            </a:r>
          </a:p>
          <a:p>
            <a:pPr>
              <a:lnSpc>
                <a:spcPct val="150000"/>
              </a:lnSpc>
              <a:buFont typeface="Wingdings" panose="05000000000000000000" pitchFamily="2" charset="2"/>
              <a:buChar char="Ø"/>
            </a:pPr>
            <a:r>
              <a:rPr lang="zh-CN" altLang="en-US" b="1" dirty="0">
                <a:ea typeface="黑体" panose="02010609060101010101" pitchFamily="49" charset="-122"/>
              </a:rPr>
              <a:t>可隔离错误，维护更容易；</a:t>
            </a:r>
          </a:p>
          <a:p>
            <a:pPr>
              <a:lnSpc>
                <a:spcPct val="150000"/>
              </a:lnSpc>
              <a:buFont typeface="Wingdings" panose="05000000000000000000" pitchFamily="2" charset="2"/>
              <a:buChar char="Ø"/>
            </a:pPr>
            <a:r>
              <a:rPr lang="zh-CN" altLang="en-US" b="1" dirty="0">
                <a:ea typeface="黑体" panose="02010609060101010101" pitchFamily="49" charset="-122"/>
              </a:rPr>
              <a:t>扩充产品功能时更容易。</a:t>
            </a:r>
            <a:endParaRPr lang="zh-CN" altLang="en-US" dirty="0">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0122669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a:t>
            </a:r>
            <a:endParaRPr lang="zh-CN" altLang="en-US" dirty="0"/>
          </a:p>
        </p:txBody>
      </p:sp>
      <p:sp>
        <p:nvSpPr>
          <p:cNvPr id="3" name="内容占位符 2"/>
          <p:cNvSpPr>
            <a:spLocks noGrp="1"/>
          </p:cNvSpPr>
          <p:nvPr>
            <p:ph idx="1"/>
          </p:nvPr>
        </p:nvSpPr>
        <p:spPr/>
        <p:txBody>
          <a:bodyPr/>
          <a:lstStyle/>
          <a:p>
            <a:pPr>
              <a:buNone/>
            </a:pPr>
            <a:r>
              <a:rPr lang="zh-CN" altLang="en-US" b="1" dirty="0">
                <a:ea typeface="黑体" panose="02010609060101010101" pitchFamily="49" charset="-122"/>
              </a:rPr>
              <a:t>七种内聚的优劣评分结果：</a:t>
            </a:r>
          </a:p>
          <a:p>
            <a:r>
              <a:rPr lang="zh-CN" altLang="en-US" b="1" dirty="0">
                <a:ea typeface="黑体" panose="02010609060101010101" pitchFamily="49" charset="-122"/>
              </a:rPr>
              <a:t>高内聚：功能内聚     </a:t>
            </a:r>
            <a:r>
              <a:rPr lang="en-US" altLang="zh-CN" b="1" dirty="0">
                <a:ea typeface="黑体" panose="02010609060101010101" pitchFamily="49" charset="-122"/>
              </a:rPr>
              <a:t>10</a:t>
            </a:r>
            <a:r>
              <a:rPr lang="zh-CN" altLang="en-US" b="1" dirty="0">
                <a:ea typeface="黑体" panose="02010609060101010101" pitchFamily="49" charset="-122"/>
              </a:rPr>
              <a:t>分</a:t>
            </a:r>
          </a:p>
          <a:p>
            <a:pPr>
              <a:buNone/>
            </a:pPr>
            <a:r>
              <a:rPr lang="zh-CN" altLang="en-US" b="1" dirty="0">
                <a:ea typeface="黑体" panose="02010609060101010101" pitchFamily="49" charset="-122"/>
              </a:rPr>
              <a:t>                       顺序内聚	    </a:t>
            </a:r>
            <a:r>
              <a:rPr lang="en-US" altLang="zh-CN" b="1" dirty="0">
                <a:ea typeface="黑体" panose="02010609060101010101" pitchFamily="49" charset="-122"/>
              </a:rPr>
              <a:t>9</a:t>
            </a:r>
            <a:r>
              <a:rPr lang="zh-CN" altLang="en-US" b="1" dirty="0">
                <a:ea typeface="黑体" panose="02010609060101010101" pitchFamily="49" charset="-122"/>
              </a:rPr>
              <a:t>分		</a:t>
            </a:r>
          </a:p>
          <a:p>
            <a:r>
              <a:rPr lang="zh-CN" altLang="en-US" b="1" dirty="0">
                <a:ea typeface="黑体" panose="02010609060101010101" pitchFamily="49" charset="-122"/>
              </a:rPr>
              <a:t>中内聚：通信内聚	    </a:t>
            </a:r>
            <a:r>
              <a:rPr lang="en-US" altLang="zh-CN" b="1" dirty="0">
                <a:ea typeface="黑体" panose="02010609060101010101" pitchFamily="49" charset="-122"/>
              </a:rPr>
              <a:t>7</a:t>
            </a:r>
            <a:r>
              <a:rPr lang="zh-CN" altLang="en-US" b="1" dirty="0">
                <a:ea typeface="黑体" panose="02010609060101010101" pitchFamily="49" charset="-122"/>
              </a:rPr>
              <a:t>分		</a:t>
            </a:r>
          </a:p>
          <a:p>
            <a:pPr>
              <a:buNone/>
            </a:pPr>
            <a:r>
              <a:rPr lang="zh-CN" altLang="en-US" b="1" dirty="0">
                <a:ea typeface="黑体" panose="02010609060101010101" pitchFamily="49" charset="-122"/>
              </a:rPr>
              <a:t>                       过程内聚	    </a:t>
            </a:r>
            <a:r>
              <a:rPr lang="en-US" altLang="zh-CN" b="1" dirty="0">
                <a:ea typeface="黑体" panose="02010609060101010101" pitchFamily="49" charset="-122"/>
              </a:rPr>
              <a:t>5</a:t>
            </a:r>
            <a:r>
              <a:rPr lang="zh-CN" altLang="en-US" b="1" dirty="0">
                <a:ea typeface="黑体" panose="02010609060101010101" pitchFamily="49" charset="-122"/>
              </a:rPr>
              <a:t>分</a:t>
            </a:r>
          </a:p>
          <a:p>
            <a:r>
              <a:rPr lang="zh-CN" altLang="en-US" b="1" dirty="0">
                <a:ea typeface="黑体" panose="02010609060101010101" pitchFamily="49" charset="-122"/>
              </a:rPr>
              <a:t>低内聚：时间内聚	    </a:t>
            </a:r>
            <a:r>
              <a:rPr lang="en-US" altLang="zh-CN" b="1" dirty="0">
                <a:ea typeface="黑体" panose="02010609060101010101" pitchFamily="49" charset="-122"/>
              </a:rPr>
              <a:t>3</a:t>
            </a:r>
            <a:r>
              <a:rPr lang="zh-CN" altLang="en-US" b="1" dirty="0">
                <a:ea typeface="黑体" panose="02010609060101010101" pitchFamily="49" charset="-122"/>
              </a:rPr>
              <a:t>分</a:t>
            </a:r>
          </a:p>
          <a:p>
            <a:pPr>
              <a:buNone/>
            </a:pPr>
            <a:r>
              <a:rPr lang="zh-CN" altLang="en-US" b="1" dirty="0">
                <a:ea typeface="黑体" panose="02010609060101010101" pitchFamily="49" charset="-122"/>
              </a:rPr>
              <a:t>                       逻辑内聚	    </a:t>
            </a:r>
            <a:r>
              <a:rPr lang="en-US" altLang="zh-CN" b="1" dirty="0">
                <a:ea typeface="黑体" panose="02010609060101010101" pitchFamily="49" charset="-122"/>
              </a:rPr>
              <a:t>1</a:t>
            </a:r>
            <a:r>
              <a:rPr lang="zh-CN" altLang="en-US" b="1" dirty="0">
                <a:ea typeface="黑体" panose="02010609060101010101" pitchFamily="49" charset="-122"/>
              </a:rPr>
              <a:t>分</a:t>
            </a:r>
          </a:p>
          <a:p>
            <a:pPr>
              <a:buNone/>
            </a:pPr>
            <a:r>
              <a:rPr lang="zh-CN" altLang="en-US" b="1" dirty="0">
                <a:ea typeface="黑体" panose="02010609060101010101" pitchFamily="49" charset="-122"/>
              </a:rPr>
              <a:t>                       偶然内聚	    </a:t>
            </a:r>
            <a:r>
              <a:rPr lang="en-US" altLang="zh-CN" b="1" dirty="0">
                <a:ea typeface="黑体" panose="02010609060101010101" pitchFamily="49" charset="-122"/>
              </a:rPr>
              <a:t>0</a:t>
            </a:r>
            <a:r>
              <a:rPr lang="zh-CN" altLang="en-US" b="1" dirty="0">
                <a:ea typeface="黑体" panose="02010609060101010101" pitchFamily="49" charset="-122"/>
              </a:rPr>
              <a:t>分</a:t>
            </a:r>
          </a:p>
          <a:p>
            <a:r>
              <a:rPr lang="zh-CN" altLang="en-US" b="1" dirty="0">
                <a:solidFill>
                  <a:srgbClr val="0000CC"/>
                </a:solidFill>
                <a:ea typeface="黑体" panose="02010609060101010101" pitchFamily="49" charset="-122"/>
              </a:rPr>
              <a:t>设计时力争做到高内聚，并且能够辨认出低内聚的模块。</a:t>
            </a:r>
            <a:endParaRPr lang="zh-CN" altLang="en-US" dirty="0">
              <a:solidFill>
                <a:srgbClr val="0000CC"/>
              </a:solidFill>
              <a:ea typeface="黑体" panose="02010609060101010101" pitchFamily="49" charset="-122"/>
            </a:endParaRPr>
          </a:p>
        </p:txBody>
      </p:sp>
      <p:sp>
        <p:nvSpPr>
          <p:cNvPr id="4" name="矩形 3"/>
          <p:cNvSpPr/>
          <p:nvPr/>
        </p:nvSpPr>
        <p:spPr>
          <a:xfrm>
            <a:off x="9192127" y="5998029"/>
            <a:ext cx="1857676" cy="59871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zh-CN" altLang="en-US" sz="2800" b="1" dirty="0">
                <a:latin typeface="Times New Roman" panose="02020603050405020304" pitchFamily="18" charset="0"/>
              </a:rPr>
              <a:t>模块独立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2622425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sp>
        <p:nvSpPr>
          <p:cNvPr id="3" name="内容占位符 2"/>
          <p:cNvSpPr>
            <a:spLocks noGrp="1"/>
          </p:cNvSpPr>
          <p:nvPr>
            <p:ph idx="1"/>
          </p:nvPr>
        </p:nvSpPr>
        <p:spPr>
          <a:xfrm>
            <a:off x="279133" y="1337913"/>
            <a:ext cx="11636943" cy="2624488"/>
          </a:xfrm>
        </p:spPr>
        <p:txBody>
          <a:bodyPr>
            <a:normAutofit/>
          </a:bodyPr>
          <a:lstStyle/>
          <a:p>
            <a:pPr marL="0" indent="0">
              <a:lnSpc>
                <a:spcPct val="150000"/>
              </a:lnSpc>
              <a:buNone/>
            </a:pPr>
            <a:r>
              <a:rPr lang="zh-CN" altLang="zh-CN" sz="3200" dirty="0">
                <a:latin typeface="黑体" panose="02010609060101010101" pitchFamily="49" charset="-122"/>
                <a:ea typeface="黑体" panose="02010609060101010101" pitchFamily="49" charset="-122"/>
              </a:rPr>
              <a:t>在</a:t>
            </a:r>
            <a:r>
              <a:rPr lang="zh-CN" altLang="zh-CN" sz="3200" dirty="0">
                <a:solidFill>
                  <a:srgbClr val="0000CC"/>
                </a:solidFill>
                <a:latin typeface="黑体" panose="02010609060101010101" pitchFamily="49" charset="-122"/>
                <a:ea typeface="黑体" panose="02010609060101010101" pitchFamily="49" charset="-122"/>
              </a:rPr>
              <a:t>模块</a:t>
            </a:r>
            <a:r>
              <a:rPr lang="en-US" altLang="zh-CN" sz="3200" dirty="0">
                <a:solidFill>
                  <a:srgbClr val="0000CC"/>
                </a:solidFill>
                <a:latin typeface="黑体" panose="02010609060101010101" pitchFamily="49" charset="-122"/>
                <a:ea typeface="黑体" panose="02010609060101010101" pitchFamily="49" charset="-122"/>
              </a:rPr>
              <a:t>T</a:t>
            </a:r>
            <a:r>
              <a:rPr lang="zh-CN" altLang="zh-CN" sz="3200" dirty="0">
                <a:latin typeface="黑体" panose="02010609060101010101" pitchFamily="49" charset="-122"/>
                <a:ea typeface="黑体" panose="02010609060101010101" pitchFamily="49" charset="-122"/>
              </a:rPr>
              <a:t>中有</a:t>
            </a:r>
            <a:r>
              <a:rPr lang="en-US" altLang="zh-CN" sz="3200" dirty="0">
                <a:latin typeface="黑体" panose="02010609060101010101" pitchFamily="49" charset="-122"/>
                <a:ea typeface="黑体" panose="02010609060101010101" pitchFamily="49" charset="-122"/>
              </a:rPr>
              <a:t>A,B,C</a:t>
            </a:r>
            <a:r>
              <a:rPr lang="zh-CN" altLang="zh-CN" sz="3200" dirty="0">
                <a:latin typeface="黑体" panose="02010609060101010101" pitchFamily="49" charset="-122"/>
                <a:ea typeface="黑体" panose="02010609060101010101" pitchFamily="49" charset="-122"/>
              </a:rPr>
              <a:t>三条语句，至少从表面上看来这三条语句没什么联系，只是因为</a:t>
            </a:r>
            <a:r>
              <a:rPr lang="zh-CN" altLang="en-US" sz="3200" dirty="0">
                <a:solidFill>
                  <a:srgbClr val="0000CC"/>
                </a:solidFill>
                <a:latin typeface="黑体" panose="02010609060101010101" pitchFamily="49" charset="-122"/>
                <a:ea typeface="黑体" panose="02010609060101010101" pitchFamily="49" charset="-122"/>
              </a:rPr>
              <a:t>模块</a:t>
            </a:r>
            <a:r>
              <a:rPr lang="en-US" altLang="zh-CN" sz="3200" dirty="0">
                <a:solidFill>
                  <a:srgbClr val="0000CC"/>
                </a:solidFill>
                <a:latin typeface="黑体" panose="02010609060101010101" pitchFamily="49" charset="-122"/>
                <a:ea typeface="黑体" panose="02010609060101010101" pitchFamily="49" charset="-122"/>
              </a:rPr>
              <a:t>D,E,F,G</a:t>
            </a:r>
            <a:r>
              <a:rPr lang="zh-CN" altLang="zh-CN" sz="3200" dirty="0">
                <a:latin typeface="黑体" panose="02010609060101010101" pitchFamily="49" charset="-122"/>
                <a:ea typeface="黑体" panose="02010609060101010101" pitchFamily="49" charset="-122"/>
              </a:rPr>
              <a:t>中都有这三条语句，为了节省空间才把这三条语句作为一个</a:t>
            </a:r>
            <a:r>
              <a:rPr lang="zh-CN" altLang="en-US" sz="3200" dirty="0">
                <a:latin typeface="黑体" panose="02010609060101010101" pitchFamily="49" charset="-122"/>
                <a:ea typeface="黑体" panose="02010609060101010101" pitchFamily="49" charset="-122"/>
              </a:rPr>
              <a:t>模块</a:t>
            </a:r>
            <a:r>
              <a:rPr lang="zh-CN" altLang="zh-CN" sz="3200" dirty="0">
                <a:latin typeface="黑体" panose="02010609060101010101" pitchFamily="49" charset="-122"/>
                <a:ea typeface="黑体" panose="02010609060101010101" pitchFamily="49" charset="-122"/>
              </a:rPr>
              <a:t>放在一起。</a:t>
            </a:r>
            <a:endParaRPr lang="zh-CN" altLang="en-US" sz="3200" dirty="0">
              <a:latin typeface="黑体" panose="02010609060101010101" pitchFamily="49" charset="-122"/>
              <a:ea typeface="黑体" panose="02010609060101010101" pitchFamily="49" charset="-122"/>
            </a:endParaRPr>
          </a:p>
        </p:txBody>
      </p:sp>
      <p:sp>
        <p:nvSpPr>
          <p:cNvPr id="4" name="矩形 3"/>
          <p:cNvSpPr/>
          <p:nvPr/>
        </p:nvSpPr>
        <p:spPr>
          <a:xfrm>
            <a:off x="803709" y="4219139"/>
            <a:ext cx="10587789" cy="105877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zh-CN" sz="2800" dirty="0">
                <a:latin typeface="黑体" panose="02010609060101010101" pitchFamily="49" charset="-122"/>
                <a:ea typeface="黑体" panose="02010609060101010101" pitchFamily="49" charset="-122"/>
              </a:rPr>
              <a:t>偶然内聚：如果一个模块完成一组任务，这些任务彼此间即使有关系，关系也是很松散的。这就叫做偶然</a:t>
            </a:r>
            <a:r>
              <a:rPr lang="zh-CN" altLang="zh-CN" sz="2800">
                <a:latin typeface="黑体" panose="02010609060101010101" pitchFamily="49" charset="-122"/>
                <a:ea typeface="黑体" panose="02010609060101010101" pitchFamily="49" charset="-122"/>
              </a:rPr>
              <a:t>内聚</a:t>
            </a:r>
            <a:r>
              <a:rPr lang="zh-CN" altLang="en-US" sz="2800">
                <a:latin typeface="黑体" panose="02010609060101010101" pitchFamily="49" charset="-122"/>
                <a:ea typeface="黑体" panose="02010609060101010101" pitchFamily="49" charset="-122"/>
              </a:rPr>
              <a:t>。</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5925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sp>
        <p:nvSpPr>
          <p:cNvPr id="3" name="内容占位符 2"/>
          <p:cNvSpPr>
            <a:spLocks noGrp="1"/>
          </p:cNvSpPr>
          <p:nvPr>
            <p:ph idx="1"/>
          </p:nvPr>
        </p:nvSpPr>
        <p:spPr>
          <a:xfrm>
            <a:off x="279133" y="1337913"/>
            <a:ext cx="11636943" cy="1758214"/>
          </a:xfrm>
        </p:spPr>
        <p:txBody>
          <a:bodyPr>
            <a:normAutofit/>
          </a:bodyPr>
          <a:lstStyle/>
          <a:p>
            <a:pPr marL="0" indent="0">
              <a:lnSpc>
                <a:spcPct val="150000"/>
              </a:lnSpc>
              <a:buNone/>
            </a:pPr>
            <a:r>
              <a:rPr lang="zh-CN" altLang="zh-CN" sz="3200" dirty="0">
                <a:latin typeface="黑体" panose="02010609060101010101" pitchFamily="49" charset="-122"/>
                <a:ea typeface="黑体" panose="02010609060101010101" pitchFamily="49" charset="-122"/>
              </a:rPr>
              <a:t>某一个模块将打印年，月，日，具体打印什么，将由传入的控制标志所决定。</a:t>
            </a:r>
          </a:p>
        </p:txBody>
      </p:sp>
      <p:sp>
        <p:nvSpPr>
          <p:cNvPr id="4" name="矩形 3"/>
          <p:cNvSpPr/>
          <p:nvPr/>
        </p:nvSpPr>
        <p:spPr>
          <a:xfrm>
            <a:off x="803709" y="3320781"/>
            <a:ext cx="10587789" cy="105877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逻辑内聚：如果一个模块完成的任务在逻辑上属于相同或相似的一类</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例如一个模块产生各种类型的全部输出</a:t>
            </a:r>
            <a:r>
              <a:rPr lang="en-US" altLang="zh-CN" sz="2800" dirty="0">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，称为逻辑内聚</a:t>
            </a:r>
          </a:p>
        </p:txBody>
      </p:sp>
    </p:spTree>
    <p:extLst>
      <p:ext uri="{BB962C8B-B14F-4D97-AF65-F5344CB8AC3E}">
        <p14:creationId xmlns:p14="http://schemas.microsoft.com/office/powerpoint/2010/main" val="429375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sp>
        <p:nvSpPr>
          <p:cNvPr id="3" name="内容占位符 2"/>
          <p:cNvSpPr>
            <a:spLocks noGrp="1"/>
          </p:cNvSpPr>
          <p:nvPr>
            <p:ph idx="1"/>
          </p:nvPr>
        </p:nvSpPr>
        <p:spPr>
          <a:xfrm>
            <a:off x="279133" y="1337913"/>
            <a:ext cx="11636943" cy="779646"/>
          </a:xfrm>
        </p:spPr>
        <p:txBody>
          <a:bodyPr>
            <a:normAutofit/>
          </a:bodyPr>
          <a:lstStyle/>
          <a:p>
            <a:pPr marL="0" indent="0">
              <a:buNone/>
            </a:pPr>
            <a:r>
              <a:rPr lang="zh-CN" altLang="zh-CN" sz="3200" dirty="0">
                <a:latin typeface="黑体" panose="02010609060101010101" pitchFamily="49" charset="-122"/>
                <a:ea typeface="黑体" panose="02010609060101010101" pitchFamily="49" charset="-122"/>
              </a:rPr>
              <a:t>将多个变量的初始化放在同一个模块中实现。</a:t>
            </a:r>
            <a:endParaRPr lang="zh-CN" altLang="en-US" sz="3200" dirty="0">
              <a:latin typeface="黑体" panose="02010609060101010101" pitchFamily="49" charset="-122"/>
              <a:ea typeface="黑体" panose="02010609060101010101" pitchFamily="49" charset="-122"/>
            </a:endParaRPr>
          </a:p>
        </p:txBody>
      </p:sp>
      <p:sp>
        <p:nvSpPr>
          <p:cNvPr id="4" name="矩形 3"/>
          <p:cNvSpPr/>
          <p:nvPr/>
        </p:nvSpPr>
        <p:spPr>
          <a:xfrm>
            <a:off x="803709" y="2117559"/>
            <a:ext cx="10587789" cy="105877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时间内聚：一个模块包含的任务必须在同一段时间内执行（例如，模块完成各种初始化工作），称为时间内聚</a:t>
            </a:r>
          </a:p>
        </p:txBody>
      </p:sp>
      <p:sp>
        <p:nvSpPr>
          <p:cNvPr id="5" name="内容占位符 2"/>
          <p:cNvSpPr txBox="1">
            <a:spLocks/>
          </p:cNvSpPr>
          <p:nvPr/>
        </p:nvSpPr>
        <p:spPr>
          <a:xfrm>
            <a:off x="279133" y="3336758"/>
            <a:ext cx="11636943" cy="17582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hnschrift Condensed"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hnschrift Condensed" panose="020B050204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hnschrift Condensed" panose="020B050204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zh-CN" altLang="zh-CN" sz="3200">
                <a:latin typeface="黑体" panose="02010609060101010101" pitchFamily="49" charset="-122"/>
                <a:ea typeface="黑体" panose="02010609060101010101" pitchFamily="49" charset="-122"/>
              </a:rPr>
              <a:t>一个子程序，将开始读取学生的学号，然后是姓名，最后将读取分数，是由于特定的顺序而将这些操作组合在一起的</a:t>
            </a:r>
            <a:endParaRPr lang="zh-CN" altLang="zh-CN" sz="3200" dirty="0">
              <a:latin typeface="黑体" panose="02010609060101010101" pitchFamily="49" charset="-122"/>
              <a:ea typeface="黑体" panose="02010609060101010101" pitchFamily="49" charset="-122"/>
            </a:endParaRPr>
          </a:p>
        </p:txBody>
      </p:sp>
      <p:sp>
        <p:nvSpPr>
          <p:cNvPr id="6" name="矩形 5"/>
          <p:cNvSpPr/>
          <p:nvPr/>
        </p:nvSpPr>
        <p:spPr>
          <a:xfrm>
            <a:off x="834188" y="5111082"/>
            <a:ext cx="10587789" cy="105877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过程内聚：如果一个模块内的处理元素是相关的，而且必须以特定次序执行，称为过程内聚</a:t>
            </a:r>
          </a:p>
        </p:txBody>
      </p:sp>
    </p:spTree>
    <p:extLst>
      <p:ext uri="{BB962C8B-B14F-4D97-AF65-F5344CB8AC3E}">
        <p14:creationId xmlns:p14="http://schemas.microsoft.com/office/powerpoint/2010/main" val="230781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sp>
        <p:nvSpPr>
          <p:cNvPr id="3" name="内容占位符 2"/>
          <p:cNvSpPr>
            <a:spLocks noGrp="1"/>
          </p:cNvSpPr>
          <p:nvPr>
            <p:ph idx="1"/>
          </p:nvPr>
        </p:nvSpPr>
        <p:spPr>
          <a:xfrm>
            <a:off x="279133" y="1337912"/>
            <a:ext cx="11636943" cy="2544277"/>
          </a:xfrm>
        </p:spPr>
        <p:txBody>
          <a:bodyPr>
            <a:normAutofit/>
          </a:bodyPr>
          <a:lstStyle/>
          <a:p>
            <a:pPr marL="0" indent="0">
              <a:lnSpc>
                <a:spcPct val="150000"/>
              </a:lnSpc>
              <a:buNone/>
            </a:pPr>
            <a:r>
              <a:rPr lang="zh-CN" altLang="zh-CN" sz="3200" dirty="0">
                <a:latin typeface="黑体" panose="02010609060101010101" pitchFamily="49" charset="-122"/>
                <a:ea typeface="黑体" panose="02010609060101010101" pitchFamily="49" charset="-122"/>
              </a:rPr>
              <a:t>有一个子程序，它将</a:t>
            </a:r>
            <a:r>
              <a:rPr lang="zh-CN" altLang="zh-CN" sz="3200" dirty="0">
                <a:solidFill>
                  <a:srgbClr val="0000CC"/>
                </a:solidFill>
                <a:latin typeface="黑体" panose="02010609060101010101" pitchFamily="49" charset="-122"/>
                <a:ea typeface="黑体" panose="02010609060101010101" pitchFamily="49" charset="-122"/>
              </a:rPr>
              <a:t>打印实验报告</a:t>
            </a:r>
            <a:r>
              <a:rPr lang="zh-CN" altLang="zh-CN" sz="3200" dirty="0">
                <a:latin typeface="黑体" panose="02010609060101010101" pitchFamily="49" charset="-122"/>
                <a:ea typeface="黑体" panose="02010609060101010101" pitchFamily="49" charset="-122"/>
              </a:rPr>
              <a:t>，并且在完成后</a:t>
            </a:r>
            <a:r>
              <a:rPr lang="zh-CN" altLang="zh-CN" sz="3200" dirty="0">
                <a:solidFill>
                  <a:srgbClr val="0000CC"/>
                </a:solidFill>
                <a:latin typeface="黑体" panose="02010609060101010101" pitchFamily="49" charset="-122"/>
                <a:ea typeface="黑体" panose="02010609060101010101" pitchFamily="49" charset="-122"/>
              </a:rPr>
              <a:t>重新初始化</a:t>
            </a:r>
            <a:r>
              <a:rPr lang="zh-CN" altLang="zh-CN" sz="3200" dirty="0">
                <a:latin typeface="黑体" panose="02010609060101010101" pitchFamily="49" charset="-122"/>
                <a:ea typeface="黑体" panose="02010609060101010101" pitchFamily="49" charset="-122"/>
              </a:rPr>
              <a:t>传进来的实验数据。</a:t>
            </a:r>
            <a:endParaRPr lang="zh-CN" altLang="en-US" sz="3200" dirty="0">
              <a:latin typeface="黑体" panose="02010609060101010101" pitchFamily="49" charset="-122"/>
              <a:ea typeface="黑体" panose="02010609060101010101" pitchFamily="49" charset="-122"/>
            </a:endParaRPr>
          </a:p>
        </p:txBody>
      </p:sp>
      <p:sp>
        <p:nvSpPr>
          <p:cNvPr id="4" name="矩形 3"/>
          <p:cNvSpPr/>
          <p:nvPr/>
        </p:nvSpPr>
        <p:spPr>
          <a:xfrm>
            <a:off x="803709" y="3450304"/>
            <a:ext cx="10587789" cy="209254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just"/>
            <a:r>
              <a:rPr lang="zh-CN" altLang="en-US" sz="2800" dirty="0">
                <a:latin typeface="黑体" panose="02010609060101010101" pitchFamily="49" charset="-122"/>
                <a:ea typeface="黑体" panose="02010609060101010101" pitchFamily="49" charset="-122"/>
              </a:rPr>
              <a:t>如果模块中所有的元素都使用同一个输入数据和（或）产生同一个输出数据，则称为通讯内聚。</a:t>
            </a:r>
            <a:r>
              <a:rPr lang="zh-CN" altLang="zh-CN" sz="2800" dirty="0">
                <a:latin typeface="黑体" panose="02010609060101010101" pitchFamily="49" charset="-122"/>
                <a:ea typeface="黑体" panose="02010609060101010101" pitchFamily="49" charset="-122"/>
              </a:rPr>
              <a:t>这个程序具有通讯内聚性。因为这两个操作由于使用同一个数据源联系在了一起。</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73005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5.2 Design principle-example</a:t>
            </a:r>
            <a:endParaRPr lang="zh-CN" altLang="en-US" dirty="0"/>
          </a:p>
        </p:txBody>
      </p:sp>
      <p:sp>
        <p:nvSpPr>
          <p:cNvPr id="3" name="内容占位符 2"/>
          <p:cNvSpPr>
            <a:spLocks noGrp="1"/>
          </p:cNvSpPr>
          <p:nvPr>
            <p:ph idx="1"/>
          </p:nvPr>
        </p:nvSpPr>
        <p:spPr>
          <a:xfrm>
            <a:off x="279133" y="1337913"/>
            <a:ext cx="11636943" cy="1710088"/>
          </a:xfrm>
        </p:spPr>
        <p:txBody>
          <a:bodyPr>
            <a:normAutofit/>
          </a:bodyPr>
          <a:lstStyle/>
          <a:p>
            <a:pPr marL="0" indent="0">
              <a:lnSpc>
                <a:spcPct val="150000"/>
              </a:lnSpc>
              <a:buNone/>
            </a:pPr>
            <a:r>
              <a:rPr lang="zh-CN" altLang="zh-CN" sz="3200" dirty="0">
                <a:latin typeface="黑体" panose="02010609060101010101" pitchFamily="49" charset="-122"/>
                <a:ea typeface="黑体" panose="02010609060101010101" pitchFamily="49" charset="-122"/>
              </a:rPr>
              <a:t>有一个子程序，通过给出的生日，先计算出年龄。再根据年龄算出退休的时间。</a:t>
            </a:r>
            <a:endParaRPr lang="zh-CN" altLang="en-US" sz="3200" dirty="0">
              <a:latin typeface="黑体" panose="02010609060101010101" pitchFamily="49" charset="-122"/>
              <a:ea typeface="黑体" panose="02010609060101010101" pitchFamily="49" charset="-122"/>
            </a:endParaRPr>
          </a:p>
        </p:txBody>
      </p:sp>
      <p:sp>
        <p:nvSpPr>
          <p:cNvPr id="4" name="矩形 3"/>
          <p:cNvSpPr/>
          <p:nvPr/>
        </p:nvSpPr>
        <p:spPr>
          <a:xfrm>
            <a:off x="803709" y="3048001"/>
            <a:ext cx="10587789" cy="157212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如果一个模块内的处理元素和同一个功能密切相关，而且这些处理必须顺序执行（通常一个处理元素的输出数据作为下一个处理元素的输入数据），则称为顺序内聚。</a:t>
            </a:r>
          </a:p>
        </p:txBody>
      </p:sp>
      <p:sp>
        <p:nvSpPr>
          <p:cNvPr id="5" name="内容占位符 2"/>
          <p:cNvSpPr txBox="1">
            <a:spLocks/>
          </p:cNvSpPr>
          <p:nvPr/>
        </p:nvSpPr>
        <p:spPr>
          <a:xfrm>
            <a:off x="279133" y="4758089"/>
            <a:ext cx="11636943" cy="7796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hnschrift Condensed"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hnschrift Condensed" panose="020B050204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hnschrift Condensed" panose="020B050204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3200" dirty="0">
                <a:latin typeface="黑体" panose="02010609060101010101" pitchFamily="49" charset="-122"/>
                <a:ea typeface="黑体" panose="02010609060101010101" pitchFamily="49" charset="-122"/>
              </a:rPr>
              <a:t>一个程序中所有的操作都是为了算出一个人的年龄</a:t>
            </a:r>
          </a:p>
        </p:txBody>
      </p:sp>
      <p:sp>
        <p:nvSpPr>
          <p:cNvPr id="6" name="内容占位符 2"/>
          <p:cNvSpPr txBox="1">
            <a:spLocks/>
          </p:cNvSpPr>
          <p:nvPr/>
        </p:nvSpPr>
        <p:spPr>
          <a:xfrm>
            <a:off x="279133" y="4758088"/>
            <a:ext cx="11636943" cy="7796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hnschrift Condensed"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hnschrift Condensed" panose="020B050204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hnschrift Condensed" panose="020B050204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3200" dirty="0">
                <a:latin typeface="黑体" panose="02010609060101010101" pitchFamily="49" charset="-122"/>
                <a:ea typeface="黑体" panose="02010609060101010101" pitchFamily="49" charset="-122"/>
              </a:rPr>
              <a:t>一个程序中所有的操作都是为了算出一个人的年龄</a:t>
            </a:r>
          </a:p>
        </p:txBody>
      </p:sp>
      <p:sp>
        <p:nvSpPr>
          <p:cNvPr id="7" name="矩形 6"/>
          <p:cNvSpPr/>
          <p:nvPr/>
        </p:nvSpPr>
        <p:spPr>
          <a:xfrm>
            <a:off x="803709" y="5709385"/>
            <a:ext cx="10587789" cy="88392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800" dirty="0">
                <a:latin typeface="黑体" panose="02010609060101010101" pitchFamily="49" charset="-122"/>
                <a:ea typeface="黑体" panose="02010609060101010101" pitchFamily="49" charset="-122"/>
              </a:rPr>
              <a:t>如果模块内所有的元素属于一个整体完成一个单一的功能，则成为功能内聚。</a:t>
            </a:r>
          </a:p>
        </p:txBody>
      </p:sp>
    </p:spTree>
    <p:extLst>
      <p:ext uri="{BB962C8B-B14F-4D97-AF65-F5344CB8AC3E}">
        <p14:creationId xmlns:p14="http://schemas.microsoft.com/office/powerpoint/2010/main" val="386070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5.1 Design process</a:t>
            </a:r>
            <a:endParaRPr lang="zh-CN" altLang="en-US" dirty="0"/>
          </a:p>
        </p:txBody>
      </p:sp>
      <p:sp>
        <p:nvSpPr>
          <p:cNvPr id="3" name="内容占位符 2"/>
          <p:cNvSpPr>
            <a:spLocks noGrp="1"/>
          </p:cNvSpPr>
          <p:nvPr>
            <p:ph idx="1"/>
          </p:nvPr>
        </p:nvSpPr>
        <p:spPr/>
        <p:txBody>
          <a:bodyPr>
            <a:noAutofit/>
          </a:bodyPr>
          <a:lstStyle/>
          <a:p>
            <a:pPr marL="0" indent="0" algn="just">
              <a:lnSpc>
                <a:spcPct val="150000"/>
              </a:lnSpc>
              <a:spcBef>
                <a:spcPts val="0"/>
              </a:spcBef>
              <a:buNone/>
            </a:pPr>
            <a:r>
              <a:rPr lang="en-US" altLang="zh-CN" dirty="0"/>
              <a:t>It consists of two main stages—</a:t>
            </a:r>
            <a:r>
              <a:rPr lang="en-US" altLang="zh-CN" b="1" dirty="0">
                <a:solidFill>
                  <a:srgbClr val="FF0000"/>
                </a:solidFill>
                <a:effectLst>
                  <a:outerShdw blurRad="38100" dist="38100" dir="2700000" algn="tl">
                    <a:srgbClr val="000000">
                      <a:alpha val="43137"/>
                    </a:srgbClr>
                  </a:outerShdw>
                </a:effectLst>
              </a:rPr>
              <a:t>important</a:t>
            </a:r>
            <a:r>
              <a:rPr lang="en-US" altLang="zh-CN" dirty="0"/>
              <a:t>:</a:t>
            </a:r>
          </a:p>
          <a:p>
            <a:pPr marL="514350" indent="-514350" algn="just">
              <a:lnSpc>
                <a:spcPct val="150000"/>
              </a:lnSpc>
              <a:spcBef>
                <a:spcPts val="0"/>
              </a:spcBef>
              <a:buFont typeface="+mj-ea"/>
              <a:buAutoNum type="circleNumDbPlain"/>
            </a:pPr>
            <a:r>
              <a:rPr lang="en-US" altLang="zh-CN" b="1" u="sng" dirty="0">
                <a:solidFill>
                  <a:srgbClr val="FF0000"/>
                </a:solidFill>
              </a:rPr>
              <a:t>In the system design stage, determine the specific(</a:t>
            </a:r>
            <a:r>
              <a:rPr lang="zh-CN" altLang="en-US" b="1" u="sng" dirty="0">
                <a:solidFill>
                  <a:srgbClr val="FF0000"/>
                </a:solidFill>
              </a:rPr>
              <a:t>具体的</a:t>
            </a:r>
            <a:r>
              <a:rPr lang="en-US" altLang="zh-CN" b="1" u="sng" dirty="0">
                <a:solidFill>
                  <a:srgbClr val="FF0000"/>
                </a:solidFill>
              </a:rPr>
              <a:t>) implementation scheme of the system;</a:t>
            </a:r>
          </a:p>
          <a:p>
            <a:pPr marL="0" indent="0">
              <a:lnSpc>
                <a:spcPct val="150000"/>
              </a:lnSpc>
              <a:spcBef>
                <a:spcPts val="0"/>
              </a:spcBef>
              <a:buNone/>
            </a:pPr>
            <a:r>
              <a:rPr lang="en-US" altLang="zh-CN" dirty="0"/>
              <a:t>Envisaged(</a:t>
            </a:r>
            <a:r>
              <a:rPr lang="zh-CN" altLang="en-US" dirty="0"/>
              <a:t>设想</a:t>
            </a:r>
            <a:r>
              <a:rPr lang="en-US" altLang="zh-CN" dirty="0"/>
              <a:t>) alternatives; Select a reasonable scheme; Recommend the best solution</a:t>
            </a:r>
          </a:p>
          <a:p>
            <a:pPr marL="514350" indent="-514350" algn="just">
              <a:lnSpc>
                <a:spcPct val="150000"/>
              </a:lnSpc>
              <a:spcBef>
                <a:spcPts val="0"/>
              </a:spcBef>
              <a:buFont typeface="+mj-ea"/>
              <a:buAutoNum type="circleNumDbPlain" startAt="2"/>
            </a:pPr>
            <a:r>
              <a:rPr lang="en-US" altLang="zh-CN" b="1" u="sng" dirty="0">
                <a:solidFill>
                  <a:srgbClr val="FF0000"/>
                </a:solidFill>
              </a:rPr>
              <a:t>In the structural design stage, determine the software structure</a:t>
            </a:r>
          </a:p>
          <a:p>
            <a:pPr marL="0" indent="0" algn="just">
              <a:lnSpc>
                <a:spcPct val="150000"/>
              </a:lnSpc>
              <a:spcBef>
                <a:spcPts val="0"/>
              </a:spcBef>
              <a:buNone/>
            </a:pPr>
            <a:r>
              <a:rPr lang="en-US" altLang="zh-CN" dirty="0"/>
              <a:t>Function decomposition; Design software structure; Design database; Develop test plan; Writing documents; Review and review.</a:t>
            </a:r>
            <a:endParaRPr lang="zh-CN" altLang="en-US" dirty="0"/>
          </a:p>
        </p:txBody>
      </p:sp>
    </p:spTree>
    <p:extLst>
      <p:ext uri="{BB962C8B-B14F-4D97-AF65-F5344CB8AC3E}">
        <p14:creationId xmlns:p14="http://schemas.microsoft.com/office/powerpoint/2010/main" val="2406928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5.1 Design process</a:t>
            </a:r>
            <a:endParaRPr lang="zh-CN" altLang="en-US" dirty="0"/>
          </a:p>
        </p:txBody>
      </p:sp>
      <p:sp>
        <p:nvSpPr>
          <p:cNvPr id="4" name="矩形 3"/>
          <p:cNvSpPr/>
          <p:nvPr/>
        </p:nvSpPr>
        <p:spPr>
          <a:xfrm>
            <a:off x="569839" y="1395659"/>
            <a:ext cx="3387978" cy="4010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zh-CN" sz="2400" b="1" dirty="0">
                <a:latin typeface="Times New Roman" panose="02020603050405020304" pitchFamily="18" charset="0"/>
              </a:rPr>
              <a:t>1. </a:t>
            </a:r>
            <a:r>
              <a:rPr lang="zh-CN" altLang="en-US" sz="2400" b="1" dirty="0">
                <a:latin typeface="Times New Roman" panose="02020603050405020304" pitchFamily="18" charset="0"/>
              </a:rPr>
              <a:t>设想供选择的方案</a:t>
            </a:r>
            <a:endParaRPr lang="zh-CN" altLang="en-US" sz="2400" dirty="0"/>
          </a:p>
        </p:txBody>
      </p:sp>
      <p:sp>
        <p:nvSpPr>
          <p:cNvPr id="5" name="矩形 4"/>
          <p:cNvSpPr/>
          <p:nvPr/>
        </p:nvSpPr>
        <p:spPr>
          <a:xfrm>
            <a:off x="569839" y="2495874"/>
            <a:ext cx="3387978" cy="4010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zh-CN" sz="2400" b="1" dirty="0">
                <a:latin typeface="Times New Roman" panose="02020603050405020304" pitchFamily="18" charset="0"/>
              </a:rPr>
              <a:t>2. </a:t>
            </a:r>
            <a:r>
              <a:rPr lang="zh-CN" altLang="en-US" sz="2400" b="1" dirty="0">
                <a:latin typeface="Times New Roman" panose="02020603050405020304" pitchFamily="18" charset="0"/>
              </a:rPr>
              <a:t>选取合理的方案</a:t>
            </a:r>
            <a:r>
              <a:rPr lang="en-US" altLang="zh-CN" sz="2400" b="1" dirty="0">
                <a:latin typeface="Times New Roman" panose="02020603050405020304" pitchFamily="18" charset="0"/>
              </a:rPr>
              <a:t> </a:t>
            </a:r>
            <a:endParaRPr lang="zh-CN" altLang="en-US" sz="2400" dirty="0"/>
          </a:p>
        </p:txBody>
      </p:sp>
      <p:cxnSp>
        <p:nvCxnSpPr>
          <p:cNvPr id="7" name="直接箭头连接符 6"/>
          <p:cNvCxnSpPr>
            <a:stCxn id="4" idx="3"/>
          </p:cNvCxnSpPr>
          <p:nvPr/>
        </p:nvCxnSpPr>
        <p:spPr>
          <a:xfrm flipV="1">
            <a:off x="3957817" y="1596185"/>
            <a:ext cx="197317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5930995" y="1138984"/>
            <a:ext cx="6047873" cy="91440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zh-CN" altLang="en-US" sz="2400" b="1" dirty="0">
                <a:latin typeface="Times New Roman" panose="02020603050405020304" pitchFamily="18" charset="0"/>
              </a:rPr>
              <a:t>根据需求分析阶段得出的数据流图考虑各种可能的实现方案，力求从中选出最佳方案。</a:t>
            </a:r>
            <a:endParaRPr lang="zh-CN" altLang="en-US" sz="2400" dirty="0"/>
          </a:p>
        </p:txBody>
      </p:sp>
      <p:sp>
        <p:nvSpPr>
          <p:cNvPr id="9" name="矩形 8"/>
          <p:cNvSpPr/>
          <p:nvPr/>
        </p:nvSpPr>
        <p:spPr>
          <a:xfrm>
            <a:off x="5930996" y="2276128"/>
            <a:ext cx="6047872" cy="84054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zh-CN" altLang="en-US" sz="2400" b="1" dirty="0">
                <a:latin typeface="Times New Roman" panose="02020603050405020304" pitchFamily="18" charset="0"/>
              </a:rPr>
              <a:t>从前一步得到的一系列供选择的方案中选取若干个合理的方案。</a:t>
            </a:r>
            <a:endParaRPr lang="en-US" altLang="zh-CN" sz="2400" b="1" dirty="0">
              <a:latin typeface="Times New Roman" panose="02020603050405020304" pitchFamily="18" charset="0"/>
            </a:endParaRPr>
          </a:p>
        </p:txBody>
      </p:sp>
      <p:cxnSp>
        <p:nvCxnSpPr>
          <p:cNvPr id="10" name="直接箭头连接符 9"/>
          <p:cNvCxnSpPr/>
          <p:nvPr/>
        </p:nvCxnSpPr>
        <p:spPr>
          <a:xfrm flipV="1">
            <a:off x="3957816" y="2672335"/>
            <a:ext cx="197317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云形标注 10"/>
          <p:cNvSpPr/>
          <p:nvPr/>
        </p:nvSpPr>
        <p:spPr>
          <a:xfrm>
            <a:off x="1192616" y="3426879"/>
            <a:ext cx="4424413" cy="1251284"/>
          </a:xfrm>
          <a:prstGeom prst="cloudCallout">
            <a:avLst>
              <a:gd name="adj1" fmla="val 101003"/>
              <a:gd name="adj2" fmla="val -61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Times New Roman" panose="02020603050405020304" pitchFamily="18" charset="0"/>
              </a:rPr>
              <a:t>对每个合理的方案分析员都应该准备</a:t>
            </a:r>
            <a:r>
              <a:rPr lang="en-US" altLang="zh-CN" b="1" dirty="0">
                <a:latin typeface="Times New Roman" panose="02020603050405020304" pitchFamily="18" charset="0"/>
              </a:rPr>
              <a:t>4</a:t>
            </a:r>
            <a:r>
              <a:rPr lang="zh-CN" altLang="en-US" b="1" dirty="0">
                <a:latin typeface="Times New Roman" panose="02020603050405020304" pitchFamily="18" charset="0"/>
              </a:rPr>
              <a:t>份资料：</a:t>
            </a:r>
            <a:endParaRPr lang="zh-CN" altLang="en-US" dirty="0"/>
          </a:p>
        </p:txBody>
      </p:sp>
      <p:sp>
        <p:nvSpPr>
          <p:cNvPr id="12" name="流程图: 可选过程 11"/>
          <p:cNvSpPr/>
          <p:nvPr/>
        </p:nvSpPr>
        <p:spPr>
          <a:xfrm>
            <a:off x="8005009" y="3249586"/>
            <a:ext cx="3216442" cy="1601027"/>
          </a:xfrm>
          <a:prstGeom prst="flowChartAlternateProcess">
            <a:avLst/>
          </a:prstGeom>
        </p:spPr>
        <p:style>
          <a:lnRef idx="1">
            <a:schemeClr val="dk1"/>
          </a:lnRef>
          <a:fillRef idx="3">
            <a:schemeClr val="dk1"/>
          </a:fillRef>
          <a:effectRef idx="2">
            <a:schemeClr val="dk1"/>
          </a:effectRef>
          <a:fontRef idx="minor">
            <a:schemeClr val="lt1"/>
          </a:fontRef>
        </p:style>
        <p:txBody>
          <a:bodyPr rtlCol="0" anchor="ctr"/>
          <a:lstStyle/>
          <a:p>
            <a:pPr marL="342900" indent="-342900" algn="just">
              <a:buFont typeface="+mj-ea"/>
              <a:buAutoNum type="circleNumDbPlain"/>
            </a:pPr>
            <a:r>
              <a:rPr lang="zh-CN" altLang="en-US" b="1" dirty="0">
                <a:solidFill>
                  <a:srgbClr val="FFFF00"/>
                </a:solidFill>
                <a:latin typeface="Times New Roman" panose="02020603050405020304" pitchFamily="18" charset="0"/>
              </a:rPr>
              <a:t>系统流程图；</a:t>
            </a:r>
            <a:endParaRPr lang="en-US" altLang="zh-CN" b="1" dirty="0">
              <a:solidFill>
                <a:srgbClr val="FFFF00"/>
              </a:solidFill>
              <a:latin typeface="Times New Roman" panose="02020603050405020304" pitchFamily="18" charset="0"/>
            </a:endParaRPr>
          </a:p>
          <a:p>
            <a:pPr marL="342900" indent="-342900" algn="just">
              <a:buFont typeface="+mj-ea"/>
              <a:buAutoNum type="circleNumDbPlain"/>
            </a:pPr>
            <a:r>
              <a:rPr lang="zh-CN" altLang="en-US" b="1" dirty="0">
                <a:solidFill>
                  <a:srgbClr val="FFFF00"/>
                </a:solidFill>
                <a:latin typeface="Times New Roman" panose="02020603050405020304" pitchFamily="18" charset="0"/>
              </a:rPr>
              <a:t>组成系统的物理元素清单；成本</a:t>
            </a:r>
            <a:r>
              <a:rPr lang="en-US" altLang="zh-CN" b="1" dirty="0">
                <a:solidFill>
                  <a:srgbClr val="FFFF00"/>
                </a:solidFill>
                <a:latin typeface="Times New Roman" panose="02020603050405020304" pitchFamily="18" charset="0"/>
              </a:rPr>
              <a:t>/</a:t>
            </a:r>
            <a:r>
              <a:rPr lang="zh-CN" altLang="en-US" b="1" dirty="0">
                <a:solidFill>
                  <a:srgbClr val="FFFF00"/>
                </a:solidFill>
                <a:latin typeface="Times New Roman" panose="02020603050405020304" pitchFamily="18" charset="0"/>
              </a:rPr>
              <a:t>效益分析；</a:t>
            </a:r>
            <a:endParaRPr lang="en-US" altLang="zh-CN" b="1" dirty="0">
              <a:solidFill>
                <a:srgbClr val="FFFF00"/>
              </a:solidFill>
              <a:latin typeface="Times New Roman" panose="02020603050405020304" pitchFamily="18" charset="0"/>
            </a:endParaRPr>
          </a:p>
          <a:p>
            <a:pPr marL="342900" indent="-342900" algn="just">
              <a:buFont typeface="+mj-ea"/>
              <a:buAutoNum type="circleNumDbPlain"/>
            </a:pPr>
            <a:r>
              <a:rPr lang="zh-CN" altLang="en-US" b="1" dirty="0">
                <a:solidFill>
                  <a:srgbClr val="FFFF00"/>
                </a:solidFill>
                <a:latin typeface="Times New Roman" panose="02020603050405020304" pitchFamily="18" charset="0"/>
              </a:rPr>
              <a:t>实现这个系统的进度计划。</a:t>
            </a:r>
            <a:endParaRPr lang="zh-CN" altLang="en-US" dirty="0">
              <a:solidFill>
                <a:srgbClr val="FFFF00"/>
              </a:solidFill>
            </a:endParaRPr>
          </a:p>
        </p:txBody>
      </p:sp>
      <p:sp>
        <p:nvSpPr>
          <p:cNvPr id="13" name="矩形 12"/>
          <p:cNvSpPr/>
          <p:nvPr/>
        </p:nvSpPr>
        <p:spPr>
          <a:xfrm>
            <a:off x="569838" y="5554525"/>
            <a:ext cx="3387978" cy="4010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zh-CN" sz="2400" b="1" dirty="0">
                <a:latin typeface="Times New Roman" panose="02020603050405020304" pitchFamily="18" charset="0"/>
              </a:rPr>
              <a:t>3. </a:t>
            </a:r>
            <a:r>
              <a:rPr lang="zh-CN" altLang="en-US" sz="2400" b="1" dirty="0">
                <a:latin typeface="Times New Roman" panose="02020603050405020304" pitchFamily="18" charset="0"/>
              </a:rPr>
              <a:t>推荐最佳方案</a:t>
            </a:r>
          </a:p>
        </p:txBody>
      </p:sp>
      <p:sp>
        <p:nvSpPr>
          <p:cNvPr id="14" name="矩形 13"/>
          <p:cNvSpPr/>
          <p:nvPr/>
        </p:nvSpPr>
        <p:spPr>
          <a:xfrm>
            <a:off x="5930995" y="4983524"/>
            <a:ext cx="6047873" cy="152400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zh-CN" altLang="en-US" sz="2400" b="1" dirty="0">
                <a:latin typeface="Times New Roman" panose="02020603050405020304" pitchFamily="18" charset="0"/>
              </a:rPr>
              <a:t>分析员应该综合分析对比各种合理方案的利弊，推荐一个最佳的方案，并且为推荐的方案制定详细的实现计划。</a:t>
            </a:r>
          </a:p>
        </p:txBody>
      </p:sp>
      <p:cxnSp>
        <p:nvCxnSpPr>
          <p:cNvPr id="15" name="直接箭头连接符 14"/>
          <p:cNvCxnSpPr>
            <a:endCxn id="14" idx="1"/>
          </p:cNvCxnSpPr>
          <p:nvPr/>
        </p:nvCxnSpPr>
        <p:spPr>
          <a:xfrm flipV="1">
            <a:off x="3957816" y="5745525"/>
            <a:ext cx="1973179" cy="9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032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5.1 Design process</a:t>
            </a:r>
            <a:endParaRPr lang="zh-CN" altLang="en-US" dirty="0"/>
          </a:p>
        </p:txBody>
      </p:sp>
      <p:sp>
        <p:nvSpPr>
          <p:cNvPr id="6" name="矩形 5"/>
          <p:cNvSpPr/>
          <p:nvPr/>
        </p:nvSpPr>
        <p:spPr>
          <a:xfrm>
            <a:off x="536952" y="2271104"/>
            <a:ext cx="1825248" cy="4010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zh-CN" sz="2400" b="1" dirty="0">
                <a:latin typeface="Times New Roman" panose="02020603050405020304" pitchFamily="18" charset="0"/>
              </a:rPr>
              <a:t>4. </a:t>
            </a:r>
            <a:r>
              <a:rPr lang="zh-CN" altLang="en-US" sz="2400" b="1" dirty="0">
                <a:latin typeface="Times New Roman" panose="02020603050405020304" pitchFamily="18" charset="0"/>
              </a:rPr>
              <a:t>功能分解</a:t>
            </a:r>
          </a:p>
        </p:txBody>
      </p:sp>
      <p:sp>
        <p:nvSpPr>
          <p:cNvPr id="7" name="矩形 6"/>
          <p:cNvSpPr/>
          <p:nvPr/>
        </p:nvSpPr>
        <p:spPr>
          <a:xfrm>
            <a:off x="4078703" y="1455765"/>
            <a:ext cx="7589062" cy="206610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just"/>
            <a:r>
              <a:rPr lang="zh-CN" altLang="en-US" sz="2400" b="1" dirty="0">
                <a:latin typeface="Times New Roman" panose="02020603050405020304" pitchFamily="18" charset="0"/>
              </a:rPr>
              <a:t>首先进行</a:t>
            </a:r>
            <a:r>
              <a:rPr lang="zh-CN" altLang="en-US" sz="2400" b="1" u="sng" dirty="0">
                <a:solidFill>
                  <a:srgbClr val="FFFF00"/>
                </a:solidFill>
                <a:latin typeface="Times New Roman" panose="02020603050405020304" pitchFamily="18" charset="0"/>
              </a:rPr>
              <a:t>结构设计</a:t>
            </a:r>
            <a:r>
              <a:rPr lang="zh-CN" altLang="en-US" sz="2400" b="1" dirty="0">
                <a:latin typeface="Times New Roman" panose="02020603050405020304" pitchFamily="18" charset="0"/>
              </a:rPr>
              <a:t>，然后进行</a:t>
            </a:r>
            <a:r>
              <a:rPr lang="zh-CN" altLang="en-US" sz="2400" b="1" u="sng" dirty="0">
                <a:solidFill>
                  <a:srgbClr val="FFFF00"/>
                </a:solidFill>
                <a:latin typeface="Times New Roman" panose="02020603050405020304" pitchFamily="18" charset="0"/>
              </a:rPr>
              <a:t>过程设计</a:t>
            </a:r>
            <a:r>
              <a:rPr lang="zh-CN" altLang="en-US" sz="2400" b="1" dirty="0">
                <a:latin typeface="Times New Roman" panose="02020603050405020304" pitchFamily="18" charset="0"/>
              </a:rPr>
              <a:t>。</a:t>
            </a:r>
          </a:p>
          <a:p>
            <a:pPr marL="457200" indent="-457200" algn="just">
              <a:buFont typeface="+mj-ea"/>
              <a:buAutoNum type="circleNumDbPlain"/>
            </a:pPr>
            <a:r>
              <a:rPr lang="zh-CN" altLang="en-US" sz="2400" b="1" u="sng" dirty="0">
                <a:solidFill>
                  <a:srgbClr val="FFFF00"/>
                </a:solidFill>
                <a:latin typeface="Times New Roman" panose="02020603050405020304" pitchFamily="18" charset="0"/>
              </a:rPr>
              <a:t>结构设计确定程序由哪些模块组成，以及这些模块之间的关系；过程设计确定每个模块的处理过程。</a:t>
            </a:r>
          </a:p>
          <a:p>
            <a:pPr marL="457200" indent="-457200" algn="just">
              <a:buFont typeface="+mj-ea"/>
              <a:buAutoNum type="circleNumDbPlain"/>
            </a:pPr>
            <a:r>
              <a:rPr lang="zh-CN" altLang="en-US" sz="2400" b="1" u="sng" dirty="0">
                <a:solidFill>
                  <a:srgbClr val="FFFF00"/>
                </a:solidFill>
                <a:latin typeface="Times New Roman" panose="02020603050405020304" pitchFamily="18" charset="0"/>
              </a:rPr>
              <a:t>结构设计是总体设计阶段的任务，过程设计是详细设计阶段的任务。</a:t>
            </a:r>
          </a:p>
        </p:txBody>
      </p:sp>
      <p:sp>
        <p:nvSpPr>
          <p:cNvPr id="8" name="云形标注 7"/>
          <p:cNvSpPr/>
          <p:nvPr/>
        </p:nvSpPr>
        <p:spPr>
          <a:xfrm>
            <a:off x="152229" y="3615593"/>
            <a:ext cx="2594694" cy="590648"/>
          </a:xfrm>
          <a:prstGeom prst="cloudCallout">
            <a:avLst>
              <a:gd name="adj1" fmla="val 22791"/>
              <a:gd name="adj2" fmla="val 31176"/>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altLang="zh-CN" sz="2400" b="1" dirty="0">
                <a:solidFill>
                  <a:srgbClr val="FF0000"/>
                </a:solidFill>
              </a:rPr>
              <a:t>important</a:t>
            </a:r>
            <a:endParaRPr lang="zh-CN" altLang="en-US" sz="2400" b="1" dirty="0">
              <a:solidFill>
                <a:srgbClr val="FF0000"/>
              </a:solidFill>
            </a:endParaRPr>
          </a:p>
        </p:txBody>
      </p:sp>
      <p:cxnSp>
        <p:nvCxnSpPr>
          <p:cNvPr id="11" name="直接箭头连接符 10"/>
          <p:cNvCxnSpPr/>
          <p:nvPr/>
        </p:nvCxnSpPr>
        <p:spPr>
          <a:xfrm flipV="1">
            <a:off x="2362200" y="2478499"/>
            <a:ext cx="1716503"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4078703" y="4195327"/>
            <a:ext cx="7589062" cy="194421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just">
              <a:spcBef>
                <a:spcPts val="0"/>
              </a:spcBef>
              <a:buFont typeface="Wingdings" panose="05000000000000000000" pitchFamily="2" charset="2"/>
              <a:buChar char="Ø"/>
            </a:pPr>
            <a:r>
              <a:rPr lang="zh-CN" altLang="en-US" sz="2400" b="1" dirty="0">
                <a:solidFill>
                  <a:schemeClr val="bg1"/>
                </a:solidFill>
                <a:latin typeface="Times New Roman" panose="02020603050405020304" pitchFamily="18" charset="0"/>
              </a:rPr>
              <a:t>通常程序中的一个模块完成一个适当的子功能。应该把模块组织成良好的层次系统。</a:t>
            </a:r>
            <a:r>
              <a:rPr lang="zh-CN" altLang="en-US" sz="2400" b="1" dirty="0">
                <a:solidFill>
                  <a:srgbClr val="FFFF00"/>
                </a:solidFill>
                <a:latin typeface="黑体" panose="02010609060101010101" pitchFamily="49" charset="-122"/>
                <a:ea typeface="黑体" panose="02010609060101010101" pitchFamily="49" charset="-122"/>
              </a:rPr>
              <a:t>软件结构可以用层次图或结构图来描绘</a:t>
            </a:r>
            <a:r>
              <a:rPr lang="zh-CN" altLang="en-US" sz="2400" b="1" dirty="0">
                <a:solidFill>
                  <a:schemeClr val="bg1"/>
                </a:solidFill>
                <a:latin typeface="Times New Roman" panose="02020603050405020304" pitchFamily="18" charset="0"/>
              </a:rPr>
              <a:t>。</a:t>
            </a:r>
          </a:p>
          <a:p>
            <a:pPr algn="just">
              <a:spcBef>
                <a:spcPts val="0"/>
              </a:spcBef>
              <a:buFont typeface="Wingdings" panose="05000000000000000000" pitchFamily="2" charset="2"/>
              <a:buChar char="Ø"/>
            </a:pPr>
            <a:r>
              <a:rPr lang="zh-CN" altLang="en-US" sz="2400" b="1" dirty="0">
                <a:solidFill>
                  <a:schemeClr val="bg1"/>
                </a:solidFill>
                <a:latin typeface="Times New Roman" panose="02020603050405020304" pitchFamily="18" charset="0"/>
              </a:rPr>
              <a:t>如果</a:t>
            </a:r>
            <a:r>
              <a:rPr lang="zh-CN" altLang="en-US" sz="2400" b="1" u="sng" dirty="0">
                <a:solidFill>
                  <a:schemeClr val="bg1"/>
                </a:solidFill>
                <a:latin typeface="华文隶书" panose="02010800040101010101" pitchFamily="2" charset="-122"/>
                <a:ea typeface="华文隶书" panose="02010800040101010101" pitchFamily="2" charset="-122"/>
              </a:rPr>
              <a:t>数据流图已经细化到适当层次，则可以直接从数据流图映射出软件结构，这就是</a:t>
            </a:r>
            <a:r>
              <a:rPr lang="zh-CN" altLang="en-US" sz="2400" b="1" u="sng" dirty="0">
                <a:solidFill>
                  <a:srgbClr val="FFFF00"/>
                </a:solidFill>
                <a:latin typeface="华文隶书" panose="02010800040101010101" pitchFamily="2" charset="-122"/>
                <a:ea typeface="华文隶书" panose="02010800040101010101" pitchFamily="2" charset="-122"/>
              </a:rPr>
              <a:t>面向数据流的设计方法</a:t>
            </a:r>
            <a:r>
              <a:rPr lang="zh-CN" altLang="en-US" sz="2400" b="1" u="sng" dirty="0">
                <a:solidFill>
                  <a:schemeClr val="bg1"/>
                </a:solidFill>
                <a:latin typeface="华文隶书" panose="02010800040101010101" pitchFamily="2" charset="-122"/>
                <a:ea typeface="华文隶书" panose="02010800040101010101" pitchFamily="2" charset="-122"/>
              </a:rPr>
              <a:t>。</a:t>
            </a:r>
          </a:p>
        </p:txBody>
      </p:sp>
      <p:sp>
        <p:nvSpPr>
          <p:cNvPr id="15" name="矩形 14"/>
          <p:cNvSpPr/>
          <p:nvPr/>
        </p:nvSpPr>
        <p:spPr>
          <a:xfrm>
            <a:off x="535233" y="4956022"/>
            <a:ext cx="2447454" cy="4010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zh-CN" sz="2400" b="1" dirty="0">
                <a:latin typeface="Times New Roman" panose="02020603050405020304" pitchFamily="18" charset="0"/>
              </a:rPr>
              <a:t>5. </a:t>
            </a:r>
            <a:r>
              <a:rPr lang="zh-CN" altLang="en-US" sz="2400" b="1" dirty="0">
                <a:latin typeface="Times New Roman" panose="02020603050405020304" pitchFamily="18" charset="0"/>
              </a:rPr>
              <a:t>设计软件结构</a:t>
            </a:r>
          </a:p>
        </p:txBody>
      </p:sp>
      <p:cxnSp>
        <p:nvCxnSpPr>
          <p:cNvPr id="16" name="直接箭头连接符 15"/>
          <p:cNvCxnSpPr/>
          <p:nvPr/>
        </p:nvCxnSpPr>
        <p:spPr>
          <a:xfrm>
            <a:off x="2982687" y="5156549"/>
            <a:ext cx="10960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上箭头 19"/>
          <p:cNvSpPr/>
          <p:nvPr/>
        </p:nvSpPr>
        <p:spPr>
          <a:xfrm>
            <a:off x="1380010" y="2756818"/>
            <a:ext cx="378950" cy="7650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下箭头 20"/>
          <p:cNvSpPr/>
          <p:nvPr/>
        </p:nvSpPr>
        <p:spPr>
          <a:xfrm>
            <a:off x="1414793" y="4257818"/>
            <a:ext cx="309384" cy="6246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90971405"/>
      </p:ext>
    </p:extLst>
  </p:cSld>
  <p:clrMapOvr>
    <a:masterClrMapping/>
  </p:clrMapOvr>
</p:sld>
</file>

<file path=ppt/theme/theme1.xml><?xml version="1.0" encoding="utf-8"?>
<a:theme xmlns:a="http://schemas.openxmlformats.org/drawingml/2006/main" name="English mode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English model</Template>
  <TotalTime>2851</TotalTime>
  <Words>5652</Words>
  <Application>Microsoft Office PowerPoint</Application>
  <PresentationFormat>宽屏</PresentationFormat>
  <Paragraphs>440</Paragraphs>
  <Slides>69</Slides>
  <Notes>17</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69</vt:i4>
      </vt:variant>
    </vt:vector>
  </HeadingPairs>
  <TitlesOfParts>
    <vt:vector size="81" baseType="lpstr">
      <vt:lpstr>黑体</vt:lpstr>
      <vt:lpstr>华文隶书</vt:lpstr>
      <vt:lpstr>宋体</vt:lpstr>
      <vt:lpstr>Arial</vt:lpstr>
      <vt:lpstr>Bahnschrift Condensed</vt:lpstr>
      <vt:lpstr>Calibri</vt:lpstr>
      <vt:lpstr>Calibri Light</vt:lpstr>
      <vt:lpstr>Segoe UI Black</vt:lpstr>
      <vt:lpstr>Times New Roman</vt:lpstr>
      <vt:lpstr>Wingdings</vt:lpstr>
      <vt:lpstr>English model</vt:lpstr>
      <vt:lpstr>Visio</vt:lpstr>
      <vt:lpstr>Software Engineering Introduction</vt:lpstr>
      <vt:lpstr>Chapter 5 Overall Design</vt:lpstr>
      <vt:lpstr>Chapter 5 Overall Design</vt:lpstr>
      <vt:lpstr>Chapter 5 Overall Design</vt:lpstr>
      <vt:lpstr>Chapter 5 Overall Design</vt:lpstr>
      <vt:lpstr>Chapter 5 Overall Design</vt:lpstr>
      <vt:lpstr>5.1 Design process</vt:lpstr>
      <vt:lpstr>5.1 Design process</vt:lpstr>
      <vt:lpstr>5.1 Design process</vt:lpstr>
      <vt:lpstr>5.1 Design process</vt:lpstr>
      <vt:lpstr>5.1 Design process</vt:lpstr>
      <vt:lpstr>Chapter 5 Overall Design</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principle-Example</vt:lpstr>
      <vt:lpstr>5.2 Design principle-Example</vt:lpstr>
      <vt:lpstr>5.2 Design principle-Example</vt:lpstr>
      <vt:lpstr>5.2 Design principle-Example</vt:lpstr>
      <vt:lpstr>5.2 Design principle-Example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vt:lpstr>
      <vt:lpstr>5.2 Design principle-example</vt:lpstr>
      <vt:lpstr>5.2 Design principle-example</vt:lpstr>
      <vt:lpstr>5.2 Design principle-example</vt:lpstr>
      <vt:lpstr>5.2 Design principle-example</vt:lpstr>
      <vt:lpstr>5.2 Design principle-example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Xiang Zhong-Liang</cp:lastModifiedBy>
  <cp:revision>2402</cp:revision>
  <dcterms:created xsi:type="dcterms:W3CDTF">2022-08-23T04:12:54Z</dcterms:created>
  <dcterms:modified xsi:type="dcterms:W3CDTF">2023-05-07T13:41:53Z</dcterms:modified>
</cp:coreProperties>
</file>